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980728"/>
            <a:ext cx="7200800" cy="47423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2800" b="1" dirty="0"/>
              <a:t>جـ - الفندقة عند الرومان :</a:t>
            </a:r>
          </a:p>
          <a:p>
            <a:pPr marL="0" indent="0">
              <a:buNone/>
            </a:pPr>
            <a:r>
              <a:rPr lang="ar-SA" dirty="0"/>
              <a:t> الفندقة عند الرومان لم تأت بجديد على ما أتت به الفندقة الإغريقية من الناحية النوعية إلا أننا نرى أنها </a:t>
            </a:r>
            <a:r>
              <a:rPr lang="ar-SA" b="1" dirty="0"/>
              <a:t>فاقت هذه الأخيرة بأن صقلتها و نظمتها من الناحيتين الشكلية والقانونية </a:t>
            </a:r>
            <a:r>
              <a:rPr lang="ar-SA" b="1" dirty="0" smtClean="0"/>
              <a:t>.</a:t>
            </a:r>
          </a:p>
          <a:p>
            <a:pPr marL="0" indent="0" algn="just">
              <a:buNone/>
            </a:pPr>
            <a:r>
              <a:rPr lang="ar-SA" b="1" dirty="0">
                <a:solidFill>
                  <a:srgbClr val="00B050"/>
                </a:solidFill>
              </a:rPr>
              <a:t>فالمعروف أن روما غزت العالم القديم والحديث بنظمه وأحكامه </a:t>
            </a:r>
            <a:r>
              <a:rPr lang="ar-SA" b="1" dirty="0"/>
              <a:t>، وهو في هذه الناحية لم يغفل الفندقة ، </a:t>
            </a:r>
            <a:r>
              <a:rPr lang="ar-SA" b="1" dirty="0">
                <a:solidFill>
                  <a:srgbClr val="FF0000"/>
                </a:solidFill>
              </a:rPr>
              <a:t>ذلك أن أغلب الأحكام القانونية التي تضمنتها القوانين المدنية للدول الحديثة يرجع أصلها إلى القانون الروماني </a:t>
            </a:r>
            <a:r>
              <a:rPr lang="ar-SA" b="1" dirty="0"/>
              <a:t>، </a:t>
            </a:r>
            <a:endParaRPr lang="ar-SA" b="1" dirty="0" smtClean="0"/>
          </a:p>
          <a:p>
            <a:pPr marL="0" indent="0" algn="just">
              <a:buNone/>
            </a:pPr>
            <a:r>
              <a:rPr lang="ar-SA" b="1" dirty="0" smtClean="0"/>
              <a:t>إذ </a:t>
            </a:r>
            <a:r>
              <a:rPr lang="ar-SA" b="1" dirty="0"/>
              <a:t>أن القانون الروماني هو القانون القديم الوحيد الذي نظم صناعة الفنادق بصفة خاصة .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7263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836712"/>
            <a:ext cx="7488832" cy="5328592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ولا </a:t>
            </a:r>
            <a:r>
              <a:rPr lang="ar-SA" dirty="0"/>
              <a:t>يخفى أن الحكام والمشرعين الرومان كانوا يتحرون الشدة والقسوة عند سنهم التشريعات الفندقية لكي تكون رادعة لأصحاب الفنادق ولضمان سلامة المسافرين </a:t>
            </a:r>
            <a:r>
              <a:rPr lang="ar-SA" dirty="0" smtClean="0"/>
              <a:t>.</a:t>
            </a:r>
          </a:p>
          <a:p>
            <a:r>
              <a:rPr lang="ar-SA" dirty="0"/>
              <a:t>أن الفندقة لم تعرف في الشرق القديم إلا عندما كانت الجنود تحتاج خلال سيرها إلى </a:t>
            </a:r>
            <a:r>
              <a:rPr lang="ar-SA" b="1" dirty="0">
                <a:solidFill>
                  <a:srgbClr val="FF0000"/>
                </a:solidFill>
              </a:rPr>
              <a:t>ملاجئ تأويها ليلا من الضواري وتحميها نهاراً من حرارة الشمس</a:t>
            </a:r>
            <a:r>
              <a:rPr lang="ar-SA" dirty="0"/>
              <a:t> ، فكان الحكام والسلاطين يقيمون لهم في طريقهم مبان جماعية في قلب الصحاري على مسافات متباعدة وبقدر الإمكان يختارونها </a:t>
            </a:r>
            <a:r>
              <a:rPr lang="ar-SA" b="1" dirty="0">
                <a:solidFill>
                  <a:srgbClr val="FF0000"/>
                </a:solidFill>
              </a:rPr>
              <a:t>قرب منابع المياه</a:t>
            </a:r>
            <a:r>
              <a:rPr lang="ar-SA" dirty="0"/>
              <a:t> ، وكان يطلق على هذه النزل لفظ "</a:t>
            </a:r>
            <a:r>
              <a:rPr lang="en-US" b="1" dirty="0" err="1">
                <a:solidFill>
                  <a:srgbClr val="FF0000"/>
                </a:solidFill>
              </a:rPr>
              <a:t>Cauponae</a:t>
            </a:r>
            <a:r>
              <a:rPr lang="en-US" b="1" dirty="0">
                <a:solidFill>
                  <a:srgbClr val="FF0000"/>
                </a:solidFill>
              </a:rPr>
              <a:t> " </a:t>
            </a:r>
            <a:endParaRPr lang="ar-SA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ar-SA" b="1" dirty="0">
                <a:solidFill>
                  <a:srgbClr val="00B050"/>
                </a:solidFill>
              </a:rPr>
              <a:t>هذه النزل لم تكن سوى استراحات تتكون من فناء كبير محاط من جميع جوانبه بغرف مفروشة ، </a:t>
            </a:r>
            <a:r>
              <a:rPr lang="ar-SA" b="1" dirty="0"/>
              <a:t>مخصصة لإيواء الأغراب دون مقابل </a:t>
            </a:r>
            <a:r>
              <a:rPr lang="ar-SA" b="1" dirty="0">
                <a:solidFill>
                  <a:srgbClr val="00B050"/>
                </a:solidFill>
              </a:rPr>
              <a:t>.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5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836712"/>
            <a:ext cx="7416824" cy="52565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b="1" dirty="0" smtClean="0"/>
              <a:t>عم </a:t>
            </a:r>
            <a:r>
              <a:rPr lang="ar-SA" b="1" dirty="0"/>
              <a:t>انتشار هذه النزل بعد الفتوحات </a:t>
            </a:r>
            <a:r>
              <a:rPr lang="ar-SA" dirty="0"/>
              <a:t>وأصبحت تستعمل من قبل المسافرين سواء أكانوا أفراد أو قوافل ، </a:t>
            </a:r>
            <a:r>
              <a:rPr lang="ar-SA" b="1" dirty="0"/>
              <a:t>فعرفت في بلاد شرق البحر الأبيض </a:t>
            </a:r>
            <a:r>
              <a:rPr lang="ar-SA" dirty="0"/>
              <a:t>ا</a:t>
            </a:r>
            <a:r>
              <a:rPr lang="ar-SA" b="1" dirty="0"/>
              <a:t>لمتوسط</a:t>
            </a:r>
            <a:r>
              <a:rPr lang="ar-SA" dirty="0"/>
              <a:t> مثال القسطنطينية وبلاد الفرس وسائر البلدان </a:t>
            </a:r>
            <a:r>
              <a:rPr lang="ar-SA" dirty="0" smtClean="0"/>
              <a:t>العربية بـ </a:t>
            </a:r>
            <a:r>
              <a:rPr lang="ar-SA" dirty="0"/>
              <a:t>( أم خان ) . </a:t>
            </a:r>
            <a:endParaRPr lang="ar-SA" dirty="0" smtClean="0"/>
          </a:p>
          <a:p>
            <a:pPr marL="0" indent="0" algn="just">
              <a:buNone/>
            </a:pPr>
            <a:r>
              <a:rPr lang="ar-SA" dirty="0" smtClean="0"/>
              <a:t>أما </a:t>
            </a:r>
            <a:r>
              <a:rPr lang="ar-SA" dirty="0"/>
              <a:t>في بلاد شمال أفريقيا </a:t>
            </a:r>
            <a:r>
              <a:rPr lang="ar-SA" b="1" dirty="0"/>
              <a:t>( جنوب البحر الأبيض المتوسط </a:t>
            </a:r>
            <a:r>
              <a:rPr lang="ar-SA" dirty="0"/>
              <a:t>) فقد عرفت </a:t>
            </a:r>
            <a:r>
              <a:rPr lang="ar-SA" dirty="0" err="1"/>
              <a:t>بأسم</a:t>
            </a:r>
            <a:r>
              <a:rPr lang="ar-SA" dirty="0"/>
              <a:t> (منزل ) أو ( كرفات سراي ) ، لأنها أصبحت بعد الفتوحات الرومانية تعد الإيواء القوافل والمسافرين </a:t>
            </a:r>
            <a:r>
              <a:rPr lang="ar-SA" dirty="0" smtClean="0"/>
              <a:t>.</a:t>
            </a:r>
          </a:p>
          <a:p>
            <a:pPr marL="0" indent="0" algn="just">
              <a:buNone/>
            </a:pPr>
            <a:endParaRPr lang="ar-SA" dirty="0" smtClean="0"/>
          </a:p>
          <a:p>
            <a:pPr marL="0" indent="0" algn="just">
              <a:buNone/>
            </a:pPr>
            <a:r>
              <a:rPr lang="ar-SA" b="1" dirty="0"/>
              <a:t>هذه النزل كانت عبارة عن نزل للمواطنين يحولونها إلى خانات يستقبلون فيها الجنود المنتصرين العائدين من ميدان الحرب والمحملين بالغنائم ، فيقدمون لهم ما لذ وطاب من طعام وشراب بقصد ابتزاز أموالهم . </a:t>
            </a:r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55220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764704"/>
            <a:ext cx="748883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algn="just"/>
            <a:r>
              <a:rPr lang="ar-SA" sz="3600" dirty="0"/>
              <a:t>في نهاية هذا العرض الموجز للفندقة في القصور القديمة ، لابد من الإشارة إلى أن الخان يتكون في تلك العصور من </a:t>
            </a:r>
            <a:r>
              <a:rPr lang="ar-SA" sz="3600" dirty="0" smtClean="0"/>
              <a:t>:</a:t>
            </a:r>
          </a:p>
          <a:p>
            <a:pPr marL="0" indent="0" algn="ctr"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غرف </a:t>
            </a:r>
            <a:r>
              <a:rPr lang="ar-SA" sz="3600" b="1" dirty="0">
                <a:solidFill>
                  <a:srgbClr val="FF0000"/>
                </a:solidFill>
              </a:rPr>
              <a:t>نوم </a:t>
            </a:r>
            <a:r>
              <a:rPr lang="ar-SA" sz="3600" b="1" dirty="0">
                <a:solidFill>
                  <a:srgbClr val="00B050"/>
                </a:solidFill>
              </a:rPr>
              <a:t>ومخزن </a:t>
            </a:r>
            <a:r>
              <a:rPr lang="ar-SA" sz="3600" b="1" dirty="0">
                <a:solidFill>
                  <a:srgbClr val="0070C0"/>
                </a:solidFill>
              </a:rPr>
              <a:t>وبئر ماء </a:t>
            </a:r>
            <a:r>
              <a:rPr lang="ar-SA" sz="3600" b="1" dirty="0">
                <a:solidFill>
                  <a:srgbClr val="7030A0"/>
                </a:solidFill>
              </a:rPr>
              <a:t>وإسطبل للحيوانات .</a:t>
            </a:r>
          </a:p>
        </p:txBody>
      </p:sp>
    </p:spTree>
    <p:extLst>
      <p:ext uri="{BB962C8B-B14F-4D97-AF65-F5344CB8AC3E}">
        <p14:creationId xmlns:p14="http://schemas.microsoft.com/office/powerpoint/2010/main" xmlns="" val="240082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325</Words>
  <PresentationFormat>عرض على الشاشة (3:4)‏</PresentationFormat>
  <Paragraphs>15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انقلاب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2016-03-29T22:47:53Z</dcterms:created>
  <dcterms:modified xsi:type="dcterms:W3CDTF">2016-03-29T22:48:11Z</dcterms:modified>
</cp:coreProperties>
</file>