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764704"/>
            <a:ext cx="7560840" cy="5400600"/>
          </a:xfrm>
        </p:spPr>
        <p:txBody>
          <a:bodyPr>
            <a:normAutofit fontScale="85000" lnSpcReduction="10000"/>
          </a:bodyPr>
          <a:lstStyle/>
          <a:p>
            <a:pPr marL="0" indent="0" algn="just">
              <a:buNone/>
            </a:pPr>
            <a:r>
              <a:rPr lang="ar-SA" sz="3200" b="1" dirty="0"/>
              <a:t>ب - الفندقة عند </a:t>
            </a:r>
            <a:r>
              <a:rPr lang="ar-SA" sz="3200" b="1" dirty="0" err="1"/>
              <a:t>الأغريق</a:t>
            </a:r>
            <a:r>
              <a:rPr lang="ar-SA" sz="3200" b="1" dirty="0"/>
              <a:t> : </a:t>
            </a:r>
            <a:endParaRPr lang="ar-SA" sz="3200" b="1" dirty="0" smtClean="0"/>
          </a:p>
          <a:p>
            <a:pPr marL="0" indent="0" algn="just">
              <a:buNone/>
            </a:pPr>
            <a:r>
              <a:rPr lang="ar-SA" dirty="0" smtClean="0"/>
              <a:t>إن </a:t>
            </a:r>
            <a:r>
              <a:rPr lang="ar-SA" dirty="0"/>
              <a:t>الفندقة العامة أي الضيافة لم تعرف عند الإغريق القدماء في بادئ الأمر ، لأنهم </a:t>
            </a:r>
            <a:r>
              <a:rPr lang="ar-SA" b="1" dirty="0">
                <a:solidFill>
                  <a:srgbClr val="FF0000"/>
                </a:solidFill>
              </a:rPr>
              <a:t>كانوا يشتهرون بكرم الضيافة مثلهم مثل باقي الشعوب الشرقية </a:t>
            </a:r>
            <a:r>
              <a:rPr lang="ar-SA" dirty="0"/>
              <a:t>، </a:t>
            </a:r>
            <a:r>
              <a:rPr lang="ar-SA" b="1" dirty="0"/>
              <a:t>ذلك لأن الإغريق القدامى كانوا على </a:t>
            </a:r>
            <a:r>
              <a:rPr lang="ar-SA" b="1" dirty="0" err="1"/>
              <a:t>إتصال</a:t>
            </a:r>
            <a:r>
              <a:rPr lang="ar-SA" b="1" dirty="0"/>
              <a:t> وثيق بأهل الشرق القديم ومصر بصفة خاصة حيث تبادلوا العلوم والمعارف . </a:t>
            </a:r>
            <a:endParaRPr lang="ar-SA" b="1" dirty="0" smtClean="0"/>
          </a:p>
          <a:p>
            <a:pPr marL="0" indent="0" algn="ctr">
              <a:buNone/>
            </a:pPr>
            <a:r>
              <a:rPr lang="ar-SA" b="1" dirty="0" smtClean="0">
                <a:solidFill>
                  <a:srgbClr val="00B050"/>
                </a:solidFill>
              </a:rPr>
              <a:t>الفندقة </a:t>
            </a:r>
            <a:r>
              <a:rPr lang="ar-SA" b="1" dirty="0">
                <a:solidFill>
                  <a:srgbClr val="00B050"/>
                </a:solidFill>
              </a:rPr>
              <a:t>القديمة عند الإغريق كانت اساساً للفندقة العلاجية إلى حد </a:t>
            </a:r>
            <a:r>
              <a:rPr lang="ar-SA" b="1" dirty="0" smtClean="0">
                <a:solidFill>
                  <a:srgbClr val="00B050"/>
                </a:solidFill>
              </a:rPr>
              <a:t>ما.</a:t>
            </a:r>
          </a:p>
          <a:p>
            <a:pPr algn="just">
              <a:buFont typeface="Courier New" pitchFamily="49" charset="0"/>
              <a:buChar char="o"/>
            </a:pPr>
            <a:r>
              <a:rPr lang="ar-SA" dirty="0" smtClean="0">
                <a:solidFill>
                  <a:srgbClr val="FF0000"/>
                </a:solidFill>
              </a:rPr>
              <a:t>من العوامل المهمة التي توكد اتصال الاغريق باهل الشرق القديم ومصر بصفة خاصة </a:t>
            </a:r>
            <a:r>
              <a:rPr lang="ar-SA" b="1" dirty="0" smtClean="0">
                <a:solidFill>
                  <a:srgbClr val="00B050"/>
                </a:solidFill>
              </a:rPr>
              <a:t>هو عبادتهم بعض الآلهة المصرية لكن بأسماء اغريقية.</a:t>
            </a:r>
          </a:p>
          <a:p>
            <a:pPr marL="0" indent="0" algn="just">
              <a:buNone/>
            </a:pPr>
            <a:endParaRPr lang="ar-SA" b="1" dirty="0" smtClean="0">
              <a:solidFill>
                <a:srgbClr val="00B050"/>
              </a:solidFill>
            </a:endParaRPr>
          </a:p>
          <a:p>
            <a:pPr marL="0" indent="0" algn="just">
              <a:buNone/>
            </a:pPr>
            <a:r>
              <a:rPr lang="ar-SA" b="1" dirty="0" smtClean="0"/>
              <a:t>من خلال ذلك كانت عاداتهم وعباداتهم تقضي بان كل ضيف غريب هو رسول الاله (زيوس) وهو مصدر سعادة لكل من يستضيفه. </a:t>
            </a:r>
            <a:r>
              <a:rPr lang="ar-SA" dirty="0" smtClean="0"/>
              <a:t>فكان كل مواطن يخصص في منزله غرفة لإيواء الاغراب (</a:t>
            </a:r>
            <a:r>
              <a:rPr lang="ar-SA" dirty="0"/>
              <a:t>مضيف). </a:t>
            </a:r>
            <a:endParaRPr lang="ar-SA" dirty="0" smtClean="0"/>
          </a:p>
          <a:p>
            <a:pPr marL="0" indent="0" algn="ctr">
              <a:buNone/>
            </a:pPr>
            <a:r>
              <a:rPr lang="ar-SA" sz="2800" b="1" dirty="0" smtClean="0">
                <a:solidFill>
                  <a:srgbClr val="FF0000"/>
                </a:solidFill>
              </a:rPr>
              <a:t>هذه الضيافة </a:t>
            </a:r>
            <a:r>
              <a:rPr lang="ar-SA" sz="2800" b="1" dirty="0">
                <a:solidFill>
                  <a:srgbClr val="FF0000"/>
                </a:solidFill>
              </a:rPr>
              <a:t>الخاصة عند الاغريق :</a:t>
            </a:r>
            <a:endParaRPr lang="ar-SA" sz="2800" b="1" dirty="0" smtClean="0">
              <a:solidFill>
                <a:srgbClr val="FF0000"/>
              </a:solidFill>
            </a:endParaRPr>
          </a:p>
        </p:txBody>
      </p:sp>
    </p:spTree>
    <p:extLst>
      <p:ext uri="{BB962C8B-B14F-4D97-AF65-F5344CB8AC3E}">
        <p14:creationId xmlns:p14="http://schemas.microsoft.com/office/powerpoint/2010/main" xmlns="" val="146086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836712"/>
            <a:ext cx="7344816" cy="5256584"/>
          </a:xfrm>
        </p:spPr>
        <p:txBody>
          <a:bodyPr>
            <a:normAutofit fontScale="92500" lnSpcReduction="10000"/>
          </a:bodyPr>
          <a:lstStyle/>
          <a:p>
            <a:pPr algn="just"/>
            <a:r>
              <a:rPr lang="ar-SA" b="1" dirty="0" smtClean="0">
                <a:solidFill>
                  <a:srgbClr val="00B050"/>
                </a:solidFill>
              </a:rPr>
              <a:t>اما الضيافة العامة </a:t>
            </a:r>
            <a:r>
              <a:rPr lang="ar-SA" dirty="0" smtClean="0"/>
              <a:t>(الضيافة المدفوعة) الفنادق بمعناها المعلوم حيث نشأة في احضان المعابد اذ كانت عبارة عن نزل سكنية انشات بالقرب من المعابد والاماكن المقدسة حيث كانت تجري في رحابها الاحتفالات والمراسيم الدينية ويلجا اليها المرضى ليشاركوا باقي الحجيج اعتقادا منهم بان البركة سوف تحل بهم ويشفون من امراضهم.</a:t>
            </a:r>
          </a:p>
          <a:p>
            <a:pPr algn="just"/>
            <a:r>
              <a:rPr lang="ar-SA" b="1" dirty="0" smtClean="0">
                <a:solidFill>
                  <a:srgbClr val="00B050"/>
                </a:solidFill>
              </a:rPr>
              <a:t>ومن هذا المفهوم نستدل على ان الفندقة عند الاغريق كانت اساسا للفندقة الدينية والعلاجية الى حد ما.</a:t>
            </a:r>
          </a:p>
          <a:p>
            <a:pPr marL="0" indent="0" algn="just">
              <a:buNone/>
            </a:pPr>
            <a:r>
              <a:rPr lang="ar-SA" dirty="0" smtClean="0">
                <a:solidFill>
                  <a:srgbClr val="FF0000"/>
                </a:solidFill>
              </a:rPr>
              <a:t>مثال :احد المرضى عندما يتعرض لتخمة الاطعام ينزوي اربعين يوما بخيمة قرب الاله ويأكل الفواكه المجففة والماء وهذا الطعام يودي به الى انتظام معدته وبالتالي ينصح معدته فيعتقدون بان الاله هو من شافاه وبركته حلت بالمريض وليس الرجيم المتبع.</a:t>
            </a:r>
            <a:endParaRPr lang="ar-SA" dirty="0">
              <a:solidFill>
                <a:srgbClr val="FF0000"/>
              </a:solidFill>
            </a:endParaRPr>
          </a:p>
        </p:txBody>
      </p:sp>
    </p:spTree>
    <p:extLst>
      <p:ext uri="{BB962C8B-B14F-4D97-AF65-F5344CB8AC3E}">
        <p14:creationId xmlns:p14="http://schemas.microsoft.com/office/powerpoint/2010/main" xmlns="" val="400070115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237</Words>
  <PresentationFormat>عرض على الشاشة (3:4)‏</PresentationFormat>
  <Paragraphs>10</Paragraphs>
  <Slides>2</Slides>
  <Notes>0</Notes>
  <HiddenSlides>0</HiddenSlides>
  <MMClips>0</MMClips>
  <ScaleCrop>false</ScaleCrop>
  <HeadingPairs>
    <vt:vector size="4" baseType="variant">
      <vt:variant>
        <vt:lpstr>سمة</vt:lpstr>
      </vt:variant>
      <vt:variant>
        <vt:i4>1</vt:i4>
      </vt:variant>
      <vt:variant>
        <vt:lpstr>عناوين الشرائح</vt:lpstr>
      </vt:variant>
      <vt:variant>
        <vt:i4>2</vt:i4>
      </vt:variant>
    </vt:vector>
  </HeadingPairs>
  <TitlesOfParts>
    <vt:vector size="3" baseType="lpstr">
      <vt:lpstr>انقلاب</vt:lpstr>
      <vt:lpstr>الشريحة 1</vt:lpstr>
      <vt:lpstr>الشريحة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2016-03-29T22:47:06Z</dcterms:created>
  <dcterms:modified xsi:type="dcterms:W3CDTF">2016-03-29T22:47:34Z</dcterms:modified>
</cp:coreProperties>
</file>