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7" r:id="rId2"/>
    <p:sldId id="258" r:id="rId3"/>
    <p:sldId id="259" r:id="rId4"/>
    <p:sldId id="260" r:id="rId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49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B8ABB09-4A1D-463E-8065-109CC2B7EFAA}" type="datetimeFigureOut">
              <a:rPr lang="ar-SA" smtClean="0"/>
              <a:pPr/>
              <a:t>21/06/37</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B34F065-1154-456A-91E3-76DE8E75E17B}" type="slidenum">
              <a:rPr lang="ar-SA" smtClean="0"/>
              <a:pPr/>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1727200" y="2492896"/>
            <a:ext cx="5712179" cy="2767726"/>
          </a:xfrm>
        </p:spPr>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ar-SA" sz="8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139700">
                    <a:schemeClr val="accent2">
                      <a:satMod val="175000"/>
                      <a:alpha val="40000"/>
                    </a:schemeClr>
                  </a:glow>
                  <a:outerShdw blurRad="50800" dist="39000" dir="5460000" algn="tl">
                    <a:srgbClr val="000000">
                      <a:alpha val="38000"/>
                    </a:srgbClr>
                  </a:outerShdw>
                </a:effectLst>
              </a:rPr>
              <a:t>ادارة الفنادق </a:t>
            </a:r>
            <a:endParaRPr lang="ar-SA" sz="8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139700">
                  <a:schemeClr val="accent2">
                    <a:satMod val="175000"/>
                    <a:alpha val="40000"/>
                  </a:schemeClr>
                </a:glow>
                <a:outerShdw blurRad="50800" dist="39000" dir="5460000" algn="tl">
                  <a:srgbClr val="000000">
                    <a:alpha val="38000"/>
                  </a:srgbClr>
                </a:outerShdw>
              </a:effectLst>
            </a:endParaRPr>
          </a:p>
        </p:txBody>
      </p:sp>
    </p:spTree>
    <p:extLst>
      <p:ext uri="{BB962C8B-B14F-4D97-AF65-F5344CB8AC3E}">
        <p14:creationId xmlns:p14="http://schemas.microsoft.com/office/powerpoint/2010/main" xmlns="" val="37478192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cs typeface="PT Bold Heading" pitchFamily="2" charset="-78"/>
              </a:rPr>
              <a:t>التطور التاريخي لصناعة الفنادق </a:t>
            </a:r>
            <a:endParaRPr lang="ar-SA" dirty="0">
              <a:cs typeface="PT Bold Heading" pitchFamily="2" charset="-78"/>
            </a:endParaRPr>
          </a:p>
        </p:txBody>
      </p:sp>
      <p:sp>
        <p:nvSpPr>
          <p:cNvPr id="3" name="عنصر نائب للمحتوى 2"/>
          <p:cNvSpPr>
            <a:spLocks noGrp="1"/>
          </p:cNvSpPr>
          <p:nvPr>
            <p:ph idx="1"/>
          </p:nvPr>
        </p:nvSpPr>
        <p:spPr>
          <a:xfrm>
            <a:off x="827584" y="2119256"/>
            <a:ext cx="7488832" cy="4046047"/>
          </a:xfrm>
        </p:spPr>
        <p:txBody>
          <a:bodyPr/>
          <a:lstStyle/>
          <a:p>
            <a:pPr marL="0" indent="0" algn="just">
              <a:buNone/>
            </a:pPr>
            <a:r>
              <a:rPr lang="ar-SA" sz="3200" b="1" dirty="0" smtClean="0">
                <a:solidFill>
                  <a:srgbClr val="FF0000"/>
                </a:solidFill>
              </a:rPr>
              <a:t>تعد صناعة الفنادق من الصناعات القديمة جدا ً</a:t>
            </a:r>
            <a:r>
              <a:rPr lang="ar-SA" sz="3200" b="1" dirty="0" smtClean="0"/>
              <a:t>، </a:t>
            </a:r>
            <a:r>
              <a:rPr lang="ar-SA" sz="3200" b="1" dirty="0"/>
              <a:t>فظهور </a:t>
            </a:r>
            <a:r>
              <a:rPr lang="ar-SA" sz="3200" b="1" dirty="0">
                <a:solidFill>
                  <a:srgbClr val="FF0000"/>
                </a:solidFill>
              </a:rPr>
              <a:t>الفنادق</a:t>
            </a:r>
            <a:r>
              <a:rPr lang="ar-SA" sz="3200" b="1" dirty="0"/>
              <a:t> في العصور القديمة ارتبط وثيقا ً </a:t>
            </a:r>
            <a:r>
              <a:rPr lang="ar-SA" sz="3200" b="1" dirty="0">
                <a:solidFill>
                  <a:srgbClr val="FF0000"/>
                </a:solidFill>
              </a:rPr>
              <a:t>بظهور الضيافة </a:t>
            </a:r>
            <a:r>
              <a:rPr lang="ar-SA" sz="3200" b="1" dirty="0"/>
              <a:t>نفسها ونشوئها ، حيث كانت الضيافة في العالم القديم تقتصر في الأصل على إشباع حاجة المسافر العابر ، سواء أكانت هذه الحاجة لزيارة أم لتجارة . </a:t>
            </a:r>
            <a:endParaRPr lang="ar-SA" dirty="0"/>
          </a:p>
        </p:txBody>
      </p:sp>
    </p:spTree>
    <p:extLst>
      <p:ext uri="{BB962C8B-B14F-4D97-AF65-F5344CB8AC3E}">
        <p14:creationId xmlns:p14="http://schemas.microsoft.com/office/powerpoint/2010/main" xmlns="" val="40406329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899592" y="836712"/>
            <a:ext cx="7416824" cy="4886357"/>
          </a:xfrm>
        </p:spPr>
        <p:txBody>
          <a:bodyPr>
            <a:normAutofit fontScale="85000" lnSpcReduction="10000"/>
          </a:bodyPr>
          <a:lstStyle/>
          <a:p>
            <a:r>
              <a:rPr lang="ar-SA" dirty="0"/>
              <a:t>إن تحليل التطور التاريخي لصناعة الفنادق يبين أن الفندقة قبل أن تصل إلى هذا المستوى من التطور في الوقت الحالي </a:t>
            </a:r>
            <a:r>
              <a:rPr lang="ar-SA" b="1" dirty="0">
                <a:solidFill>
                  <a:srgbClr val="FF0000"/>
                </a:solidFill>
              </a:rPr>
              <a:t>مرت بثلاث فترات هي </a:t>
            </a:r>
            <a:r>
              <a:rPr lang="ar-SA" b="1" dirty="0" smtClean="0">
                <a:solidFill>
                  <a:srgbClr val="FF0000"/>
                </a:solidFill>
              </a:rPr>
              <a:t>:</a:t>
            </a:r>
          </a:p>
          <a:p>
            <a:pPr marL="0" indent="0">
              <a:buNone/>
            </a:pPr>
            <a:endParaRPr lang="ar-SA" b="1" dirty="0" smtClean="0">
              <a:solidFill>
                <a:srgbClr val="FF0000"/>
              </a:solidFill>
            </a:endParaRPr>
          </a:p>
          <a:p>
            <a:pPr marL="0" indent="0">
              <a:buNone/>
            </a:pPr>
            <a:r>
              <a:rPr lang="ar-SA" sz="2800" b="1" dirty="0" smtClean="0">
                <a:solidFill>
                  <a:srgbClr val="FF0000"/>
                </a:solidFill>
              </a:rPr>
              <a:t>الفترة </a:t>
            </a:r>
            <a:r>
              <a:rPr lang="ar-SA" sz="2800" b="1" dirty="0">
                <a:solidFill>
                  <a:srgbClr val="FF0000"/>
                </a:solidFill>
              </a:rPr>
              <a:t>الأولى : </a:t>
            </a:r>
            <a:r>
              <a:rPr lang="ar-SA" sz="2800" b="1" dirty="0" smtClean="0">
                <a:solidFill>
                  <a:srgbClr val="FF0000"/>
                </a:solidFill>
              </a:rPr>
              <a:t>الفندقة </a:t>
            </a:r>
            <a:r>
              <a:rPr lang="ar-SA" sz="2800" b="1" dirty="0">
                <a:solidFill>
                  <a:srgbClr val="FF0000"/>
                </a:solidFill>
              </a:rPr>
              <a:t>في العصور </a:t>
            </a:r>
            <a:r>
              <a:rPr lang="ar-SA" sz="2800" b="1" dirty="0" smtClean="0">
                <a:solidFill>
                  <a:srgbClr val="FF0000"/>
                </a:solidFill>
              </a:rPr>
              <a:t>القديمة: </a:t>
            </a:r>
            <a:endParaRPr lang="ar-SA" sz="2800" b="1" dirty="0">
              <a:solidFill>
                <a:srgbClr val="FF0000"/>
              </a:solidFill>
            </a:endParaRPr>
          </a:p>
          <a:p>
            <a:pPr marL="0" indent="0">
              <a:buNone/>
            </a:pPr>
            <a:r>
              <a:rPr lang="ar-SA" b="1" dirty="0"/>
              <a:t>أ - الفندقة في الشرق القديم : </a:t>
            </a:r>
            <a:endParaRPr lang="ar-SA" b="1" dirty="0" smtClean="0"/>
          </a:p>
          <a:p>
            <a:pPr marL="0" indent="0" algn="just">
              <a:buNone/>
            </a:pPr>
            <a:r>
              <a:rPr lang="ar-SA" dirty="0" smtClean="0">
                <a:solidFill>
                  <a:schemeClr val="accent4">
                    <a:lumMod val="50000"/>
                  </a:schemeClr>
                </a:solidFill>
              </a:rPr>
              <a:t>الفنادق </a:t>
            </a:r>
            <a:r>
              <a:rPr lang="ar-SA" dirty="0">
                <a:solidFill>
                  <a:schemeClr val="accent4">
                    <a:lumMod val="50000"/>
                  </a:schemeClr>
                </a:solidFill>
              </a:rPr>
              <a:t>ليست في الواقع سوى نزل خصصت لاستضافة المسافرين ، ولعل ما يؤيد قولنا هذا هو الاصطلاح اللاتيني للفندق وهو " </a:t>
            </a:r>
            <a:r>
              <a:rPr lang="en-US" dirty="0">
                <a:solidFill>
                  <a:schemeClr val="accent4">
                    <a:lumMod val="50000"/>
                  </a:schemeClr>
                </a:solidFill>
              </a:rPr>
              <a:t>Hospital "</a:t>
            </a:r>
            <a:r>
              <a:rPr lang="ar-SA" dirty="0">
                <a:solidFill>
                  <a:schemeClr val="accent4">
                    <a:lumMod val="50000"/>
                  </a:schemeClr>
                </a:solidFill>
              </a:rPr>
              <a:t>الذي اشتقت كلمة "</a:t>
            </a:r>
            <a:r>
              <a:rPr lang="en-US" b="1" dirty="0"/>
              <a:t>Hotel " </a:t>
            </a:r>
            <a:r>
              <a:rPr lang="ar-SA" b="1" dirty="0"/>
              <a:t>التي تعبر حاليا عن الفندق في اللغة الفرنسية </a:t>
            </a:r>
            <a:r>
              <a:rPr lang="ar-SA" dirty="0">
                <a:solidFill>
                  <a:schemeClr val="accent4">
                    <a:lumMod val="50000"/>
                  </a:schemeClr>
                </a:solidFill>
              </a:rPr>
              <a:t>، كما اشتقت منه كذلك كلمة </a:t>
            </a:r>
            <a:r>
              <a:rPr lang="en-US" b="1" dirty="0" err="1" smtClean="0"/>
              <a:t>Hospite</a:t>
            </a:r>
            <a:r>
              <a:rPr lang="en-US" b="1" dirty="0"/>
              <a:t> </a:t>
            </a:r>
            <a:r>
              <a:rPr lang="ar-SA" b="1" dirty="0" smtClean="0"/>
              <a:t> الإيطالية </a:t>
            </a:r>
            <a:r>
              <a:rPr lang="ar-SA" b="1" dirty="0"/>
              <a:t>القديمة </a:t>
            </a:r>
            <a:r>
              <a:rPr lang="ar-SA" dirty="0">
                <a:solidFill>
                  <a:schemeClr val="accent4">
                    <a:lumMod val="50000"/>
                  </a:schemeClr>
                </a:solidFill>
              </a:rPr>
              <a:t>ومن ثم </a:t>
            </a:r>
            <a:r>
              <a:rPr lang="ar-SA" dirty="0" smtClean="0">
                <a:solidFill>
                  <a:schemeClr val="accent4">
                    <a:lumMod val="50000"/>
                  </a:schemeClr>
                </a:solidFill>
              </a:rPr>
              <a:t>"</a:t>
            </a:r>
            <a:r>
              <a:rPr lang="en-US" dirty="0" smtClean="0">
                <a:solidFill>
                  <a:schemeClr val="accent4">
                    <a:lumMod val="50000"/>
                  </a:schemeClr>
                </a:solidFill>
              </a:rPr>
              <a:t> </a:t>
            </a:r>
            <a:r>
              <a:rPr lang="en-US" dirty="0" err="1" smtClean="0">
                <a:solidFill>
                  <a:schemeClr val="accent4">
                    <a:lumMod val="50000"/>
                  </a:schemeClr>
                </a:solidFill>
              </a:rPr>
              <a:t>Ospite</a:t>
            </a:r>
            <a:r>
              <a:rPr lang="en-US" dirty="0" smtClean="0">
                <a:solidFill>
                  <a:schemeClr val="accent4">
                    <a:lumMod val="50000"/>
                  </a:schemeClr>
                </a:solidFill>
              </a:rPr>
              <a:t>"</a:t>
            </a:r>
            <a:r>
              <a:rPr lang="ar-SA" dirty="0">
                <a:solidFill>
                  <a:schemeClr val="accent4">
                    <a:lumMod val="50000"/>
                  </a:schemeClr>
                </a:solidFill>
              </a:rPr>
              <a:t>الحديثة وكلمة " </a:t>
            </a:r>
            <a:r>
              <a:rPr lang="en-US" dirty="0" err="1">
                <a:solidFill>
                  <a:schemeClr val="accent4">
                    <a:lumMod val="50000"/>
                  </a:schemeClr>
                </a:solidFill>
              </a:rPr>
              <a:t>Hote</a:t>
            </a:r>
            <a:r>
              <a:rPr lang="en-US" dirty="0">
                <a:solidFill>
                  <a:schemeClr val="accent4">
                    <a:lumMod val="50000"/>
                  </a:schemeClr>
                </a:solidFill>
              </a:rPr>
              <a:t> " </a:t>
            </a:r>
            <a:r>
              <a:rPr lang="ar-SA" dirty="0" smtClean="0">
                <a:solidFill>
                  <a:schemeClr val="accent4">
                    <a:lumMod val="50000"/>
                  </a:schemeClr>
                </a:solidFill>
              </a:rPr>
              <a:t> الفرنسية </a:t>
            </a:r>
            <a:r>
              <a:rPr lang="ar-SA" b="1" dirty="0"/>
              <a:t>وكلاهما تعني الضيف وهي تطلق على نزيل الفندق .</a:t>
            </a:r>
          </a:p>
        </p:txBody>
      </p:sp>
    </p:spTree>
    <p:extLst>
      <p:ext uri="{BB962C8B-B14F-4D97-AF65-F5344CB8AC3E}">
        <p14:creationId xmlns:p14="http://schemas.microsoft.com/office/powerpoint/2010/main" xmlns="" val="34112204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827584" y="764704"/>
            <a:ext cx="7488832" cy="5400599"/>
          </a:xfrm>
        </p:spPr>
        <p:txBody>
          <a:bodyPr>
            <a:normAutofit/>
          </a:bodyPr>
          <a:lstStyle/>
          <a:p>
            <a:pPr marL="0" indent="0" algn="just">
              <a:buNone/>
            </a:pPr>
            <a:r>
              <a:rPr lang="ar-SA" sz="2800" b="1" dirty="0" smtClean="0"/>
              <a:t>الضيافة كانت </a:t>
            </a:r>
            <a:r>
              <a:rPr lang="ar-SA" sz="2800" b="1" dirty="0"/>
              <a:t>من أعظم مآثر الحضارة القديمة </a:t>
            </a:r>
            <a:r>
              <a:rPr lang="ar-SA" sz="2800" b="1" dirty="0">
                <a:solidFill>
                  <a:srgbClr val="FF0000"/>
                </a:solidFill>
              </a:rPr>
              <a:t>ولا سيما في الشرق القديم ولعل هذا هو السبب في </a:t>
            </a:r>
            <a:r>
              <a:rPr lang="ar-SA" sz="2800" b="1" dirty="0" smtClean="0">
                <a:solidFill>
                  <a:srgbClr val="FF0000"/>
                </a:solidFill>
              </a:rPr>
              <a:t>ذلك :</a:t>
            </a:r>
          </a:p>
          <a:p>
            <a:pPr marL="0" indent="0" algn="just">
              <a:buNone/>
            </a:pPr>
            <a:endParaRPr lang="ar-SA" sz="2800" b="1" dirty="0">
              <a:solidFill>
                <a:srgbClr val="FF0000"/>
              </a:solidFill>
            </a:endParaRPr>
          </a:p>
          <a:p>
            <a:pPr marL="0" indent="0" algn="just">
              <a:buNone/>
            </a:pPr>
            <a:r>
              <a:rPr lang="ar-SA" sz="2800" b="1" dirty="0" smtClean="0"/>
              <a:t>أن </a:t>
            </a:r>
            <a:r>
              <a:rPr lang="ar-SA" sz="2800" b="1" dirty="0"/>
              <a:t>البلدان العربية بالغت في إكرام الضيف حتى أصبحت الضيافة العربية في العالم كلة مضرب الأمثال </a:t>
            </a:r>
            <a:r>
              <a:rPr lang="ar-SA" sz="2800" dirty="0"/>
              <a:t>. </a:t>
            </a:r>
            <a:endParaRPr lang="ar-SA" sz="2800" dirty="0" smtClean="0"/>
          </a:p>
          <a:p>
            <a:pPr marL="0" indent="0" algn="just">
              <a:buNone/>
            </a:pPr>
            <a:r>
              <a:rPr lang="ar-SA" sz="2800" b="1" dirty="0" smtClean="0">
                <a:solidFill>
                  <a:srgbClr val="FF0000"/>
                </a:solidFill>
              </a:rPr>
              <a:t>كان عليه </a:t>
            </a:r>
            <a:r>
              <a:rPr lang="ar-SA" sz="2800" b="1" dirty="0">
                <a:solidFill>
                  <a:srgbClr val="FF0000"/>
                </a:solidFill>
              </a:rPr>
              <a:t>القوم عند العرب يوقدون النيران ليلا فوق قمم الجبال العالية ليراها المسافر من بعيد فيتجه نحوها ليجد الدفء والمأوى والمأكل دون مقابل </a:t>
            </a:r>
            <a:r>
              <a:rPr lang="ar-SA" sz="2800" b="1" dirty="0" smtClean="0">
                <a:solidFill>
                  <a:srgbClr val="FF0000"/>
                </a:solidFill>
              </a:rPr>
              <a:t>.</a:t>
            </a:r>
          </a:p>
          <a:p>
            <a:pPr marL="0" indent="0" algn="just">
              <a:buNone/>
            </a:pPr>
            <a:r>
              <a:rPr lang="ar-SA" sz="2800" dirty="0" smtClean="0"/>
              <a:t> </a:t>
            </a:r>
            <a:r>
              <a:rPr lang="ar-SA" sz="2800" b="1" dirty="0"/>
              <a:t>وثمة رأي يرى أن الفندقة ظهرت في الشرق القديم قبل ظهورها في القارة الأوربية بزمن طويل وليس معنى هذا أن انتشارها كان انتشاراً عاماً وطبيعياً بالمعنى الذي رأيناه في غيرها من باقي الشعوب القديمة .</a:t>
            </a:r>
          </a:p>
        </p:txBody>
      </p:sp>
    </p:spTree>
    <p:extLst>
      <p:ext uri="{BB962C8B-B14F-4D97-AF65-F5344CB8AC3E}">
        <p14:creationId xmlns:p14="http://schemas.microsoft.com/office/powerpoint/2010/main" xmlns="" val="257767681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253</Words>
  <PresentationFormat>عرض على الشاشة (3:4)‏</PresentationFormat>
  <Paragraphs>13</Paragraphs>
  <Slides>4</Slides>
  <Notes>0</Notes>
  <HiddenSlides>0</HiddenSlides>
  <MMClips>0</MMClips>
  <ScaleCrop>false</ScaleCrop>
  <HeadingPairs>
    <vt:vector size="4" baseType="variant">
      <vt:variant>
        <vt:lpstr>سمة</vt:lpstr>
      </vt:variant>
      <vt:variant>
        <vt:i4>1</vt:i4>
      </vt:variant>
      <vt:variant>
        <vt:lpstr>عناوين الشرائح</vt:lpstr>
      </vt:variant>
      <vt:variant>
        <vt:i4>4</vt:i4>
      </vt:variant>
    </vt:vector>
  </HeadingPairs>
  <TitlesOfParts>
    <vt:vector size="5" baseType="lpstr">
      <vt:lpstr>انقلاب</vt:lpstr>
      <vt:lpstr>الشريحة 1</vt:lpstr>
      <vt:lpstr>التطور التاريخي لصناعة الفنادق </vt:lpstr>
      <vt:lpstr>الشريحة 3</vt:lpstr>
      <vt:lpstr>الشريحة 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SALAM</dc:creator>
  <cp:lastModifiedBy>SALAM</cp:lastModifiedBy>
  <cp:revision>1</cp:revision>
  <dcterms:created xsi:type="dcterms:W3CDTF">2016-03-29T22:46:23Z</dcterms:created>
  <dcterms:modified xsi:type="dcterms:W3CDTF">2016-03-29T22:46:48Z</dcterms:modified>
</cp:coreProperties>
</file>