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632848" cy="5016758"/>
          </a:xfrm>
          <a:prstGeom prst="rect">
            <a:avLst/>
          </a:prstGeom>
          <a:noFill/>
        </p:spPr>
        <p:txBody>
          <a:bodyPr wrap="square" rtlCol="1">
            <a:spAutoFit/>
          </a:bodyPr>
          <a:lstStyle/>
          <a:p>
            <a:pPr algn="just"/>
            <a:r>
              <a:rPr lang="ar-SA" sz="3200" dirty="0" smtClean="0">
                <a:solidFill>
                  <a:srgbClr val="7030A0"/>
                </a:solidFill>
                <a:cs typeface="PT Bold Heading" pitchFamily="2" charset="-78"/>
              </a:rPr>
              <a:t>2. الوقت المخصص للزيارات والوقت الحر المتاح للسائح:</a:t>
            </a:r>
          </a:p>
          <a:p>
            <a:pPr algn="just"/>
            <a:r>
              <a:rPr lang="ar-SA" sz="3200" dirty="0" smtClean="0">
                <a:cs typeface="PT Bold Heading" pitchFamily="2" charset="-78"/>
              </a:rPr>
              <a:t>يجب عمل التوازن بين الاوقات المخصصة للمزارات المختلفة التي يتم تنفيذها في البرنامج السياحي فكل زيارة تحتاج الى وقت مختلف عن الاخرى حسب طبيعة الزيارة وحجم المزار السياحي وطبيعة التنقل داخل المزار السياحي وطوبوغرافية المكان ومكان التجمع بعد الزيارة ، </a:t>
            </a:r>
            <a:r>
              <a:rPr lang="ar-SA" sz="3200" dirty="0" smtClean="0">
                <a:solidFill>
                  <a:srgbClr val="FF0000"/>
                </a:solidFill>
                <a:cs typeface="PT Bold Heading" pitchFamily="2" charset="-78"/>
              </a:rPr>
              <a:t>كما يجب الاخذ في الاعتبار الاوقات الحرة المخصصة للراحة او الترفيه او التسوق....الخ</a:t>
            </a:r>
          </a:p>
        </p:txBody>
      </p:sp>
    </p:spTree>
    <p:extLst>
      <p:ext uri="{BB962C8B-B14F-4D97-AF65-F5344CB8AC3E}">
        <p14:creationId xmlns:p14="http://schemas.microsoft.com/office/powerpoint/2010/main" xmlns="" val="892578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982177"/>
            <a:ext cx="7632848" cy="5016758"/>
          </a:xfrm>
          <a:prstGeom prst="rect">
            <a:avLst/>
          </a:prstGeom>
        </p:spPr>
        <p:txBody>
          <a:bodyPr wrap="square">
            <a:spAutoFit/>
          </a:bodyPr>
          <a:lstStyle/>
          <a:p>
            <a:pPr lvl="0"/>
            <a:r>
              <a:rPr lang="ar-SA" sz="3200" dirty="0">
                <a:solidFill>
                  <a:srgbClr val="7030A0"/>
                </a:solidFill>
                <a:cs typeface="PT Bold Heading" pitchFamily="2" charset="-78"/>
              </a:rPr>
              <a:t>3. اختيار اماكن الاقامة المناسبة:</a:t>
            </a:r>
          </a:p>
          <a:p>
            <a:pPr lvl="0" algn="just"/>
            <a:r>
              <a:rPr lang="ar-SA" sz="3200" dirty="0">
                <a:solidFill>
                  <a:prstClr val="black"/>
                </a:solidFill>
                <a:cs typeface="PT Bold Heading" pitchFamily="2" charset="-78"/>
              </a:rPr>
              <a:t>يجب على مخططي البرامج السياحية عند اعداد برامجهم اختيار اماكن الاقامة المناسبة من حيث المستوى والموقع والمسافة بينها وبين مناطق الجذب السياحي والمزارات التي يحتويها البرنامج ، كما يجب اعطاء الفرصة للسائح </a:t>
            </a:r>
            <a:r>
              <a:rPr lang="ar-SA" sz="3200" dirty="0" smtClean="0">
                <a:solidFill>
                  <a:prstClr val="black"/>
                </a:solidFill>
                <a:cs typeface="PT Bold Heading" pitchFamily="2" charset="-78"/>
              </a:rPr>
              <a:t>لإمكانية </a:t>
            </a:r>
            <a:r>
              <a:rPr lang="ar-SA" sz="3200" dirty="0">
                <a:solidFill>
                  <a:prstClr val="black"/>
                </a:solidFill>
                <a:cs typeface="PT Bold Heading" pitchFamily="2" charset="-78"/>
              </a:rPr>
              <a:t>قيامه بالتسويق والتجول الحر.</a:t>
            </a:r>
          </a:p>
          <a:p>
            <a:pPr lvl="0" algn="just"/>
            <a:r>
              <a:rPr lang="ar-SA" sz="3200" dirty="0">
                <a:solidFill>
                  <a:prstClr val="black"/>
                </a:solidFill>
                <a:cs typeface="PT Bold Heading" pitchFamily="2" charset="-78"/>
              </a:rPr>
              <a:t>عند عمل برنامج سياحي عليك مخاطبة جميع المستويات من حيث السعر والفندق لكي تخاطب كل الشرائح الاقتصادية لمختلف السائحين.</a:t>
            </a:r>
          </a:p>
        </p:txBody>
      </p:sp>
    </p:spTree>
    <p:extLst>
      <p:ext uri="{BB962C8B-B14F-4D97-AF65-F5344CB8AC3E}">
        <p14:creationId xmlns:p14="http://schemas.microsoft.com/office/powerpoint/2010/main" xmlns="" val="3140767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55576" y="764704"/>
            <a:ext cx="7632848" cy="4401205"/>
          </a:xfrm>
          <a:prstGeom prst="rect">
            <a:avLst/>
          </a:prstGeom>
          <a:noFill/>
        </p:spPr>
        <p:txBody>
          <a:bodyPr wrap="square" rtlCol="1">
            <a:spAutoFit/>
          </a:bodyPr>
          <a:lstStyle/>
          <a:p>
            <a:r>
              <a:rPr lang="ar-SA" sz="3200" dirty="0" smtClean="0">
                <a:solidFill>
                  <a:srgbClr val="7030A0"/>
                </a:solidFill>
                <a:cs typeface="PT Bold Heading" pitchFamily="2" charset="-78"/>
              </a:rPr>
              <a:t>4.الاوقات المخصصة للتوقف للراحة اثناء الرحلات الطويلة:</a:t>
            </a:r>
          </a:p>
          <a:p>
            <a:pPr algn="just"/>
            <a:r>
              <a:rPr lang="ar-SA" sz="2400" dirty="0" smtClean="0">
                <a:cs typeface="PT Bold Heading" pitchFamily="2" charset="-78"/>
              </a:rPr>
              <a:t>على مخططي البرامج السياحية عند اعداد البرامج السياحية مراعاة وجود اوقات معينة تخصص للتوقف للراحة اثناء الرحلات التي تستدعي السفر لمسافات طويلة وذلك لإعطاء الفرصة للسائحين للراحة والتدخين للمدخنين ودخول دورات المياه وتناول الوجبات او المشروبات والحصول بعض الراحة قبل استكمال الرحلة  او برنامج الزيارة والوضع في الاعتبار ان السائح قد حضر للمتعة والاستجمام في المقام الاول .</a:t>
            </a:r>
          </a:p>
          <a:p>
            <a:pPr algn="just"/>
            <a:r>
              <a:rPr lang="ar-SA" sz="2400" dirty="0" smtClean="0">
                <a:solidFill>
                  <a:srgbClr val="FF0000"/>
                </a:solidFill>
                <a:cs typeface="PT Bold Heading" pitchFamily="2" charset="-78"/>
              </a:rPr>
              <a:t>على مخططي البرامج اخذ رأي مرافقي المجموعات والمرشدين السياحيين لانهم يعيشون مع السائحين اثناء الرحلة.</a:t>
            </a:r>
            <a:endParaRPr lang="ar-SA" sz="2400" dirty="0">
              <a:solidFill>
                <a:srgbClr val="FF0000"/>
              </a:solidFill>
              <a:cs typeface="PT Bold Heading" pitchFamily="2" charset="-78"/>
            </a:endParaRPr>
          </a:p>
        </p:txBody>
      </p:sp>
    </p:spTree>
    <p:extLst>
      <p:ext uri="{BB962C8B-B14F-4D97-AF65-F5344CB8AC3E}">
        <p14:creationId xmlns:p14="http://schemas.microsoft.com/office/powerpoint/2010/main" xmlns="" val="3246692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55576" y="764704"/>
            <a:ext cx="7632848" cy="5170646"/>
          </a:xfrm>
          <a:prstGeom prst="rect">
            <a:avLst/>
          </a:prstGeom>
          <a:noFill/>
        </p:spPr>
        <p:txBody>
          <a:bodyPr wrap="square" rtlCol="1">
            <a:spAutoFit/>
          </a:bodyPr>
          <a:lstStyle/>
          <a:p>
            <a:r>
              <a:rPr lang="ar-SA" sz="2400" dirty="0" smtClean="0">
                <a:solidFill>
                  <a:srgbClr val="7030A0"/>
                </a:solidFill>
                <a:cs typeface="PT Bold Heading" pitchFamily="2" charset="-78"/>
              </a:rPr>
              <a:t>5. المشاركون في الرحلة :</a:t>
            </a:r>
          </a:p>
          <a:p>
            <a:pPr algn="just"/>
            <a:r>
              <a:rPr lang="ar-SA" sz="2400" dirty="0" smtClean="0">
                <a:cs typeface="PT Bold Heading" pitchFamily="2" charset="-78"/>
              </a:rPr>
              <a:t>على مخططي البرامج السياحية التنوع في برامجهم مع مراعات شرائح السياح من جميع الفئات (كبار السن والشباب والاطفال والنساء......مع ابداء المساعدة وابداء  النصيحة عند شراء البرامج السياحية .</a:t>
            </a:r>
          </a:p>
          <a:p>
            <a:pPr algn="just"/>
            <a:endParaRPr lang="ar-SA" sz="2400" dirty="0" smtClean="0">
              <a:cs typeface="PT Bold Heading" pitchFamily="2" charset="-78"/>
            </a:endParaRPr>
          </a:p>
          <a:p>
            <a:pPr algn="just"/>
            <a:r>
              <a:rPr lang="ar-SA" sz="2800" dirty="0" smtClean="0">
                <a:solidFill>
                  <a:srgbClr val="7030A0"/>
                </a:solidFill>
                <a:cs typeface="PT Bold Heading" pitchFamily="2" charset="-78"/>
              </a:rPr>
              <a:t>6. ميزانية الرحلة :</a:t>
            </a:r>
          </a:p>
          <a:p>
            <a:pPr algn="just"/>
            <a:r>
              <a:rPr lang="ar-SA" sz="2800" dirty="0" smtClean="0">
                <a:cs typeface="PT Bold Heading" pitchFamily="2" charset="-78"/>
              </a:rPr>
              <a:t>يعتبر تسعير البرامج السياحية علم له قواعده وأصوله، ويعتمد تسعير البرامج السياحية على اجراء حصر كامل لكافة عناصر كل برنامج وتحديد أسعار كل عنصر من العناصر على حدة ثم تجميع السعر الاجمالي للبرنامج واضافة هامش ربح للشركة ونسب عمولات البيع للوكلاء.</a:t>
            </a:r>
          </a:p>
          <a:p>
            <a:endParaRPr lang="ar-SA" dirty="0"/>
          </a:p>
        </p:txBody>
      </p:sp>
    </p:spTree>
    <p:extLst>
      <p:ext uri="{BB962C8B-B14F-4D97-AF65-F5344CB8AC3E}">
        <p14:creationId xmlns:p14="http://schemas.microsoft.com/office/powerpoint/2010/main" xmlns="" val="9914248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297</Words>
  <PresentationFormat>عرض على الشاشة (3:4)‏</PresentationFormat>
  <Paragraphs>13</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انقلاب</vt:lpstr>
      <vt:lpstr>الشريحة 1</vt:lpstr>
      <vt:lpstr>الشريحة 2</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2016-03-29T23:23:51Z</dcterms:created>
  <dcterms:modified xsi:type="dcterms:W3CDTF">2016-03-29T23:24:08Z</dcterms:modified>
</cp:coreProperties>
</file>