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21/06/37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1298371"/>
            <a:ext cx="7632848" cy="4708981"/>
          </a:xfrm>
          <a:prstGeom prst="rect">
            <a:avLst/>
          </a:prstGeom>
          <a:noFill/>
        </p:spPr>
        <p:txBody>
          <a:bodyPr wrap="square" rtlCol="1">
            <a:spAutoFit/>
          </a:bodyPr>
          <a:lstStyle/>
          <a:p>
            <a:pPr algn="just"/>
            <a:r>
              <a:rPr lang="ar-SA" sz="2800" b="1" dirty="0" smtClean="0">
                <a:solidFill>
                  <a:srgbClr val="FF0000"/>
                </a:solidFill>
                <a:cs typeface="PT Bold Heading" pitchFamily="2" charset="-78"/>
              </a:rPr>
              <a:t>2. اختيار المقاصد السياحية التي تتمتع بطقس أو مناخ مناسب </a:t>
            </a:r>
            <a:r>
              <a:rPr lang="ar-SA" sz="2400" b="1" dirty="0" smtClean="0">
                <a:solidFill>
                  <a:srgbClr val="FF0000"/>
                </a:solidFill>
                <a:cs typeface="PT Bold Heading" pitchFamily="2" charset="-78"/>
              </a:rPr>
              <a:t>:</a:t>
            </a:r>
          </a:p>
          <a:p>
            <a:pPr algn="just"/>
            <a:endParaRPr lang="ar-SA" sz="2000" b="1" dirty="0" smtClean="0">
              <a:cs typeface="PT Bold Heading" pitchFamily="2" charset="-78"/>
            </a:endParaRPr>
          </a:p>
          <a:p>
            <a:pPr algn="just"/>
            <a:r>
              <a:rPr lang="ar-SA" sz="2800" b="1" dirty="0" smtClean="0"/>
              <a:t>يعتبر المناخ من اهم العوامل المحددة لاختيار السائح لقضاء أجازته في مقصد سياحي دون غيره ، فمعظم السائحين يرغبون في الهروب من طقس </a:t>
            </a:r>
            <a:r>
              <a:rPr lang="ar-SA" sz="2800" b="1" dirty="0" err="1" smtClean="0"/>
              <a:t>السئ</a:t>
            </a:r>
            <a:r>
              <a:rPr lang="ar-SA" sz="2800" b="1" dirty="0" smtClean="0"/>
              <a:t> الى المقاصد السياحية التي فيها طقس أفضل. </a:t>
            </a:r>
          </a:p>
          <a:p>
            <a:pPr algn="just"/>
            <a:r>
              <a:rPr lang="ar-SA" sz="2800" b="1" dirty="0" smtClean="0">
                <a:solidFill>
                  <a:srgbClr val="00B050"/>
                </a:solidFill>
              </a:rPr>
              <a:t>وحيث ان </a:t>
            </a:r>
            <a:r>
              <a:rPr lang="ar-SA" sz="2800" b="1" dirty="0" smtClean="0">
                <a:solidFill>
                  <a:srgbClr val="FF0000"/>
                </a:solidFill>
              </a:rPr>
              <a:t>السائح يعتمد على الوكيل السياحي  </a:t>
            </a:r>
            <a:r>
              <a:rPr lang="ar-SA" sz="2800" b="1" dirty="0" smtClean="0">
                <a:solidFill>
                  <a:srgbClr val="00B050"/>
                </a:solidFill>
              </a:rPr>
              <a:t>اعتمادا كبيراً في الحصول على معلومته الخاصة بمناخ المقصد السياحي الذي سوف يذهب اليه او الذي يرشحه له، فيجب على الوكيل السياحي تحري الدقة في الادلاء بالمعلومات الخاصة بذلك .</a:t>
            </a:r>
          </a:p>
        </p:txBody>
      </p:sp>
    </p:spTree>
    <p:extLst>
      <p:ext uri="{BB962C8B-B14F-4D97-AF65-F5344CB8AC3E}">
        <p14:creationId xmlns:p14="http://schemas.microsoft.com/office/powerpoint/2010/main" xmlns="" val="35792030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2090172"/>
            <a:ext cx="7560840" cy="2554545"/>
          </a:xfrm>
          <a:prstGeom prst="rect">
            <a:avLst/>
          </a:prstGeom>
        </p:spPr>
        <p:txBody>
          <a:bodyPr wrap="square">
            <a:spAutoFit/>
          </a:bodyPr>
          <a:lstStyle/>
          <a:p>
            <a:pPr lvl="0" algn="just"/>
            <a:r>
              <a:rPr lang="ar-SA" sz="3200" b="1" dirty="0">
                <a:solidFill>
                  <a:srgbClr val="FF0000"/>
                </a:solidFill>
              </a:rPr>
              <a:t>ومخططي البرامج السياحية في الشركات السياحية عند </a:t>
            </a:r>
            <a:r>
              <a:rPr lang="ar-SA" sz="3200" b="1" dirty="0">
                <a:solidFill>
                  <a:srgbClr val="92D050"/>
                </a:solidFill>
              </a:rPr>
              <a:t>وضعهم البرامج يتم التخطيط لبرامج سياحية متعددة </a:t>
            </a:r>
            <a:r>
              <a:rPr lang="ar-SA" sz="3200" b="1" dirty="0">
                <a:solidFill>
                  <a:srgbClr val="FF0000"/>
                </a:solidFill>
              </a:rPr>
              <a:t>على مدار العام لعدة مقاصد سياحية تتنوع وتزيد من كثافتها  خلال فترات عن أخرى حسب طبيعة تلك المقاصد السياحية والمناخ بها خلال تلك الفترات.</a:t>
            </a:r>
          </a:p>
        </p:txBody>
      </p:sp>
    </p:spTree>
    <p:extLst>
      <p:ext uri="{BB962C8B-B14F-4D97-AF65-F5344CB8AC3E}">
        <p14:creationId xmlns:p14="http://schemas.microsoft.com/office/powerpoint/2010/main" xmlns="" val="875330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2168277"/>
            <a:ext cx="7632848" cy="1692771"/>
          </a:xfrm>
          <a:prstGeom prst="rect">
            <a:avLst/>
          </a:prstGeom>
          <a:noFill/>
        </p:spPr>
        <p:txBody>
          <a:bodyPr wrap="square" rtlCol="1">
            <a:spAutoFit/>
          </a:bodyPr>
          <a:lstStyle/>
          <a:p>
            <a:pPr algn="just"/>
            <a:r>
              <a:rPr lang="ar-SA" sz="3200" b="1" dirty="0" smtClean="0">
                <a:solidFill>
                  <a:srgbClr val="FF0000"/>
                </a:solidFill>
                <a:cs typeface="PT Bold Heading" pitchFamily="2" charset="-78"/>
              </a:rPr>
              <a:t>3. الاحداث الخاصة :</a:t>
            </a:r>
          </a:p>
          <a:p>
            <a:pPr algn="just"/>
            <a:r>
              <a:rPr lang="ar-SA" sz="2400" b="1" dirty="0" smtClean="0"/>
              <a:t>الاحداث الخاصة قد تكون معارض أو مؤتمرات او احداث فنية او رياضية او سياحية ،مثل الاحداث السياحية للدول والتي في الغالب ما تقوم بطبع واصدار النشرات والكتيبات التي تحتوي على نوعية وتوقيتات تلك الاحداث .</a:t>
            </a:r>
          </a:p>
        </p:txBody>
      </p:sp>
    </p:spTree>
    <p:extLst>
      <p:ext uri="{BB962C8B-B14F-4D97-AF65-F5344CB8AC3E}">
        <p14:creationId xmlns:p14="http://schemas.microsoft.com/office/powerpoint/2010/main" xmlns="" val="20719920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982177"/>
            <a:ext cx="7632848" cy="5016758"/>
          </a:xfrm>
          <a:prstGeom prst="rect">
            <a:avLst/>
          </a:prstGeom>
        </p:spPr>
        <p:txBody>
          <a:bodyPr wrap="square">
            <a:spAutoFit/>
          </a:bodyPr>
          <a:lstStyle/>
          <a:p>
            <a:pPr lvl="0" algn="just"/>
            <a:r>
              <a:rPr lang="ar-SA" sz="3200" b="1" dirty="0">
                <a:solidFill>
                  <a:srgbClr val="FF0000"/>
                </a:solidFill>
              </a:rPr>
              <a:t>يختلف تأثير الاحداث الخاصة سلباً او ايجاباً باختلاف نوعها وتوقيتها والاقبال عليها، </a:t>
            </a:r>
            <a:r>
              <a:rPr lang="ar-SA" sz="3200" b="1" dirty="0">
                <a:solidFill>
                  <a:prstClr val="black"/>
                </a:solidFill>
              </a:rPr>
              <a:t>فبعض تلك الاحداث قد تكون وسيلة فعالة في زيادة الاقبال على شراء البرامج السياحي لمجرد الرغبة في حضور تلك الاحداث والمناسبات </a:t>
            </a:r>
            <a:r>
              <a:rPr lang="ar-SA" sz="3200" b="1" dirty="0">
                <a:solidFill>
                  <a:srgbClr val="FF0000"/>
                </a:solidFill>
              </a:rPr>
              <a:t>وبالتالي تكون سبباً في زيادة الطلب السياحي بشكل عام خلال فترة حدوثها </a:t>
            </a:r>
            <a:r>
              <a:rPr lang="ar-SA" sz="3200" b="1" dirty="0">
                <a:solidFill>
                  <a:prstClr val="black"/>
                </a:solidFill>
              </a:rPr>
              <a:t>،على الجانب الاخر قد يرغب بعض السائحين في السفر الى المقاصد السياحية في الاوقات غير التي تجري فيها الاحداث  الخاصة ، </a:t>
            </a:r>
            <a:r>
              <a:rPr lang="ar-SA" sz="3200" b="1" dirty="0">
                <a:solidFill>
                  <a:srgbClr val="FF0000"/>
                </a:solidFill>
              </a:rPr>
              <a:t>فالأحداث الخاصة بالنسبة لهم تعني الازدحام وارتفاع الاسعار وضعف  مستوى الخدمات نظراً للزحام .</a:t>
            </a:r>
          </a:p>
        </p:txBody>
      </p:sp>
    </p:spTree>
    <p:extLst>
      <p:ext uri="{BB962C8B-B14F-4D97-AF65-F5344CB8AC3E}">
        <p14:creationId xmlns:p14="http://schemas.microsoft.com/office/powerpoint/2010/main" xmlns="" val="1381769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764704"/>
            <a:ext cx="7560840" cy="4585871"/>
          </a:xfrm>
          <a:prstGeom prst="rect">
            <a:avLst/>
          </a:prstGeom>
          <a:noFill/>
        </p:spPr>
        <p:txBody>
          <a:bodyPr wrap="square" rtlCol="1">
            <a:spAutoFit/>
          </a:bodyPr>
          <a:lstStyle/>
          <a:p>
            <a:r>
              <a:rPr lang="ar-SA" sz="2800" dirty="0" smtClean="0">
                <a:solidFill>
                  <a:srgbClr val="FF0000"/>
                </a:solidFill>
                <a:cs typeface="PT Bold Heading" pitchFamily="2" charset="-78"/>
              </a:rPr>
              <a:t>4. تكلفة الرحلة : </a:t>
            </a:r>
          </a:p>
          <a:p>
            <a:pPr algn="just"/>
            <a:r>
              <a:rPr lang="ar-SA" sz="2400" b="1" dirty="0" smtClean="0"/>
              <a:t>من المعلوم انه في الوقت الحالي هناك عنصران مهمان يلعبان دوراً رئيسياً في تفضيل المستهلك السياحي لبرنامج سياحي عن الآخر:</a:t>
            </a:r>
          </a:p>
          <a:p>
            <a:pPr marL="342900" indent="-342900" algn="just">
              <a:buFont typeface="Arial" pitchFamily="34" charset="0"/>
              <a:buChar char="•"/>
            </a:pPr>
            <a:r>
              <a:rPr lang="ar-SA" sz="2400" b="1" dirty="0" smtClean="0">
                <a:solidFill>
                  <a:srgbClr val="FF0000"/>
                </a:solidFill>
              </a:rPr>
              <a:t>السعر </a:t>
            </a:r>
          </a:p>
          <a:p>
            <a:pPr marL="342900" indent="-342900" algn="just">
              <a:buFont typeface="Arial" pitchFamily="34" charset="0"/>
              <a:buChar char="•"/>
            </a:pPr>
            <a:r>
              <a:rPr lang="ar-SA" sz="2400" b="1" dirty="0" smtClean="0">
                <a:solidFill>
                  <a:srgbClr val="FF0000"/>
                </a:solidFill>
              </a:rPr>
              <a:t>نوعية ومستوى الخدمات  </a:t>
            </a:r>
          </a:p>
          <a:p>
            <a:pPr algn="just"/>
            <a:r>
              <a:rPr lang="ar-SA" sz="2400" b="1" dirty="0" smtClean="0"/>
              <a:t>أي ان سعر الرحلة يلعب دورا هاماً في قرار المستهلك السياحي شراء الرحلة دون غيرها ، فالرحلة قد تبدو في احيان كثيرة شديدة الجاذبية للمستهلك السياحي  ولكن ارتفاع سعرها يجعله يحجم عن شرائها  اما لعدم قدرته او لوجود بديل آخر بنفس مستوى الخدمات وسعر اقل ، </a:t>
            </a:r>
          </a:p>
          <a:p>
            <a:pPr algn="just"/>
            <a:r>
              <a:rPr lang="ar-SA" sz="2400" b="1" dirty="0" smtClean="0">
                <a:solidFill>
                  <a:srgbClr val="FF0000"/>
                </a:solidFill>
              </a:rPr>
              <a:t>فسائح اليوم  اصبح اكثر خبرة ونضوجا ويقوم بدراسة السوق  وتحليله ويطلع على كافة البيانات والمطبوعات السياحية الخاصة بأي مقصد سياحي يرغب السفر اليه والتي أصبحت متاحة للجميع للاطلاع عليها والمقارنة.</a:t>
            </a:r>
            <a:endParaRPr lang="ar-SA" sz="2400" b="1" dirty="0">
              <a:solidFill>
                <a:srgbClr val="FF0000"/>
              </a:solidFill>
            </a:endParaRPr>
          </a:p>
        </p:txBody>
      </p:sp>
    </p:spTree>
    <p:extLst>
      <p:ext uri="{BB962C8B-B14F-4D97-AF65-F5344CB8AC3E}">
        <p14:creationId xmlns:p14="http://schemas.microsoft.com/office/powerpoint/2010/main" xmlns="" val="2723605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764704"/>
            <a:ext cx="7632848" cy="4524315"/>
          </a:xfrm>
          <a:prstGeom prst="rect">
            <a:avLst/>
          </a:prstGeom>
          <a:noFill/>
        </p:spPr>
        <p:txBody>
          <a:bodyPr wrap="square" rtlCol="1">
            <a:spAutoFit/>
          </a:bodyPr>
          <a:lstStyle/>
          <a:p>
            <a:pPr algn="just"/>
            <a:r>
              <a:rPr lang="ar-SA" sz="3200" b="1" dirty="0" smtClean="0"/>
              <a:t>في ظل المنافسة تلجأ معظم الشركات السياحية الى </a:t>
            </a:r>
            <a:r>
              <a:rPr lang="ar-SA" sz="3200" b="1" dirty="0" smtClean="0">
                <a:solidFill>
                  <a:srgbClr val="FF0000"/>
                </a:solidFill>
              </a:rPr>
              <a:t>ايجاد السبل التي تؤدي الى خفض  اسعار برامجها السياحية لكي يكون لها ميزة تنافسية  في الاسواق</a:t>
            </a:r>
            <a:r>
              <a:rPr lang="ar-SA" sz="3200" b="1" dirty="0" smtClean="0"/>
              <a:t> ، فتلجأ الشركات  الى تأجير الطائرات  بالكامل بشكل منفصل او بالاشتراك  وتشغيلها بنظام ( </a:t>
            </a:r>
            <a:r>
              <a:rPr lang="ar-SA" sz="3200" b="1" dirty="0" err="1" smtClean="0"/>
              <a:t>الشارتر</a:t>
            </a:r>
            <a:r>
              <a:rPr lang="ar-SA" sz="3200" b="1" dirty="0" smtClean="0"/>
              <a:t>) . </a:t>
            </a:r>
          </a:p>
          <a:p>
            <a:pPr algn="just"/>
            <a:r>
              <a:rPr lang="ar-SA" sz="3200" b="1" dirty="0" smtClean="0"/>
              <a:t>وبنفس الاسلوب يتم التعاقد  مع الفنادق على اشغال كافة الغرف والاسرة  طيلة  ايام السنة بأسعار مخفضة  وبالتالي يؤدي الى انخفاض سعر الرحلة مع الحفاظ على مستوى جودة الخدمات السياحية التي تقدمها .</a:t>
            </a:r>
            <a:endParaRPr lang="ar-SA" sz="3200" b="1" dirty="0"/>
          </a:p>
        </p:txBody>
      </p:sp>
    </p:spTree>
    <p:extLst>
      <p:ext uri="{BB962C8B-B14F-4D97-AF65-F5344CB8AC3E}">
        <p14:creationId xmlns:p14="http://schemas.microsoft.com/office/powerpoint/2010/main" xmlns="" val="3972415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764704"/>
            <a:ext cx="7632848" cy="4955203"/>
          </a:xfrm>
          <a:prstGeom prst="rect">
            <a:avLst/>
          </a:prstGeom>
          <a:noFill/>
        </p:spPr>
        <p:txBody>
          <a:bodyPr wrap="square" rtlCol="1">
            <a:spAutoFit/>
          </a:bodyPr>
          <a:lstStyle/>
          <a:p>
            <a:r>
              <a:rPr lang="ar-SA" sz="2800" dirty="0" smtClean="0">
                <a:solidFill>
                  <a:srgbClr val="FF0000"/>
                </a:solidFill>
                <a:cs typeface="PT Bold Heading" pitchFamily="2" charset="-78"/>
              </a:rPr>
              <a:t>5. تحديد خط سير الرحلة :</a:t>
            </a:r>
          </a:p>
          <a:p>
            <a:pPr algn="just"/>
            <a:r>
              <a:rPr lang="ar-SA" sz="2400" dirty="0" smtClean="0">
                <a:cs typeface="PT Bold Heading" pitchFamily="2" charset="-78"/>
              </a:rPr>
              <a:t>البرامج السياحية في الرحلات الشاملة يتم تحديد خط سيرها بعناية وطبقاً لعدة عوامل تعتمد على وسيلة او وسائل النقل والزيارات وطوبوغرافية المقصد السياحي وغير ذلك من العوامل التي قد تؤثر في خط سير الرحلة .</a:t>
            </a:r>
          </a:p>
          <a:p>
            <a:pPr algn="just"/>
            <a:r>
              <a:rPr lang="ar-SA" sz="2400" dirty="0" smtClean="0">
                <a:cs typeface="PT Bold Heading" pitchFamily="2" charset="-78"/>
              </a:rPr>
              <a:t>ان معظم الرحلات الشاملة المخططة مسبقاً نمطيه ومتكررة لا القلة القليلة من الرحلات الشاملة.</a:t>
            </a:r>
          </a:p>
          <a:p>
            <a:pPr algn="just"/>
            <a:r>
              <a:rPr lang="ar-SA" sz="2400" dirty="0" smtClean="0">
                <a:solidFill>
                  <a:srgbClr val="FF0000"/>
                </a:solidFill>
                <a:cs typeface="PT Bold Heading" pitchFamily="2" charset="-78"/>
              </a:rPr>
              <a:t>وبوجه عام فإن اهم العوامل التي يجب أخذها في الاعتبار عند اعداد خط سير الرحلة ما يلي :</a:t>
            </a:r>
          </a:p>
          <a:p>
            <a:pPr marL="457200" indent="-457200" algn="just">
              <a:buAutoNum type="arabicPeriod"/>
            </a:pPr>
            <a:r>
              <a:rPr lang="ar-SA" sz="2400" dirty="0" smtClean="0">
                <a:solidFill>
                  <a:srgbClr val="7030A0"/>
                </a:solidFill>
                <a:cs typeface="PT Bold Heading" pitchFamily="2" charset="-78"/>
              </a:rPr>
              <a:t>المسافات والطبيعة الجغرافية للمناطق المزمع زيارتها.</a:t>
            </a:r>
          </a:p>
          <a:p>
            <a:pPr algn="just"/>
            <a:r>
              <a:rPr lang="ar-SA" sz="2400" dirty="0" smtClean="0">
                <a:cs typeface="PT Bold Heading" pitchFamily="2" charset="-78"/>
              </a:rPr>
              <a:t>يجب ان يلم مخططي البرامج السياحية بالنواحي الجغرافية والطبيعية للمناطق المزمع زيارتها، كما يجب عليهم تحديد المسافات بدقة وتحديد الوقت الكافي لكل مسافة .</a:t>
            </a:r>
            <a:endParaRPr lang="ar-SA" sz="2400" dirty="0">
              <a:cs typeface="PT Bold Heading" pitchFamily="2" charset="-78"/>
            </a:endParaRPr>
          </a:p>
        </p:txBody>
      </p:sp>
    </p:spTree>
    <p:extLst>
      <p:ext uri="{BB962C8B-B14F-4D97-AF65-F5344CB8AC3E}">
        <p14:creationId xmlns:p14="http://schemas.microsoft.com/office/powerpoint/2010/main" xmlns="" val="2730575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1402898"/>
            <a:ext cx="7632848" cy="3970318"/>
          </a:xfrm>
          <a:prstGeom prst="rect">
            <a:avLst/>
          </a:prstGeom>
          <a:noFill/>
        </p:spPr>
        <p:txBody>
          <a:bodyPr wrap="square" rtlCol="1">
            <a:spAutoFit/>
          </a:bodyPr>
          <a:lstStyle/>
          <a:p>
            <a:pPr algn="just"/>
            <a:r>
              <a:rPr lang="ar-SA" sz="3600" b="1" dirty="0" smtClean="0"/>
              <a:t>فعلى سبيل المثال عند انتقال مجموعة سياحية من منطقة الى منطقة فيجب على مخطط البرنامج ان يكون على علم تام بالوقت الذي سوف تقطعه السيارة للانتقال بين المنطقتين ، فعدم تحديد المسافة  بدقة والوقت اللازم للانتقال قد يؤدي بلا شك الى خلل في البرنامج  وحدوث المشاكل وفشل الرحلة وبالتالي السمعة السيئة وخسارة العملاء . </a:t>
            </a:r>
            <a:endParaRPr lang="ar-SA" sz="3600" b="1" dirty="0"/>
          </a:p>
        </p:txBody>
      </p:sp>
    </p:spTree>
    <p:extLst>
      <p:ext uri="{BB962C8B-B14F-4D97-AF65-F5344CB8AC3E}">
        <p14:creationId xmlns:p14="http://schemas.microsoft.com/office/powerpoint/2010/main" xmlns="" val="10371670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585</Words>
  <PresentationFormat>عرض على الشاشة (3:4)‏</PresentationFormat>
  <Paragraphs>23</Paragraphs>
  <Slides>8</Slides>
  <Notes>0</Notes>
  <HiddenSlides>0</HiddenSlides>
  <MMClips>0</MMClips>
  <ScaleCrop>false</ScaleCrop>
  <HeadingPairs>
    <vt:vector size="4" baseType="variant">
      <vt:variant>
        <vt:lpstr>سمة</vt:lpstr>
      </vt:variant>
      <vt:variant>
        <vt:i4>1</vt:i4>
      </vt:variant>
      <vt:variant>
        <vt:lpstr>عناوين الشرائح</vt:lpstr>
      </vt:variant>
      <vt:variant>
        <vt:i4>8</vt:i4>
      </vt:variant>
    </vt:vector>
  </HeadingPairs>
  <TitlesOfParts>
    <vt:vector size="9" baseType="lpstr">
      <vt:lpstr>انقلاب</vt:lpstr>
      <vt:lpstr>الشريحة 1</vt:lpstr>
      <vt:lpstr>الشريحة 2</vt:lpstr>
      <vt:lpstr>الشريحة 3</vt:lpstr>
      <vt:lpstr>الشريحة 4</vt:lpstr>
      <vt:lpstr>الشريحة 5</vt:lpstr>
      <vt:lpstr>الشريحة 6</vt:lpstr>
      <vt:lpstr>الشريحة 7</vt:lpstr>
      <vt:lpstr>الشريحة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SALAM</dc:creator>
  <cp:lastModifiedBy>SALAM</cp:lastModifiedBy>
  <cp:revision>1</cp:revision>
  <dcterms:created xsi:type="dcterms:W3CDTF">2016-03-29T23:23:06Z</dcterms:created>
  <dcterms:modified xsi:type="dcterms:W3CDTF">2016-03-29T23:23:26Z</dcterms:modified>
</cp:coreProperties>
</file>