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8ABB09-4A1D-463E-8065-109CC2B7EFAA}" type="datetimeFigureOut">
              <a:rPr lang="ar-SA" smtClean="0"/>
              <a:pPr/>
              <a:t>21/06/37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043608" y="2649106"/>
            <a:ext cx="7272808" cy="707886"/>
          </a:xfrm>
          <a:prstGeom prst="rect">
            <a:avLst/>
          </a:prstGeom>
          <a:noFill/>
        </p:spPr>
        <p:txBody>
          <a:bodyPr wrap="square" rtlCol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خطوات اعداد وتنظيم البرنامج السياحي</a:t>
            </a:r>
            <a:endParaRPr lang="ar-SA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648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764704"/>
            <a:ext cx="7632848" cy="538609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2800" b="1" dirty="0" smtClean="0"/>
              <a:t>تقوم معظم الشركات السياحية بتنظيم رحلات سياحية الى مقاصد سياحية محددة وتصبح هذه الشركات متخصصة في تنظيم الرحلات الى تلك المقاصد في صورة برامج متنوعة ، </a:t>
            </a:r>
            <a:r>
              <a:rPr lang="ar-SA" sz="2800" b="1" dirty="0" smtClean="0">
                <a:solidFill>
                  <a:srgbClr val="00B050"/>
                </a:solidFill>
              </a:rPr>
              <a:t>وقد تركز بعض تلك الشركات على مقصد سياحي واحد يتمتع بأحد او بعض عناصر الجذب السياحي وتصبح متخصصة فيه.</a:t>
            </a:r>
          </a:p>
          <a:p>
            <a:pPr algn="just"/>
            <a:r>
              <a:rPr lang="ar-SA" sz="2800" b="1" dirty="0" smtClean="0">
                <a:solidFill>
                  <a:srgbClr val="FF0000"/>
                </a:solidFill>
              </a:rPr>
              <a:t>وتضع الشركات السياحية دائماً </a:t>
            </a:r>
            <a:r>
              <a:rPr lang="ar-SA" sz="2800" b="1" dirty="0" smtClean="0">
                <a:solidFill>
                  <a:srgbClr val="00B050"/>
                </a:solidFill>
              </a:rPr>
              <a:t>في الحسبان </a:t>
            </a:r>
            <a:r>
              <a:rPr lang="ar-SA" sz="2800" b="1" dirty="0" smtClean="0">
                <a:solidFill>
                  <a:srgbClr val="FF0000"/>
                </a:solidFill>
              </a:rPr>
              <a:t>عند التخطيط للبرامج السياحية التي سوف تقوم بالتسويق له </a:t>
            </a:r>
            <a:r>
              <a:rPr lang="ar-SA" sz="2800" b="1" dirty="0" smtClean="0">
                <a:solidFill>
                  <a:srgbClr val="00B050"/>
                </a:solidFill>
              </a:rPr>
              <a:t>أن هناك اتجاها متزايداً نحو السفر الى المقاصد السياحية ذات السمعة الجيدة أو المقاصد السياحية الجديدة</a:t>
            </a:r>
            <a:r>
              <a:rPr lang="ar-SA" sz="2800" b="1" dirty="0" smtClean="0">
                <a:solidFill>
                  <a:srgbClr val="FF0000"/>
                </a:solidFill>
              </a:rPr>
              <a:t> وأن هناك </a:t>
            </a:r>
            <a:r>
              <a:rPr lang="ar-SA" sz="2800" b="1" dirty="0" smtClean="0">
                <a:solidFill>
                  <a:srgbClr val="00B050"/>
                </a:solidFill>
              </a:rPr>
              <a:t>تغير دائم في رغبات واتجاهات السائحين وميولهم والانماط السياحية المحببة لهم </a:t>
            </a:r>
            <a:r>
              <a:rPr lang="ar-SA" sz="2800" b="1" dirty="0" smtClean="0">
                <a:solidFill>
                  <a:srgbClr val="FF0000"/>
                </a:solidFill>
              </a:rPr>
              <a:t>بالإضافة الى الرغبة في تعدد الانماط السياحية في الرحلة الواحدة .</a:t>
            </a:r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45747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692696"/>
            <a:ext cx="7272808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b="1" dirty="0" smtClean="0">
                <a:cs typeface="PT Bold Heading" pitchFamily="2" charset="-78"/>
              </a:rPr>
              <a:t>وبجه عام عند التخطيط للبرامج السياحية يجب مراعاة ما يلي :</a:t>
            </a:r>
          </a:p>
          <a:p>
            <a:pPr algn="ctr"/>
            <a:endParaRPr lang="ar-SA" sz="2400" b="1" dirty="0">
              <a:cs typeface="PT Bold Heading" pitchFamily="2" charset="-78"/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755576" y="1688609"/>
            <a:ext cx="7560840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endParaRPr lang="ar-SA" sz="2800" dirty="0"/>
          </a:p>
          <a:p>
            <a:pPr marL="514350" indent="-514350" algn="just">
              <a:buAutoNum type="arabicPeriod"/>
            </a:pPr>
            <a:r>
              <a:rPr lang="ar-SA" sz="2800" b="1" dirty="0" smtClean="0">
                <a:solidFill>
                  <a:srgbClr val="FF0000"/>
                </a:solidFill>
                <a:cs typeface="PT Bold Heading" pitchFamily="2" charset="-78"/>
              </a:rPr>
              <a:t>رغبات واحتياجات السائحين :</a:t>
            </a:r>
            <a:endParaRPr lang="ar-SA" sz="2800" b="1" dirty="0">
              <a:solidFill>
                <a:srgbClr val="FF0000"/>
              </a:solidFill>
              <a:cs typeface="PT Bold Heading" pitchFamily="2" charset="-78"/>
            </a:endParaRPr>
          </a:p>
          <a:p>
            <a:pPr algn="just"/>
            <a:r>
              <a:rPr lang="ar-SA" sz="2800" b="1" dirty="0" smtClean="0"/>
              <a:t>يجب على مخطط البرامج قبل البدء في التخطيط لبرامجه التعرف على تفضيلات العملاء من المستهلكين السياحيين . ويعتبر </a:t>
            </a:r>
            <a:r>
              <a:rPr lang="ar-SA" sz="2800" b="1" dirty="0" smtClean="0">
                <a:solidFill>
                  <a:srgbClr val="FF0000"/>
                </a:solidFill>
              </a:rPr>
              <a:t>تحديد الوقت المناسب لبدء الرحلة خطوة في غاية الاهمية</a:t>
            </a:r>
            <a:r>
              <a:rPr lang="ar-SA" sz="2800" b="1" dirty="0" smtClean="0"/>
              <a:t> ، فهنالك اوقاتا يزداد الطلب السياحي  خلالها وهي </a:t>
            </a:r>
            <a:r>
              <a:rPr lang="ar-SA" sz="2800" b="1" dirty="0" smtClean="0">
                <a:solidFill>
                  <a:srgbClr val="00B050"/>
                </a:solidFill>
              </a:rPr>
              <a:t>ما تعرف بمواسم الذروة </a:t>
            </a:r>
            <a:r>
              <a:rPr lang="ar-SA" sz="2800" b="1" dirty="0" smtClean="0"/>
              <a:t>كفترات الاجازات في  الدولة  والتي  يتم التسويق فيها.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xmlns="" val="18711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899592" y="1543432"/>
            <a:ext cx="74168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ar-SA" sz="2800" b="1" dirty="0">
                <a:solidFill>
                  <a:prstClr val="black"/>
                </a:solidFill>
              </a:rPr>
              <a:t>وهناك بوجه عام فترات ذروة خلال </a:t>
            </a:r>
            <a:r>
              <a:rPr lang="ar-SA" sz="2800" b="1" dirty="0">
                <a:solidFill>
                  <a:srgbClr val="00B050"/>
                </a:solidFill>
              </a:rPr>
              <a:t>اعياد رأس السنة</a:t>
            </a:r>
            <a:r>
              <a:rPr lang="ar-SA" sz="2800" b="1" dirty="0">
                <a:solidFill>
                  <a:prstClr val="black"/>
                </a:solidFill>
              </a:rPr>
              <a:t>، واعياد الربيع وفترات الاجازة الصيفية بالنسبة للمدرسين الاكاديميين والطلبة ، كما ان العائلات التي تصطحب اطفالها معها في الرحلات سيفضلون ايضا فترات الاجازات المدرسية ، واصحاب المزارع العاملين فيها يمكن أن يقوموا  برحلاتهم في شهور الشتاء أكثر منها خلال الشهور الاخرى </a:t>
            </a:r>
          </a:p>
        </p:txBody>
      </p:sp>
    </p:spTree>
    <p:extLst>
      <p:ext uri="{BB962C8B-B14F-4D97-AF65-F5344CB8AC3E}">
        <p14:creationId xmlns:p14="http://schemas.microsoft.com/office/powerpoint/2010/main" xmlns="" val="626697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764704"/>
            <a:ext cx="7632848" cy="45243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3200" b="1" dirty="0" smtClean="0">
                <a:solidFill>
                  <a:srgbClr val="FF0000"/>
                </a:solidFill>
              </a:rPr>
              <a:t>والشركات السياحية الناجحة هي التي تضع كل تلك الامور في الاعتبار عند التخطيط للبرامج السياحية وتسعيرها ووضع توقيتاتها ،</a:t>
            </a:r>
            <a:r>
              <a:rPr lang="ar-SA" sz="3200" b="1" dirty="0" smtClean="0"/>
              <a:t> بالإضافة الى وضع البرامج المناسبة والتي تخاطب الشرائح المختلفة من المستهلكين السياحيين سواء شرائحهم العمرية او الثقافية او المهنية او الاجتماعية ، وكذا التغيير في رغباتهم وميولهم أو المقاصد السياحية التي يزيد الطلب عليها والانماط السياحية التي تلاقي اقبال وتفضيل السائحين وتحديد أنسب الاوقات التي يستطيعون فيها السفر والسياحة 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xmlns="" val="319816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289</Words>
  <PresentationFormat>عرض على الشاشة (3:4)‏</PresentationFormat>
  <Paragraphs>9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انقلاب</vt:lpstr>
      <vt:lpstr>الشريحة 1</vt:lpstr>
      <vt:lpstr>الشريحة 2</vt:lpstr>
      <vt:lpstr>الشريحة 3</vt:lpstr>
      <vt:lpstr>الشريحة 4</vt:lpstr>
      <vt:lpstr>الشريحة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SALAM</dc:creator>
  <cp:lastModifiedBy>SALAM</cp:lastModifiedBy>
  <cp:revision>1</cp:revision>
  <dcterms:created xsi:type="dcterms:W3CDTF">2016-03-29T23:22:04Z</dcterms:created>
  <dcterms:modified xsi:type="dcterms:W3CDTF">2016-03-29T23:22:21Z</dcterms:modified>
</cp:coreProperties>
</file>