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55576" y="746701"/>
            <a:ext cx="7632848" cy="5262979"/>
          </a:xfrm>
          <a:prstGeom prst="rect">
            <a:avLst/>
          </a:prstGeom>
        </p:spPr>
        <p:txBody>
          <a:bodyPr wrap="square">
            <a:spAutoFit/>
          </a:bodyPr>
          <a:lstStyle/>
          <a:p>
            <a:pPr lvl="0" algn="just"/>
            <a:r>
              <a:rPr lang="ar-SA" sz="2800" b="1" dirty="0">
                <a:solidFill>
                  <a:prstClr val="black"/>
                </a:solidFill>
              </a:rPr>
              <a:t>ثالثاً : طبقا لنوعية الطيران : </a:t>
            </a:r>
          </a:p>
          <a:p>
            <a:pPr lvl="0" algn="just"/>
            <a:r>
              <a:rPr lang="ar-SA" sz="2800" b="1" dirty="0">
                <a:solidFill>
                  <a:srgbClr val="FF0000"/>
                </a:solidFill>
              </a:rPr>
              <a:t>1.رحلات الطيران المنتظم </a:t>
            </a:r>
            <a:r>
              <a:rPr lang="ar-SA" sz="2800" b="1" dirty="0" smtClean="0">
                <a:solidFill>
                  <a:srgbClr val="FF0000"/>
                </a:solidFill>
              </a:rPr>
              <a:t>: </a:t>
            </a:r>
          </a:p>
          <a:p>
            <a:pPr lvl="0" algn="just"/>
            <a:r>
              <a:rPr lang="ar-SA" sz="2800" b="1" dirty="0" smtClean="0">
                <a:solidFill>
                  <a:prstClr val="black"/>
                </a:solidFill>
              </a:rPr>
              <a:t>وهي الرحلات التي تستخدم فيها الرحلات الجوية المنتظمة والمحددة في جداول شركات الطيران بحيث تكون المجموعة ملتزمة بخطوط الطيران هذه والمواعيد المحددة لها.</a:t>
            </a:r>
          </a:p>
          <a:p>
            <a:pPr lvl="0" algn="just"/>
            <a:r>
              <a:rPr lang="ar-SA" sz="2800" b="1" dirty="0" smtClean="0">
                <a:solidFill>
                  <a:srgbClr val="FF0000"/>
                </a:solidFill>
              </a:rPr>
              <a:t>2. رحلات الطيران العارض :</a:t>
            </a:r>
          </a:p>
          <a:p>
            <a:pPr lvl="0" algn="just"/>
            <a:r>
              <a:rPr lang="ar-SA" sz="2800" b="1" dirty="0" smtClean="0">
                <a:solidFill>
                  <a:prstClr val="black"/>
                </a:solidFill>
              </a:rPr>
              <a:t>وهي الرحلات التي تستخدم فيها الرحلات الجوية العارضة حيث تقوم الشركة السياحية باستئجار الطائرة لحسابها او بالمشاركة مع شركات اخرى او حجز وشراء اماكن عليها.</a:t>
            </a:r>
          </a:p>
          <a:p>
            <a:pPr lvl="0" algn="just"/>
            <a:r>
              <a:rPr lang="ar-SA" sz="2800" b="1" dirty="0" smtClean="0">
                <a:solidFill>
                  <a:prstClr val="black"/>
                </a:solidFill>
              </a:rPr>
              <a:t>اصبح هذا النوع منشرا بشكل كبير وهو ما جعل الشركات السياحية تفضل هذا النوع من الرحلات حتى تكون اسعار برامجها </a:t>
            </a:r>
          </a:p>
          <a:p>
            <a:pPr lvl="0" algn="just"/>
            <a:r>
              <a:rPr lang="ar-SA" sz="2800" b="1" dirty="0" smtClean="0">
                <a:solidFill>
                  <a:prstClr val="black"/>
                </a:solidFill>
              </a:rPr>
              <a:t>اسعارا تنافسية تستطيع المنافسة بها في الاسواق التي تعمل بها.</a:t>
            </a:r>
          </a:p>
        </p:txBody>
      </p:sp>
    </p:spTree>
    <p:extLst>
      <p:ext uri="{BB962C8B-B14F-4D97-AF65-F5344CB8AC3E}">
        <p14:creationId xmlns:p14="http://schemas.microsoft.com/office/powerpoint/2010/main" xmlns="" val="1316421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764704"/>
            <a:ext cx="7488832" cy="4832092"/>
          </a:xfrm>
          <a:prstGeom prst="rect">
            <a:avLst/>
          </a:prstGeom>
          <a:noFill/>
        </p:spPr>
        <p:txBody>
          <a:bodyPr wrap="square" rtlCol="1">
            <a:spAutoFit/>
          </a:bodyPr>
          <a:lstStyle/>
          <a:p>
            <a:pPr algn="just"/>
            <a:r>
              <a:rPr lang="ar-SA" sz="2800" b="1" dirty="0" smtClean="0"/>
              <a:t>تختلف رحلات الطيران العارض عن رحلات الطيران المنتظم في ان رحلات الطيران العارض لا توضع لها جداول ثابتة مثل الطيران المنتظم بل توضع لها جداول مؤقتة يتم تغييرها باستمرار حسب التشغيل </a:t>
            </a:r>
            <a:r>
              <a:rPr lang="ar-SA" sz="2800" b="1" dirty="0" err="1" smtClean="0"/>
              <a:t>علاة</a:t>
            </a:r>
            <a:r>
              <a:rPr lang="ar-SA" sz="2800" b="1" dirty="0" smtClean="0"/>
              <a:t> على نوع الترخيص الصادر لها.</a:t>
            </a:r>
          </a:p>
          <a:p>
            <a:pPr algn="just"/>
            <a:endParaRPr lang="ar-SA" sz="2800" b="1" dirty="0" smtClean="0"/>
          </a:p>
          <a:p>
            <a:pPr algn="just"/>
            <a:r>
              <a:rPr lang="ar-SA" sz="2800" b="1" dirty="0" smtClean="0">
                <a:solidFill>
                  <a:srgbClr val="FF0000"/>
                </a:solidFill>
              </a:rPr>
              <a:t>3. الرحلات الشاملة :</a:t>
            </a:r>
          </a:p>
          <a:p>
            <a:pPr algn="just"/>
            <a:r>
              <a:rPr lang="ar-SA" sz="2800" b="1" dirty="0" smtClean="0"/>
              <a:t>هي الرحلات التي تقوم بتنظيمها شركات السياحة بحيث تكون شاملة لكل البنود المختلفة بتفصيلاتها من نقل واقامة واعاشة وزيارات وترفيه ومرافقين ومرشدين...الخ  وان هذا النوع هو السائد في العصر الحالي ويمثل النسبة الكبيرة من مبيعات الشركات السياحية في كل الاسواق.</a:t>
            </a:r>
            <a:endParaRPr lang="ar-SA" sz="2800" b="1" dirty="0"/>
          </a:p>
        </p:txBody>
      </p:sp>
    </p:spTree>
    <p:extLst>
      <p:ext uri="{BB962C8B-B14F-4D97-AF65-F5344CB8AC3E}">
        <p14:creationId xmlns:p14="http://schemas.microsoft.com/office/powerpoint/2010/main" xmlns="" val="770410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157838"/>
            <a:ext cx="7632848" cy="4647426"/>
          </a:xfrm>
          <a:prstGeom prst="rect">
            <a:avLst/>
          </a:prstGeom>
        </p:spPr>
        <p:txBody>
          <a:bodyPr wrap="square">
            <a:spAutoFit/>
          </a:bodyPr>
          <a:lstStyle/>
          <a:p>
            <a:pPr lvl="0" algn="just"/>
            <a:r>
              <a:rPr lang="ar-SA" sz="2800" b="1" dirty="0" smtClean="0">
                <a:solidFill>
                  <a:srgbClr val="FF0000"/>
                </a:solidFill>
              </a:rPr>
              <a:t>4</a:t>
            </a:r>
            <a:r>
              <a:rPr lang="ar-SA" sz="2800" b="1" dirty="0">
                <a:solidFill>
                  <a:srgbClr val="FF0000"/>
                </a:solidFill>
              </a:rPr>
              <a:t>. رحلات الاجتماعات والحوافز </a:t>
            </a:r>
            <a:r>
              <a:rPr lang="ar-SA" sz="2800" b="1" dirty="0" smtClean="0">
                <a:solidFill>
                  <a:srgbClr val="FF0000"/>
                </a:solidFill>
              </a:rPr>
              <a:t>والمؤتمرات :</a:t>
            </a:r>
          </a:p>
          <a:p>
            <a:pPr lvl="0" algn="just"/>
            <a:r>
              <a:rPr lang="ar-SA" sz="2400" b="1" dirty="0" smtClean="0"/>
              <a:t>وهي الرحلات التي يقوم بتنظيمها الهيئات والمنظمات والجمعيات والشركات والمؤسسات الكبرى عن طريق الشركات السياحية لغرض عقد الاجتماعات او المؤتمرات ، او للعاملين بها او الاعضاء وذلك لتحفيزهم على العمل وزيادة العطاء وزيادة انتمائهم لها .</a:t>
            </a:r>
          </a:p>
          <a:p>
            <a:pPr lvl="0" algn="just"/>
            <a:r>
              <a:rPr lang="ar-SA" sz="2800" b="1" dirty="0" smtClean="0">
                <a:solidFill>
                  <a:srgbClr val="FF0000"/>
                </a:solidFill>
              </a:rPr>
              <a:t>5. الرحلات التعريفية :</a:t>
            </a:r>
          </a:p>
          <a:p>
            <a:pPr lvl="0" algn="just"/>
            <a:r>
              <a:rPr lang="ar-SA" sz="2400" b="1" dirty="0" smtClean="0"/>
              <a:t>يتم تنظيم مثل تلك الرحلات للعاملين في شركات السياحة خاصة الذين هم على اتصال مباشر بالعملاء كموظفي التسويق والبيع والحجز والاستقبال وذلك لغرض تعريفهم بالمنتج السياحي والاماكن السياحية الذين يقومون بالتسويق لها ضمن البرامج التي تنظمها او تقوم بإعدادها شركاتهم وتحفيزهم على زيادة مبيعاتهم ومعرفة كافة التفاصيل الخاصة بالمنتج السياحي ومعايشتها. </a:t>
            </a:r>
            <a:r>
              <a:rPr lang="ar-SA" sz="2400" b="1" dirty="0" smtClean="0">
                <a:solidFill>
                  <a:srgbClr val="FF0000"/>
                </a:solidFill>
              </a:rPr>
              <a:t>وغالبا ما تكون هذه الرحلات مجانية</a:t>
            </a:r>
            <a:endParaRPr lang="ar-SA" sz="2400" b="1" dirty="0">
              <a:solidFill>
                <a:srgbClr val="FF0000"/>
              </a:solidFill>
            </a:endParaRPr>
          </a:p>
        </p:txBody>
      </p:sp>
    </p:spTree>
    <p:extLst>
      <p:ext uri="{BB962C8B-B14F-4D97-AF65-F5344CB8AC3E}">
        <p14:creationId xmlns:p14="http://schemas.microsoft.com/office/powerpoint/2010/main" xmlns="" val="2050633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55577" y="1196752"/>
            <a:ext cx="7632848" cy="3970318"/>
          </a:xfrm>
          <a:prstGeom prst="rect">
            <a:avLst/>
          </a:prstGeom>
        </p:spPr>
        <p:txBody>
          <a:bodyPr wrap="square">
            <a:spAutoFit/>
          </a:bodyPr>
          <a:lstStyle/>
          <a:p>
            <a:r>
              <a:rPr lang="ar-SA" sz="2800" b="1" dirty="0">
                <a:solidFill>
                  <a:srgbClr val="FF0000"/>
                </a:solidFill>
              </a:rPr>
              <a:t>6. رحلات الاهتمامات </a:t>
            </a:r>
            <a:r>
              <a:rPr lang="ar-SA" sz="2800" b="1" dirty="0" smtClean="0">
                <a:solidFill>
                  <a:srgbClr val="FF0000"/>
                </a:solidFill>
              </a:rPr>
              <a:t>الخاصة: </a:t>
            </a:r>
          </a:p>
          <a:p>
            <a:pPr algn="just"/>
            <a:r>
              <a:rPr lang="ar-SA" sz="2800" b="1" dirty="0" smtClean="0"/>
              <a:t>تقوم هذه الشركات بتنظيم تلك الرحلات للمجموعات من ذوي الاهتمامات المشتركة، ومن امثلتها:</a:t>
            </a:r>
          </a:p>
          <a:p>
            <a:pPr marL="457200" indent="-457200" algn="just">
              <a:buFont typeface="Wingdings" pitchFamily="2" charset="2"/>
              <a:buChar char="ü"/>
            </a:pPr>
            <a:r>
              <a:rPr lang="ar-SA" sz="2800" b="1" dirty="0" smtClean="0"/>
              <a:t>رحلات السفاري والمغامرات</a:t>
            </a:r>
          </a:p>
          <a:p>
            <a:pPr marL="457200" indent="-457200" algn="just">
              <a:buFont typeface="Wingdings" pitchFamily="2" charset="2"/>
              <a:buChar char="ü"/>
            </a:pPr>
            <a:r>
              <a:rPr lang="ar-SA" sz="2800" b="1" dirty="0" smtClean="0"/>
              <a:t>رحلات لممارسة الرياضات البحرية كالغطس والتزحلق...</a:t>
            </a:r>
          </a:p>
          <a:p>
            <a:pPr marL="457200" indent="-457200" algn="just">
              <a:buFont typeface="Wingdings" pitchFamily="2" charset="2"/>
              <a:buChar char="ü"/>
            </a:pPr>
            <a:r>
              <a:rPr lang="ar-SA" sz="2800" b="1" dirty="0" smtClean="0"/>
              <a:t>رحلات تسلق الجبال والتزحلق على الجليد.</a:t>
            </a:r>
          </a:p>
          <a:p>
            <a:pPr marL="457200" indent="-457200" algn="just">
              <a:buFont typeface="Wingdings" pitchFamily="2" charset="2"/>
              <a:buChar char="ü"/>
            </a:pPr>
            <a:r>
              <a:rPr lang="ar-SA" sz="2800" b="1" dirty="0" smtClean="0"/>
              <a:t>رحلات لحضور المهرجانات (فنية- ثقافية-رياضية)</a:t>
            </a:r>
          </a:p>
          <a:p>
            <a:pPr marL="457200" indent="-457200" algn="just">
              <a:buFont typeface="Wingdings" pitchFamily="2" charset="2"/>
              <a:buChar char="ü"/>
            </a:pPr>
            <a:r>
              <a:rPr lang="ar-SA" sz="2800" b="1" dirty="0" smtClean="0"/>
              <a:t>رحلات مهنية </a:t>
            </a:r>
            <a:r>
              <a:rPr lang="ar-SA" sz="2800" b="1" dirty="0" err="1" smtClean="0"/>
              <a:t>لاصحاب</a:t>
            </a:r>
            <a:r>
              <a:rPr lang="ar-SA" sz="2800" b="1" dirty="0" smtClean="0"/>
              <a:t> المهنة الواحدة </a:t>
            </a:r>
            <a:r>
              <a:rPr lang="ar-SA" sz="2800" b="1" dirty="0" err="1" smtClean="0"/>
              <a:t>كالاطباء</a:t>
            </a:r>
            <a:r>
              <a:rPr lang="ar-SA" sz="2800" b="1" dirty="0" smtClean="0"/>
              <a:t> والمهندسين والرسامين ..... </a:t>
            </a:r>
            <a:endParaRPr lang="ar-SA" b="1" dirty="0"/>
          </a:p>
        </p:txBody>
      </p:sp>
    </p:spTree>
    <p:extLst>
      <p:ext uri="{BB962C8B-B14F-4D97-AF65-F5344CB8AC3E}">
        <p14:creationId xmlns:p14="http://schemas.microsoft.com/office/powerpoint/2010/main" xmlns="" val="2727720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913925"/>
            <a:ext cx="7632848" cy="2739211"/>
          </a:xfrm>
          <a:prstGeom prst="rect">
            <a:avLst/>
          </a:prstGeom>
        </p:spPr>
        <p:txBody>
          <a:bodyPr wrap="square">
            <a:spAutoFit/>
          </a:bodyPr>
          <a:lstStyle/>
          <a:p>
            <a:pPr lvl="0"/>
            <a:r>
              <a:rPr lang="ar-SA" sz="3200" b="1" dirty="0" smtClean="0">
                <a:solidFill>
                  <a:srgbClr val="FF0000"/>
                </a:solidFill>
              </a:rPr>
              <a:t>7</a:t>
            </a:r>
            <a:r>
              <a:rPr lang="ar-SA" sz="3200" b="1" dirty="0">
                <a:solidFill>
                  <a:srgbClr val="FF0000"/>
                </a:solidFill>
              </a:rPr>
              <a:t>. الرحلات السريعة </a:t>
            </a:r>
            <a:r>
              <a:rPr lang="ar-SA" sz="3200" b="1" dirty="0" smtClean="0">
                <a:solidFill>
                  <a:srgbClr val="FF0000"/>
                </a:solidFill>
              </a:rPr>
              <a:t>:</a:t>
            </a:r>
          </a:p>
          <a:p>
            <a:pPr lvl="0" algn="just"/>
            <a:r>
              <a:rPr lang="ar-SA" sz="2800" b="1" dirty="0" smtClean="0">
                <a:solidFill>
                  <a:prstClr val="black"/>
                </a:solidFill>
              </a:rPr>
              <a:t> وهي رحلات اليوم الواحد والتي يتم تنظيمها للسائحين سواءً من الدول المجاورة للوجهة السياحية او بالطائرات او العبارات السريعة كما هو الحال بين مصر والاردن ما بين ميناء العقبة </a:t>
            </a:r>
            <a:r>
              <a:rPr lang="ar-SA" sz="2800" b="1" dirty="0" err="1" smtClean="0">
                <a:solidFill>
                  <a:prstClr val="black"/>
                </a:solidFill>
              </a:rPr>
              <a:t>ونويبع</a:t>
            </a:r>
            <a:r>
              <a:rPr lang="ar-SA" sz="2800" b="1" dirty="0" smtClean="0">
                <a:solidFill>
                  <a:prstClr val="black"/>
                </a:solidFill>
              </a:rPr>
              <a:t> او بالطائرات من عمان او العقبة الى شرم الشيخ والعودة .</a:t>
            </a:r>
            <a:endParaRPr lang="ar-SA" b="1" dirty="0">
              <a:solidFill>
                <a:prstClr val="black"/>
              </a:solidFill>
            </a:endParaRPr>
          </a:p>
        </p:txBody>
      </p:sp>
    </p:spTree>
    <p:extLst>
      <p:ext uri="{BB962C8B-B14F-4D97-AF65-F5344CB8AC3E}">
        <p14:creationId xmlns:p14="http://schemas.microsoft.com/office/powerpoint/2010/main" xmlns="" val="31330406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390</Words>
  <PresentationFormat>عرض على الشاشة (3:4)‏</PresentationFormat>
  <Paragraphs>24</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انقلاب</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2016-03-29T23:21:02Z</dcterms:created>
  <dcterms:modified xsi:type="dcterms:W3CDTF">2016-03-29T23:21:21Z</dcterms:modified>
</cp:coreProperties>
</file>