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 id="261"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620688"/>
            <a:ext cx="7632848" cy="5262979"/>
          </a:xfrm>
          <a:prstGeom prst="rect">
            <a:avLst/>
          </a:prstGeom>
        </p:spPr>
        <p:txBody>
          <a:bodyPr wrap="square">
            <a:spAutoFit/>
          </a:bodyPr>
          <a:lstStyle/>
          <a:p>
            <a:pPr lvl="0"/>
            <a:r>
              <a:rPr lang="ar-SA" sz="2800" b="1" dirty="0">
                <a:solidFill>
                  <a:prstClr val="black"/>
                </a:solidFill>
              </a:rPr>
              <a:t>اولاً: بناءً على عدد المشتركين :</a:t>
            </a:r>
          </a:p>
          <a:p>
            <a:pPr marL="342900" lvl="0" indent="-342900">
              <a:buFontTx/>
              <a:buAutoNum type="arabicPeriod"/>
            </a:pPr>
            <a:r>
              <a:rPr lang="ar-SA" sz="2800" b="1" dirty="0">
                <a:solidFill>
                  <a:srgbClr val="FF0000"/>
                </a:solidFill>
              </a:rPr>
              <a:t>رحلات فردية </a:t>
            </a:r>
            <a:endParaRPr lang="ar-SA" sz="2800" b="1" dirty="0" smtClean="0">
              <a:solidFill>
                <a:srgbClr val="FF0000"/>
              </a:solidFill>
            </a:endParaRPr>
          </a:p>
          <a:p>
            <a:pPr lvl="0" algn="just"/>
            <a:r>
              <a:rPr lang="ar-SA" sz="2800" dirty="0" smtClean="0">
                <a:solidFill>
                  <a:prstClr val="black"/>
                </a:solidFill>
              </a:rPr>
              <a:t>وهي قيام السائحين بعمل رحلات بشكل منفرد سواء افراد او عائلات وأسر..... وذلك لعدم ميولهم للسفر مع الاخرين ، لرغبتهم القيام برحلة خاصة حسب ميولهم ، وغالباً ما يكون هؤلاء من اصحاب الدخول العالية نظرا لارتفاع تكلفة تلك الرحلات عن التكلفة عندما تكون الرحلة ضمن مجموعة. </a:t>
            </a:r>
          </a:p>
          <a:p>
            <a:pPr lvl="0" algn="just"/>
            <a:r>
              <a:rPr lang="ar-SA" sz="2800" b="1" dirty="0" smtClean="0">
                <a:solidFill>
                  <a:srgbClr val="FF0000"/>
                </a:solidFill>
              </a:rPr>
              <a:t>وهذا </a:t>
            </a:r>
            <a:r>
              <a:rPr lang="ar-SA" sz="2800" b="1" dirty="0" err="1" smtClean="0">
                <a:solidFill>
                  <a:srgbClr val="FF0000"/>
                </a:solidFill>
              </a:rPr>
              <a:t>النو</a:t>
            </a:r>
            <a:r>
              <a:rPr lang="ar-SA" sz="2800" b="1" dirty="0" smtClean="0">
                <a:solidFill>
                  <a:srgbClr val="FF0000"/>
                </a:solidFill>
              </a:rPr>
              <a:t> ع يعتبر من اكثر انواع الرحلات التي تحقق دخلاً للوكالات السياحية:</a:t>
            </a:r>
          </a:p>
          <a:p>
            <a:pPr lvl="0"/>
            <a:r>
              <a:rPr lang="ar-SA" sz="2800" dirty="0" smtClean="0">
                <a:solidFill>
                  <a:prstClr val="black"/>
                </a:solidFill>
              </a:rPr>
              <a:t>وتنقسم الرحلات الفردية الى نوعين :</a:t>
            </a:r>
          </a:p>
          <a:p>
            <a:pPr lvl="0"/>
            <a:r>
              <a:rPr lang="ar-SA" sz="2800" dirty="0" smtClean="0">
                <a:solidFill>
                  <a:prstClr val="black"/>
                </a:solidFill>
              </a:rPr>
              <a:t>( رحلات فردية محلية, رحلات فردية خارجية)</a:t>
            </a:r>
            <a:endParaRPr lang="ar-SA" sz="2800" dirty="0">
              <a:solidFill>
                <a:prstClr val="black"/>
              </a:solidFill>
            </a:endParaRPr>
          </a:p>
          <a:p>
            <a:pPr lvl="0"/>
            <a:endParaRPr lang="ar-SA" sz="2800" dirty="0">
              <a:solidFill>
                <a:prstClr val="black"/>
              </a:solidFill>
            </a:endParaRPr>
          </a:p>
        </p:txBody>
      </p:sp>
    </p:spTree>
    <p:extLst>
      <p:ext uri="{BB962C8B-B14F-4D97-AF65-F5344CB8AC3E}">
        <p14:creationId xmlns:p14="http://schemas.microsoft.com/office/powerpoint/2010/main" xmlns="" val="22481424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401738"/>
            <a:ext cx="7632847" cy="3539430"/>
          </a:xfrm>
          <a:prstGeom prst="rect">
            <a:avLst/>
          </a:prstGeom>
        </p:spPr>
        <p:txBody>
          <a:bodyPr wrap="square">
            <a:spAutoFit/>
          </a:bodyPr>
          <a:lstStyle/>
          <a:p>
            <a:pPr marL="457200" indent="-457200">
              <a:buAutoNum type="arabicPeriod" startAt="2"/>
            </a:pPr>
            <a:r>
              <a:rPr lang="ar-SA" sz="3200" b="1" dirty="0" smtClean="0">
                <a:solidFill>
                  <a:srgbClr val="FF0000"/>
                </a:solidFill>
              </a:rPr>
              <a:t>رحلات </a:t>
            </a:r>
            <a:r>
              <a:rPr lang="ar-SA" sz="3200" b="1" dirty="0">
                <a:solidFill>
                  <a:srgbClr val="FF0000"/>
                </a:solidFill>
              </a:rPr>
              <a:t>جماعية </a:t>
            </a:r>
            <a:r>
              <a:rPr lang="ar-SA" sz="3200" b="1" dirty="0" smtClean="0">
                <a:solidFill>
                  <a:srgbClr val="FF0000"/>
                </a:solidFill>
              </a:rPr>
              <a:t>: </a:t>
            </a:r>
          </a:p>
          <a:p>
            <a:pPr algn="just"/>
            <a:r>
              <a:rPr lang="ar-SA" sz="2400" b="1" dirty="0" smtClean="0"/>
              <a:t>وهي الرحلات التي تنظمها شركات سياحية على شكل مجموعات كل مجموعة تشترك في رحلة </a:t>
            </a:r>
            <a:r>
              <a:rPr lang="ar-SA" sz="2400" b="1" dirty="0"/>
              <a:t>واحدة . </a:t>
            </a:r>
            <a:endParaRPr lang="ar-SA" sz="2400" b="1" dirty="0" smtClean="0"/>
          </a:p>
          <a:p>
            <a:pPr algn="just"/>
            <a:r>
              <a:rPr lang="ar-SA" sz="2400" b="1" dirty="0" smtClean="0"/>
              <a:t>وقد اصبح الكثير من السياح يفضلون تلك الرحلات لأسباب منها:</a:t>
            </a:r>
          </a:p>
          <a:p>
            <a:pPr marL="342900" indent="-342900" algn="just">
              <a:buFont typeface="Arial" pitchFamily="34" charset="0"/>
              <a:buChar char="•"/>
            </a:pPr>
            <a:r>
              <a:rPr lang="ar-SA" sz="2400" b="1" dirty="0" smtClean="0">
                <a:solidFill>
                  <a:srgbClr val="FF0000"/>
                </a:solidFill>
              </a:rPr>
              <a:t>لانخفاض تكاليفا عن الرحلات الفردية </a:t>
            </a:r>
          </a:p>
          <a:p>
            <a:pPr marL="342900" indent="-342900" algn="just">
              <a:buFont typeface="Arial" pitchFamily="34" charset="0"/>
              <a:buChar char="•"/>
            </a:pPr>
            <a:r>
              <a:rPr lang="ar-SA" sz="2400" b="1" dirty="0" smtClean="0">
                <a:solidFill>
                  <a:srgbClr val="FF0000"/>
                </a:solidFill>
              </a:rPr>
              <a:t>رغبة السياح بالراحة وعدم تحمل المسؤولية </a:t>
            </a:r>
          </a:p>
          <a:p>
            <a:pPr marL="342900" indent="-342900" algn="just">
              <a:buFont typeface="Arial" pitchFamily="34" charset="0"/>
              <a:buChar char="•"/>
            </a:pPr>
            <a:r>
              <a:rPr lang="ar-SA" sz="2400" b="1" dirty="0" smtClean="0">
                <a:solidFill>
                  <a:srgbClr val="FF0000"/>
                </a:solidFill>
              </a:rPr>
              <a:t>رغبة السياح للبحث عن اصدقاء لعدم الملل وتبادل الافكار والخبرات مع الآخرين.</a:t>
            </a:r>
            <a:endParaRPr lang="ar-SA" sz="2400" b="1" dirty="0">
              <a:solidFill>
                <a:srgbClr val="FF0000"/>
              </a:solidFill>
            </a:endParaRPr>
          </a:p>
          <a:p>
            <a:endParaRPr lang="ar-SA" sz="2400" b="1" dirty="0">
              <a:solidFill>
                <a:srgbClr val="FF0000"/>
              </a:solidFill>
            </a:endParaRPr>
          </a:p>
        </p:txBody>
      </p:sp>
    </p:spTree>
    <p:extLst>
      <p:ext uri="{BB962C8B-B14F-4D97-AF65-F5344CB8AC3E}">
        <p14:creationId xmlns:p14="http://schemas.microsoft.com/office/powerpoint/2010/main" xmlns="" val="487553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764704"/>
            <a:ext cx="7632848" cy="4893647"/>
          </a:xfrm>
          <a:prstGeom prst="rect">
            <a:avLst/>
          </a:prstGeom>
        </p:spPr>
        <p:txBody>
          <a:bodyPr wrap="square">
            <a:spAutoFit/>
          </a:bodyPr>
          <a:lstStyle/>
          <a:p>
            <a:pPr lvl="0"/>
            <a:r>
              <a:rPr lang="ar-SA" sz="2800" b="1" dirty="0">
                <a:solidFill>
                  <a:prstClr val="black"/>
                </a:solidFill>
              </a:rPr>
              <a:t>ثانيا : بناءً على وسيلة الانتقال :</a:t>
            </a:r>
          </a:p>
          <a:p>
            <a:pPr marL="514350" lvl="0" indent="-514350" algn="just">
              <a:buFont typeface="+mj-lt"/>
              <a:buAutoNum type="arabicPeriod"/>
            </a:pPr>
            <a:r>
              <a:rPr lang="ar-SA" sz="2800" b="1" dirty="0">
                <a:solidFill>
                  <a:srgbClr val="FF0000"/>
                </a:solidFill>
              </a:rPr>
              <a:t>رحلات </a:t>
            </a:r>
            <a:r>
              <a:rPr lang="ar-SA" sz="2800" b="1" dirty="0" smtClean="0">
                <a:solidFill>
                  <a:srgbClr val="FF0000"/>
                </a:solidFill>
              </a:rPr>
              <a:t>جوية : </a:t>
            </a:r>
          </a:p>
          <a:p>
            <a:pPr lvl="0" algn="just"/>
            <a:r>
              <a:rPr lang="ar-SA" sz="2800" b="1" dirty="0" smtClean="0">
                <a:solidFill>
                  <a:prstClr val="black"/>
                </a:solidFill>
              </a:rPr>
              <a:t>وهي الرحلات التي تستخدم فيها الطائرات كوسيلة نقل رئيسية من مكان اقامة السائح حتى مكان مقصد الرحلة </a:t>
            </a:r>
          </a:p>
          <a:p>
            <a:pPr lvl="0" algn="just"/>
            <a:r>
              <a:rPr lang="ar-SA" sz="2800" b="1" dirty="0" smtClean="0">
                <a:solidFill>
                  <a:srgbClr val="FF0000"/>
                </a:solidFill>
              </a:rPr>
              <a:t>2. رحلات </a:t>
            </a:r>
            <a:r>
              <a:rPr lang="ar-SA" sz="2800" b="1" dirty="0">
                <a:solidFill>
                  <a:srgbClr val="FF0000"/>
                </a:solidFill>
              </a:rPr>
              <a:t>جوية /بحرية </a:t>
            </a:r>
            <a:r>
              <a:rPr lang="ar-SA" sz="2800" b="1" dirty="0" smtClean="0">
                <a:solidFill>
                  <a:srgbClr val="FF0000"/>
                </a:solidFill>
              </a:rPr>
              <a:t>: </a:t>
            </a:r>
          </a:p>
          <a:p>
            <a:pPr lvl="0" algn="just"/>
            <a:r>
              <a:rPr lang="ar-SA" sz="2400" b="1" dirty="0" smtClean="0">
                <a:solidFill>
                  <a:prstClr val="black"/>
                </a:solidFill>
              </a:rPr>
              <a:t>وهي الرحلات التي تجمع بين وسيلتين للانتقال بالطائرات ثم استكمال الرحلة بالبواخر، مثل انتقال السائحين من محل اقامتهم الى الميناء البحري الذي ترسو فيه السفينة ثم الابحار بالسفينة لاستكمال الرحلة بالبحر.</a:t>
            </a:r>
          </a:p>
          <a:p>
            <a:pPr lvl="0" algn="just"/>
            <a:r>
              <a:rPr lang="ar-SA" sz="2800" b="1" dirty="0" smtClean="0">
                <a:solidFill>
                  <a:srgbClr val="FF0000"/>
                </a:solidFill>
              </a:rPr>
              <a:t>3. رحلات جوية برية :</a:t>
            </a:r>
          </a:p>
          <a:p>
            <a:pPr lvl="0" algn="just"/>
            <a:r>
              <a:rPr lang="ar-SA" sz="2400" b="1" dirty="0" smtClean="0">
                <a:solidFill>
                  <a:prstClr val="black"/>
                </a:solidFill>
              </a:rPr>
              <a:t>وهي الرحلات التي تجمع وسيلتين للانتقال النقل الجوي باستخدام الطائرات ثم استكمال الرحلة باستخدام وسائل النقل البري عن طريق السيارات والقطارات.</a:t>
            </a:r>
            <a:endParaRPr lang="ar-SA" sz="2400" b="1" dirty="0">
              <a:solidFill>
                <a:prstClr val="black"/>
              </a:solidFill>
            </a:endParaRPr>
          </a:p>
        </p:txBody>
      </p:sp>
    </p:spTree>
    <p:extLst>
      <p:ext uri="{BB962C8B-B14F-4D97-AF65-F5344CB8AC3E}">
        <p14:creationId xmlns:p14="http://schemas.microsoft.com/office/powerpoint/2010/main" xmlns="" val="1634230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71600" y="1052736"/>
            <a:ext cx="7272808" cy="4339650"/>
          </a:xfrm>
          <a:prstGeom prst="rect">
            <a:avLst/>
          </a:prstGeom>
          <a:noFill/>
        </p:spPr>
        <p:txBody>
          <a:bodyPr wrap="square" rtlCol="1">
            <a:spAutoFit/>
          </a:bodyPr>
          <a:lstStyle/>
          <a:p>
            <a:r>
              <a:rPr lang="ar-SA" sz="2400" b="1" dirty="0" smtClean="0">
                <a:solidFill>
                  <a:srgbClr val="FF0000"/>
                </a:solidFill>
              </a:rPr>
              <a:t>4. رحلات بحرية : </a:t>
            </a:r>
          </a:p>
          <a:p>
            <a:pPr algn="just"/>
            <a:r>
              <a:rPr lang="ar-SA" sz="2800" b="1" dirty="0" smtClean="0"/>
              <a:t>وهي الرحلات التي يتم تنفيذها بالبواخر البحرية السياحية والتي تكون مجهزة كفنادق عائمة بها كافة الخدمات الفندقية المعروفة والتي تقوم بعمل رحلاتها سواءً المحلية أو الدولية عبر الموانئ البحرية حسب برامج وخطوط سير محددة ومعدة سلفا  وتم التسويق لها.</a:t>
            </a:r>
          </a:p>
          <a:p>
            <a:pPr algn="just"/>
            <a:r>
              <a:rPr lang="ar-SA" sz="2800" b="1" dirty="0" smtClean="0">
                <a:solidFill>
                  <a:srgbClr val="FF0000"/>
                </a:solidFill>
              </a:rPr>
              <a:t>هذا النوع يزداد الطلب علية يوما بعد يوم والسبب هو .....الاقامة المريحة والتنوع ....انتقال الباخرة من مكان الى اخر دون عناء السفر من( تجهيز الحقائب ) ......الخدمات المتطورة على متن تلك البواخر.</a:t>
            </a:r>
            <a:endParaRPr lang="ar-SA" sz="2800" b="1" dirty="0">
              <a:solidFill>
                <a:srgbClr val="FF0000"/>
              </a:solidFill>
            </a:endParaRPr>
          </a:p>
        </p:txBody>
      </p:sp>
    </p:spTree>
    <p:extLst>
      <p:ext uri="{BB962C8B-B14F-4D97-AF65-F5344CB8AC3E}">
        <p14:creationId xmlns:p14="http://schemas.microsoft.com/office/powerpoint/2010/main" xmlns="" val="10931936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725653"/>
            <a:ext cx="7632848" cy="5232202"/>
          </a:xfrm>
          <a:prstGeom prst="rect">
            <a:avLst/>
          </a:prstGeom>
          <a:noFill/>
        </p:spPr>
        <p:txBody>
          <a:bodyPr wrap="square" rtlCol="1">
            <a:spAutoFit/>
          </a:bodyPr>
          <a:lstStyle/>
          <a:p>
            <a:pPr algn="just"/>
            <a:r>
              <a:rPr lang="ar-SA" sz="2400" b="1" dirty="0" smtClean="0">
                <a:solidFill>
                  <a:srgbClr val="FF0000"/>
                </a:solidFill>
              </a:rPr>
              <a:t>5. رحلات نهرية : </a:t>
            </a:r>
          </a:p>
          <a:p>
            <a:pPr algn="just"/>
            <a:r>
              <a:rPr lang="ar-SA" sz="2400" b="1" dirty="0" smtClean="0"/>
              <a:t>وهي الرحلات التي تقوم بتنفيذها البواخر النهرية في الانهار المختلفة مثل الرحلات التي لدينا ما بين القاهرة والاقصر وأسوان ...وكذلك الرحلات النهرية في نهر الراين ونهر </a:t>
            </a:r>
            <a:r>
              <a:rPr lang="ar-SA" sz="2400" b="1" dirty="0" err="1" smtClean="0"/>
              <a:t>الماين</a:t>
            </a:r>
            <a:r>
              <a:rPr lang="ar-SA" sz="2400" b="1" dirty="0" smtClean="0"/>
              <a:t> بألمانيا ...وفي نهر الدانوب بين المانيا والنمسا والتشيك والمجر ، ونهر السين في فرنسا ، ونهر الفولجا بروسيا وغيرها .</a:t>
            </a:r>
          </a:p>
          <a:p>
            <a:pPr algn="just"/>
            <a:r>
              <a:rPr lang="ar-SA" sz="2800" b="1" dirty="0" smtClean="0">
                <a:solidFill>
                  <a:srgbClr val="FF0000"/>
                </a:solidFill>
              </a:rPr>
              <a:t>6. رحلات برية :</a:t>
            </a:r>
          </a:p>
          <a:p>
            <a:pPr algn="just"/>
            <a:r>
              <a:rPr lang="ar-SA" sz="2400" b="1" dirty="0" smtClean="0"/>
              <a:t>وهي الرحلات التي تستخدم فيها وسائل النقل البرية مثل الرحلات التي يتم تنفيذها بالقطارات او </a:t>
            </a:r>
            <a:r>
              <a:rPr lang="ar-SA" sz="2400" b="1" dirty="0" err="1" smtClean="0"/>
              <a:t>بالاتوبيسات</a:t>
            </a:r>
            <a:r>
              <a:rPr lang="ar-SA" sz="2400" b="1" dirty="0" smtClean="0"/>
              <a:t> السياحية (الحافلات السياحية ) .</a:t>
            </a:r>
          </a:p>
          <a:p>
            <a:pPr algn="just"/>
            <a:r>
              <a:rPr lang="ar-SA" sz="2400" b="1" dirty="0" smtClean="0"/>
              <a:t>وهذا النوع من الرحلات منتشر بشكل كثير في الدول الاوربية السبب في ذلك هو ....لانخفاض تكلفة الرحلة وقرب المسافات بين الدول علاوة على الشبكة المتطورة لخطوط السكك الحديدية التي تربط بين كل هذه الدول وشبكات الطرق المتطورة والخدمات المختلفة  التي عليها.</a:t>
            </a:r>
          </a:p>
          <a:p>
            <a:r>
              <a:rPr lang="ar-SA" dirty="0" smtClean="0"/>
              <a:t> </a:t>
            </a:r>
            <a:endParaRPr lang="ar-SA" dirty="0"/>
          </a:p>
        </p:txBody>
      </p:sp>
    </p:spTree>
    <p:extLst>
      <p:ext uri="{BB962C8B-B14F-4D97-AF65-F5344CB8AC3E}">
        <p14:creationId xmlns:p14="http://schemas.microsoft.com/office/powerpoint/2010/main" xmlns="" val="2503682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442</Words>
  <PresentationFormat>عرض على الشاشة (3:4)‏</PresentationFormat>
  <Paragraphs>28</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انقلاب</vt:lpstr>
      <vt:lpstr>الشريحة 1</vt:lpstr>
      <vt:lpstr>الشريحة 2</vt:lpstr>
      <vt:lpstr>الشريحة 3</vt:lpstr>
      <vt:lpstr>الشريحة 4</vt:lpstr>
      <vt:lpstr>الشريحة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2016-03-29T23:20:03Z</dcterms:created>
  <dcterms:modified xsi:type="dcterms:W3CDTF">2016-03-29T23:20:20Z</dcterms:modified>
</cp:coreProperties>
</file>