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21/06/37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99592" y="980728"/>
            <a:ext cx="7488832" cy="5016758"/>
          </a:xfrm>
          <a:prstGeom prst="rect">
            <a:avLst/>
          </a:prstGeom>
          <a:noFill/>
        </p:spPr>
        <p:txBody>
          <a:bodyPr wrap="square" rtlCol="1">
            <a:spAutoFit/>
          </a:bodyPr>
          <a:lstStyle/>
          <a:p>
            <a:pPr algn="just"/>
            <a:r>
              <a:rPr lang="ar-SA" sz="3200" b="1" dirty="0" smtClean="0">
                <a:solidFill>
                  <a:srgbClr val="FF0000"/>
                </a:solidFill>
              </a:rPr>
              <a:t>4.العاملون بالشركة :</a:t>
            </a:r>
          </a:p>
          <a:p>
            <a:pPr algn="just"/>
            <a:r>
              <a:rPr lang="ar-SA" sz="3200" b="1" dirty="0" smtClean="0"/>
              <a:t>عندما يدخل العميل الشركة السياحية  فانه يشتري في الواقع مزيج من الخدمات التي يحتاج اليها. وعند خروجه فانه يقوم بمقارنة التطلعات والتوقعات التي تولدت لديه نتيجة الوعود التي تلقاها .</a:t>
            </a:r>
          </a:p>
          <a:p>
            <a:pPr algn="just"/>
            <a:r>
              <a:rPr lang="ar-SA" sz="3200" b="1" dirty="0" smtClean="0">
                <a:solidFill>
                  <a:srgbClr val="002060"/>
                </a:solidFill>
              </a:rPr>
              <a:t>فاذا ما ارتفعت التوقعات الى الواقع فان الفرد يشعر بدرجة من الرضاء تكفي لحثه على معاودة التعامل مع الشركة - - - اما اذا حدث وتم الاخلال بهذه المعادلة فان شعور الاحباط وخيبة الامل تجعل السائح يقاطع الشركة بل ويصبح مصدر تشويه لسمعته.</a:t>
            </a:r>
            <a:endParaRPr lang="ar-SA" sz="3200" b="1" dirty="0">
              <a:solidFill>
                <a:srgbClr val="002060"/>
              </a:solidFill>
            </a:endParaRPr>
          </a:p>
        </p:txBody>
      </p:sp>
    </p:spTree>
    <p:extLst>
      <p:ext uri="{BB962C8B-B14F-4D97-AF65-F5344CB8AC3E}">
        <p14:creationId xmlns:p14="http://schemas.microsoft.com/office/powerpoint/2010/main" xmlns="" val="1220604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99592" y="692696"/>
            <a:ext cx="7416824" cy="5632311"/>
          </a:xfrm>
          <a:prstGeom prst="rect">
            <a:avLst/>
          </a:prstGeom>
          <a:noFill/>
        </p:spPr>
        <p:txBody>
          <a:bodyPr wrap="square" rtlCol="1">
            <a:spAutoFit/>
          </a:bodyPr>
          <a:lstStyle/>
          <a:p>
            <a:pPr algn="just"/>
            <a:r>
              <a:rPr lang="ar-SA" sz="2400" b="1" dirty="0" smtClean="0">
                <a:solidFill>
                  <a:srgbClr val="FF0000"/>
                </a:solidFill>
              </a:rPr>
              <a:t>هنالك مزيج من الاعمال يقدمها العاملون بالشركة السياحية لضمان رضاء العميل(السائح) ويتمثل في:</a:t>
            </a:r>
          </a:p>
          <a:p>
            <a:pPr marL="285750" indent="-285750" algn="just">
              <a:buFont typeface="Wingdings" pitchFamily="2" charset="2"/>
              <a:buChar char="ü"/>
            </a:pPr>
            <a:r>
              <a:rPr lang="ar-SA" sz="2400" b="1" dirty="0" smtClean="0">
                <a:solidFill>
                  <a:srgbClr val="002060"/>
                </a:solidFill>
              </a:rPr>
              <a:t>سلوك العاملين ومظهرهم .</a:t>
            </a:r>
          </a:p>
          <a:p>
            <a:pPr marL="285750" indent="-285750" algn="just">
              <a:buFont typeface="Wingdings" pitchFamily="2" charset="2"/>
              <a:buChar char="ü"/>
            </a:pPr>
            <a:r>
              <a:rPr lang="ar-SA" sz="2400" b="1" dirty="0" smtClean="0">
                <a:solidFill>
                  <a:srgbClr val="002060"/>
                </a:solidFill>
              </a:rPr>
              <a:t>اتقانهم لعملهم.</a:t>
            </a:r>
          </a:p>
          <a:p>
            <a:pPr marL="285750" indent="-285750" algn="just">
              <a:buFont typeface="Wingdings" pitchFamily="2" charset="2"/>
              <a:buChar char="ü"/>
            </a:pPr>
            <a:r>
              <a:rPr lang="ar-SA" sz="2400" b="1" dirty="0" smtClean="0">
                <a:solidFill>
                  <a:srgbClr val="002060"/>
                </a:solidFill>
              </a:rPr>
              <a:t>الرغبة في مساعدة العميل حتى ولو خرجت الخدمة عن نطاق عملهم.</a:t>
            </a:r>
          </a:p>
          <a:p>
            <a:pPr marL="285750" indent="-285750" algn="just">
              <a:buFont typeface="Wingdings" pitchFamily="2" charset="2"/>
              <a:buChar char="ü"/>
            </a:pPr>
            <a:r>
              <a:rPr lang="ar-SA" sz="2400" b="1" dirty="0" smtClean="0">
                <a:solidFill>
                  <a:srgbClr val="002060"/>
                </a:solidFill>
              </a:rPr>
              <a:t>الثقة والمصداقية التي تتولد من خلال الاتصال التلفوني او اللقاء.</a:t>
            </a:r>
          </a:p>
          <a:p>
            <a:pPr marL="285750" indent="-285750" algn="just">
              <a:buFont typeface="Wingdings" pitchFamily="2" charset="2"/>
              <a:buChar char="ü"/>
            </a:pPr>
            <a:r>
              <a:rPr lang="ar-SA" sz="2400" b="1" dirty="0" smtClean="0">
                <a:solidFill>
                  <a:srgbClr val="002060"/>
                </a:solidFill>
              </a:rPr>
              <a:t>توفير عاملين على مستوى عال من الاداء يتطلب في المقام الاول سياسة سليمة لاختيارهم. واتقان الفرد لعمله لا يعتبر ضمانا لتوليد انطباعات ايجابية لدى العميل . فهنالك عوامل اخرى لا تقل في الاهمية مثل (شخصية العامل وسلوكه وقدرته على التصرف في المواقف الحرجة .</a:t>
            </a:r>
          </a:p>
          <a:p>
            <a:pPr algn="just"/>
            <a:r>
              <a:rPr lang="ar-SA" sz="2400" b="1" dirty="0">
                <a:solidFill>
                  <a:srgbClr val="002060"/>
                </a:solidFill>
              </a:rPr>
              <a:t> </a:t>
            </a:r>
            <a:r>
              <a:rPr lang="ar-SA" sz="2400" b="1" dirty="0" smtClean="0">
                <a:solidFill>
                  <a:srgbClr val="002060"/>
                </a:solidFill>
              </a:rPr>
              <a:t>وتتطلب عملية الاختيار توصيف كل وظيفة وتحديد واجباتها والشروط الواجب توافرها في شاغليها ويتم ذلك عن طريق اعداد استمارات  تتضمن كل البيانات المطلوب التعرف عليها. وتتم عملية الاختيار عن طريق المقابلات الشخصية المتعمقة .</a:t>
            </a:r>
            <a:endParaRPr lang="ar-SA" sz="2400" b="1" dirty="0">
              <a:solidFill>
                <a:srgbClr val="002060"/>
              </a:solidFill>
            </a:endParaRPr>
          </a:p>
        </p:txBody>
      </p:sp>
    </p:spTree>
    <p:extLst>
      <p:ext uri="{BB962C8B-B14F-4D97-AF65-F5344CB8AC3E}">
        <p14:creationId xmlns:p14="http://schemas.microsoft.com/office/powerpoint/2010/main" xmlns="" val="9424601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755576" y="836712"/>
            <a:ext cx="7560840" cy="5262979"/>
          </a:xfrm>
          <a:prstGeom prst="rect">
            <a:avLst/>
          </a:prstGeom>
          <a:noFill/>
        </p:spPr>
        <p:txBody>
          <a:bodyPr wrap="square" rtlCol="1">
            <a:spAutoFit/>
          </a:bodyPr>
          <a:lstStyle/>
          <a:p>
            <a:pPr marL="285750" indent="-285750" algn="just">
              <a:buFont typeface="Wingdings" pitchFamily="2" charset="2"/>
              <a:buChar char="q"/>
            </a:pPr>
            <a:r>
              <a:rPr lang="ar-SA" sz="2800" b="1" dirty="0" smtClean="0"/>
              <a:t>تدريب العاملين من الامور المهمة للحفاظ على الاداء العالي للعاملين ويتم ذلك عن طريق المحاضرات والدورات والافلام  </a:t>
            </a:r>
            <a:r>
              <a:rPr lang="ar-SA" sz="2800" b="1" dirty="0" err="1" smtClean="0"/>
              <a:t>والندواة</a:t>
            </a:r>
            <a:r>
              <a:rPr lang="ar-SA" sz="2800" b="1" dirty="0" smtClean="0"/>
              <a:t> مع استخدام صور ومطبوعات وافلام توضيحية ورسوم بيانات و......الخ </a:t>
            </a:r>
          </a:p>
          <a:p>
            <a:pPr algn="just"/>
            <a:r>
              <a:rPr lang="ar-SA" sz="2800" b="1" dirty="0" smtClean="0"/>
              <a:t>  </a:t>
            </a:r>
            <a:r>
              <a:rPr lang="ar-SA" sz="2800" b="1" dirty="0" smtClean="0">
                <a:solidFill>
                  <a:srgbClr val="FF0000"/>
                </a:solidFill>
              </a:rPr>
              <a:t>وان نجاح سياسة  التدريب يعتمد على سياسة التدريب وحسن اختيار المدربين.</a:t>
            </a:r>
          </a:p>
          <a:p>
            <a:pPr marL="285750" indent="-285750" algn="just">
              <a:buFont typeface="Wingdings" pitchFamily="2" charset="2"/>
              <a:buChar char="q"/>
            </a:pPr>
            <a:endParaRPr lang="ar-SA" sz="2800" b="1" dirty="0"/>
          </a:p>
          <a:p>
            <a:pPr marL="285750" indent="-285750" algn="just">
              <a:buFont typeface="Wingdings" pitchFamily="2" charset="2"/>
              <a:buChar char="q"/>
            </a:pPr>
            <a:r>
              <a:rPr lang="ar-SA" sz="2800" b="1" dirty="0" smtClean="0"/>
              <a:t>تنعكس درجة ارتباط العاملين بالشركة السياحية بصورة مباشرة على مستوى ادائهم. وكلما شعر الفرد انه ينتمي الى عائلة واحدة كبيرة كلما اقبل على بذل جهده للحفاظ على سمعتها والمساهمة في تقدمها ونجاحها.</a:t>
            </a:r>
          </a:p>
          <a:p>
            <a:pPr algn="just"/>
            <a:endParaRPr lang="ar-SA" sz="2800" b="1" dirty="0"/>
          </a:p>
        </p:txBody>
      </p:sp>
    </p:spTree>
    <p:extLst>
      <p:ext uri="{BB962C8B-B14F-4D97-AF65-F5344CB8AC3E}">
        <p14:creationId xmlns:p14="http://schemas.microsoft.com/office/powerpoint/2010/main" xmlns="" val="3823012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48815" y="785160"/>
            <a:ext cx="7632848" cy="4832092"/>
          </a:xfrm>
          <a:prstGeom prst="rect">
            <a:avLst/>
          </a:prstGeom>
          <a:noFill/>
        </p:spPr>
        <p:txBody>
          <a:bodyPr wrap="square" rtlCol="1">
            <a:spAutoFit/>
          </a:bodyPr>
          <a:lstStyle/>
          <a:p>
            <a:pPr algn="just"/>
            <a:r>
              <a:rPr lang="ar-SA" sz="2800" b="1" dirty="0" smtClean="0">
                <a:solidFill>
                  <a:srgbClr val="FF0000"/>
                </a:solidFill>
              </a:rPr>
              <a:t>ويجب ان تكون هنالك سياسة  مدروسة  لتحفيز العاملين وتدفعهم الى بذل قصارى جهدهم وأهمها :</a:t>
            </a:r>
          </a:p>
          <a:p>
            <a:pPr marL="285750" indent="-285750" algn="just">
              <a:buSzPct val="107000"/>
              <a:buFont typeface="Wingdings" pitchFamily="2" charset="2"/>
              <a:buChar char="ü"/>
            </a:pPr>
            <a:r>
              <a:rPr lang="ar-SA" sz="2800" b="1" dirty="0" smtClean="0"/>
              <a:t>المنفعة الشخصية.</a:t>
            </a:r>
          </a:p>
          <a:p>
            <a:pPr marL="285750" indent="-285750" algn="just">
              <a:buSzPct val="107000"/>
              <a:buFont typeface="Wingdings" pitchFamily="2" charset="2"/>
              <a:buChar char="ü"/>
            </a:pPr>
            <a:r>
              <a:rPr lang="ar-SA" sz="2800" b="1" dirty="0" smtClean="0"/>
              <a:t>رغبة الفرد في أن يكون موضع التقدير والثناء.</a:t>
            </a:r>
          </a:p>
          <a:p>
            <a:pPr marL="285750" indent="-285750" algn="just">
              <a:buSzPct val="107000"/>
              <a:buFont typeface="Wingdings" pitchFamily="2" charset="2"/>
              <a:buChar char="ü"/>
            </a:pPr>
            <a:r>
              <a:rPr lang="ar-SA" sz="2800" b="1" dirty="0" smtClean="0"/>
              <a:t>الشعور بالفخر بسبب الاداء المتميز.</a:t>
            </a:r>
          </a:p>
          <a:p>
            <a:pPr marL="285750" indent="-285750" algn="just">
              <a:buSzPct val="107000"/>
              <a:buFont typeface="Wingdings" pitchFamily="2" charset="2"/>
              <a:buChar char="ü"/>
            </a:pPr>
            <a:r>
              <a:rPr lang="ar-SA" sz="2800" b="1" dirty="0" smtClean="0"/>
              <a:t>تجنب الملل والقلق والخوف من المستقبل.</a:t>
            </a:r>
          </a:p>
          <a:p>
            <a:pPr algn="just">
              <a:buSzPct val="107000"/>
            </a:pPr>
            <a:r>
              <a:rPr lang="ar-SA" sz="2800" b="1" dirty="0">
                <a:solidFill>
                  <a:srgbClr val="FF0000"/>
                </a:solidFill>
              </a:rPr>
              <a:t> </a:t>
            </a:r>
            <a:r>
              <a:rPr lang="ar-SA" sz="2800" b="1" dirty="0" smtClean="0">
                <a:solidFill>
                  <a:srgbClr val="FF0000"/>
                </a:solidFill>
              </a:rPr>
              <a:t>وأهم نظم الحوافز التي يمكن لشركة السياحة تطبيقها هي:</a:t>
            </a:r>
          </a:p>
          <a:p>
            <a:pPr marL="285750" indent="-285750" algn="just">
              <a:buSzPct val="107000"/>
              <a:buFont typeface="Wingdings" pitchFamily="2" charset="2"/>
              <a:buChar char="Ø"/>
            </a:pPr>
            <a:r>
              <a:rPr lang="ar-SA" sz="2800" b="1" dirty="0" smtClean="0"/>
              <a:t>الحوافز المادية : حوافز نقدية- اسهم- شهادات استثمار.</a:t>
            </a:r>
          </a:p>
          <a:p>
            <a:pPr marL="285750" indent="-285750" algn="just">
              <a:buSzPct val="107000"/>
              <a:buFont typeface="Wingdings" pitchFamily="2" charset="2"/>
              <a:buChar char="Ø"/>
            </a:pPr>
            <a:r>
              <a:rPr lang="ar-SA" sz="2800" b="1" dirty="0" smtClean="0"/>
              <a:t>حوافز ادبية :شهادات تكريم – وضع اسم العامل في لوحة الشرف – دروع .....الخ</a:t>
            </a:r>
          </a:p>
          <a:p>
            <a:pPr marL="285750" indent="-285750" algn="just">
              <a:buSzPct val="107000"/>
              <a:buFont typeface="Wingdings" pitchFamily="2" charset="2"/>
              <a:buChar char="Ø"/>
            </a:pPr>
            <a:r>
              <a:rPr lang="ar-SA" sz="2800" b="1" dirty="0" smtClean="0"/>
              <a:t>رحلات الحوافز : للعامل وعائلته.</a:t>
            </a:r>
            <a:endParaRPr lang="ar-SA" sz="2800" b="1" dirty="0"/>
          </a:p>
        </p:txBody>
      </p:sp>
    </p:spTree>
    <p:extLst>
      <p:ext uri="{BB962C8B-B14F-4D97-AF65-F5344CB8AC3E}">
        <p14:creationId xmlns:p14="http://schemas.microsoft.com/office/powerpoint/2010/main" xmlns="" val="653204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836712"/>
            <a:ext cx="7632848" cy="5293757"/>
          </a:xfrm>
          <a:prstGeom prst="rect">
            <a:avLst/>
          </a:prstGeom>
          <a:noFill/>
        </p:spPr>
        <p:txBody>
          <a:bodyPr wrap="square" rtlCol="1">
            <a:spAutoFit/>
          </a:bodyPr>
          <a:lstStyle/>
          <a:p>
            <a:pPr algn="just"/>
            <a:r>
              <a:rPr lang="ar-SA" sz="3200" b="1" dirty="0" smtClean="0"/>
              <a:t>ويأتي الاشراف على العاملين كوسيلة فعالة لضمان تقديم خدمات مرضية للعميل وأهم طرق الاشراف هي الاشراف الميداني الذي يعتمد على تواجد مشرف يلاحظ مستوى أداء الفرد وسلوكه.</a:t>
            </a:r>
          </a:p>
          <a:p>
            <a:pPr algn="just"/>
            <a:r>
              <a:rPr lang="ar-SA" sz="3200" b="1" dirty="0" smtClean="0">
                <a:solidFill>
                  <a:srgbClr val="FF0000"/>
                </a:solidFill>
              </a:rPr>
              <a:t>وتسمح هذه الطريقة بالتعرف على المشاكل التي قد تواجه العامل كما انها تتيح للمشرف على التدخل في الوقت المناسب لحل أي اشكال قد يتعرض له العميل وكون العامل غير قادر على احتوائها. وكذلك يمكن للمشرف تدوين الملاحظات ومناقشتها في وقت لاحق مع العاملين .</a:t>
            </a:r>
          </a:p>
          <a:p>
            <a:endParaRPr lang="ar-SA" dirty="0"/>
          </a:p>
        </p:txBody>
      </p:sp>
    </p:spTree>
    <p:extLst>
      <p:ext uri="{BB962C8B-B14F-4D97-AF65-F5344CB8AC3E}">
        <p14:creationId xmlns:p14="http://schemas.microsoft.com/office/powerpoint/2010/main" xmlns="" val="36841643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1064925"/>
            <a:ext cx="7632848" cy="4524315"/>
          </a:xfrm>
          <a:prstGeom prst="rect">
            <a:avLst/>
          </a:prstGeom>
          <a:noFill/>
        </p:spPr>
        <p:txBody>
          <a:bodyPr wrap="square" rtlCol="1">
            <a:spAutoFit/>
          </a:bodyPr>
          <a:lstStyle/>
          <a:p>
            <a:pPr algn="just"/>
            <a:r>
              <a:rPr lang="ar-SA" sz="4800" b="1" dirty="0" smtClean="0">
                <a:solidFill>
                  <a:srgbClr val="7030A0"/>
                </a:solidFill>
              </a:rPr>
              <a:t>ان العلاقات الانسانية بين العاملين وبين ادارة الشركة تكون عاملا فعالا في خلق شعور الولاء للشركة وان هذا العامل يولد روح الفريق الواحد داخل الشركة اذ يعتبر مدخل لا غنى عنه لضمان رضاء العميل.</a:t>
            </a:r>
            <a:endParaRPr lang="ar-SA" sz="4800" b="1" dirty="0">
              <a:solidFill>
                <a:srgbClr val="7030A0"/>
              </a:solidFill>
            </a:endParaRPr>
          </a:p>
        </p:txBody>
      </p:sp>
    </p:spTree>
    <p:extLst>
      <p:ext uri="{BB962C8B-B14F-4D97-AF65-F5344CB8AC3E}">
        <p14:creationId xmlns:p14="http://schemas.microsoft.com/office/powerpoint/2010/main" xmlns="" val="2366922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471</Words>
  <PresentationFormat>عرض على الشاشة (3:4)‏</PresentationFormat>
  <Paragraphs>26</Paragraphs>
  <Slides>6</Slides>
  <Notes>0</Notes>
  <HiddenSlides>0</HiddenSlides>
  <MMClips>0</MMClips>
  <ScaleCrop>false</ScaleCrop>
  <HeadingPairs>
    <vt:vector size="4" baseType="variant">
      <vt:variant>
        <vt:lpstr>سمة</vt:lpstr>
      </vt:variant>
      <vt:variant>
        <vt:i4>1</vt:i4>
      </vt:variant>
      <vt:variant>
        <vt:lpstr>عناوين الشرائح</vt:lpstr>
      </vt:variant>
      <vt:variant>
        <vt:i4>6</vt:i4>
      </vt:variant>
    </vt:vector>
  </HeadingPairs>
  <TitlesOfParts>
    <vt:vector size="7" baseType="lpstr">
      <vt:lpstr>انقلاب</vt:lpstr>
      <vt:lpstr>الشريحة 1</vt:lpstr>
      <vt:lpstr>الشريحة 2</vt:lpstr>
      <vt:lpstr>الشريحة 3</vt:lpstr>
      <vt:lpstr>الشريحة 4</vt:lpstr>
      <vt:lpstr>الشريحة 5</vt:lpstr>
      <vt:lpstr>الشريحة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SALAM</dc:creator>
  <cp:lastModifiedBy>SALAM</cp:lastModifiedBy>
  <cp:revision>1</cp:revision>
  <dcterms:created xsi:type="dcterms:W3CDTF">2016-03-29T23:17:06Z</dcterms:created>
  <dcterms:modified xsi:type="dcterms:W3CDTF">2016-03-29T23:17:24Z</dcterms:modified>
</cp:coreProperties>
</file>