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7632848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cs typeface="PT Bold Heading" pitchFamily="2" charset="-78"/>
              </a:rPr>
              <a:t>3. </a:t>
            </a:r>
            <a:r>
              <a:rPr lang="ar-SA" sz="2800" dirty="0" smtClean="0">
                <a:solidFill>
                  <a:srgbClr val="FF0000"/>
                </a:solidFill>
                <a:cs typeface="PT Bold Heading" pitchFamily="2" charset="-78"/>
              </a:rPr>
              <a:t>تصميم الشركة السياحية من الداخل :</a:t>
            </a:r>
          </a:p>
          <a:p>
            <a:endParaRPr lang="ar-SA" sz="2800" dirty="0" smtClean="0">
              <a:solidFill>
                <a:srgbClr val="FF0000"/>
              </a:solidFill>
              <a:cs typeface="PT Bold Heading" pitchFamily="2" charset="-78"/>
            </a:endParaRPr>
          </a:p>
          <a:p>
            <a:pPr algn="just"/>
            <a:r>
              <a:rPr lang="ar-SA" sz="2800" dirty="0" smtClean="0">
                <a:cs typeface="PT Bold Heading" pitchFamily="2" charset="-78"/>
              </a:rPr>
              <a:t>يعتبر التصميم الداخلي للشركة عنصرا يميزه عن الشركات المنافسة ويجب ان يوفر له البساطة والراحة وسهولة تحرك العملاء.</a:t>
            </a:r>
          </a:p>
          <a:p>
            <a:pPr algn="just"/>
            <a:r>
              <a:rPr lang="ar-SA" sz="2800" dirty="0" smtClean="0">
                <a:cs typeface="PT Bold Heading" pitchFamily="2" charset="-78"/>
              </a:rPr>
              <a:t>وحسن تنظيم وترتيب الشركة يعكس تفهم ادارته للتطوير والتحديث واقتناعها بان العوامل البسيطة مثل اختيار الالوان والاثاث والملصقات تعتبر في الواقع مرآة تعكس روح الشركة .</a:t>
            </a:r>
          </a:p>
          <a:p>
            <a:pPr algn="just"/>
            <a:r>
              <a:rPr lang="ar-SA" sz="2800" dirty="0" smtClean="0">
                <a:solidFill>
                  <a:srgbClr val="FF0000"/>
                </a:solidFill>
                <a:cs typeface="PT Bold Heading" pitchFamily="2" charset="-78"/>
              </a:rPr>
              <a:t>وتنسيق مكان العمل يلعب دورا هاما في نجاح ادارة الشركات السياحية من خلال الاتي:</a:t>
            </a:r>
          </a:p>
          <a:p>
            <a:endParaRPr lang="ar-SA" sz="2800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4399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692696"/>
            <a:ext cx="7632848" cy="553997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/>
              <a:t>وجود مكتب استقبال تشرف علية موظفة توفر للعميل المعلومات الاولية وتوجهه الى الشخص المسؤول بالشركة حسب السؤال مع توفر عدد من المقاعد لجلوس الاشخاص المسنين او الذين يطول انتظارهم.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>
                <a:solidFill>
                  <a:srgbClr val="FF0000"/>
                </a:solidFill>
              </a:rPr>
              <a:t>توفر عدد كافي من الموظفين للرد على استفسارات العملاء وانجاز الخدمة المطلوبة بوقت قياسي </a:t>
            </a:r>
            <a:r>
              <a:rPr lang="ar-SA" sz="2400" b="1" dirty="0" err="1" smtClean="0">
                <a:solidFill>
                  <a:srgbClr val="FF0000"/>
                </a:solidFill>
              </a:rPr>
              <a:t>لاشعار</a:t>
            </a:r>
            <a:r>
              <a:rPr lang="ar-SA" sz="2400" b="1" dirty="0" smtClean="0">
                <a:solidFill>
                  <a:srgbClr val="FF0000"/>
                </a:solidFill>
              </a:rPr>
              <a:t> المراجعين بكفاءة ادارة الشركة ، ويجب ان يتواجدوا قرب مدخل المكتب.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/>
              <a:t>توفير رفوف توضع عليها الكتيبات والنشرات السياحية المختلفة وكل ما يخص الرحلة والسائح.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>
                <a:solidFill>
                  <a:srgbClr val="FF0000"/>
                </a:solidFill>
              </a:rPr>
              <a:t>وضع ساعات مختلفة بأوقات عالمية مختلفة مع خارطة للعالم  ،الغرض من ذلك لمعرفة افضل الاوقات ليتسنى الاتصال بالفنادق ومكاتب الطيران.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/>
              <a:t>وضع مكاتب العاملين بطريقة تسمح بانسياب تحرك العميل من موقع </a:t>
            </a:r>
            <a:r>
              <a:rPr lang="ar-SA" sz="2400" b="1" dirty="0" err="1" smtClean="0"/>
              <a:t>لاخر</a:t>
            </a:r>
            <a:r>
              <a:rPr lang="ar-SA" sz="2400" b="1" dirty="0" smtClean="0"/>
              <a:t> مع ترك مساحات كافية بينها لتسهيل تنقل العملاء.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ar-SA" sz="2400" b="1" dirty="0" smtClean="0">
                <a:solidFill>
                  <a:srgbClr val="FF0000"/>
                </a:solidFill>
              </a:rPr>
              <a:t>وضح لوحات ارشادية داخل الشركة ليتسنى للعميل معرفة  القسم الذي يحتاج الى خدماته.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71418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1052736"/>
            <a:ext cx="7704856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800" b="1" dirty="0" smtClean="0"/>
              <a:t>7.توفير وسائل اتصال حديثة بين العاملين داخليا وخارجيا لضمان سرعة انجاز العمل .</a:t>
            </a:r>
          </a:p>
          <a:p>
            <a:pPr algn="just"/>
            <a:r>
              <a:rPr lang="ar-SA" sz="2800" b="1" dirty="0" smtClean="0">
                <a:solidFill>
                  <a:srgbClr val="FF0000"/>
                </a:solidFill>
              </a:rPr>
              <a:t>8. الاهتمام بتجميل الشركة من الداخل بوضع صور ونباتات زينة والبعض يضيف موسيقى هادئ تريح اعصاب العاملين.</a:t>
            </a:r>
          </a:p>
          <a:p>
            <a:pPr algn="just"/>
            <a:r>
              <a:rPr lang="ar-SA" sz="2800" b="1" dirty="0" smtClean="0"/>
              <a:t>9.توفير جو من الهدوء والنظافة وتكييف الشركة بالكامل مع ضرورة وجود تواليت </a:t>
            </a:r>
            <a:r>
              <a:rPr lang="ar-SA" sz="2800" b="1" dirty="0" err="1" smtClean="0"/>
              <a:t>وكافتريا</a:t>
            </a:r>
            <a:r>
              <a:rPr lang="ar-SA" sz="2800" b="1" dirty="0" smtClean="0"/>
              <a:t> صغيرة لإعداد المشروبات للعاملين والعملاء .</a:t>
            </a:r>
          </a:p>
          <a:p>
            <a:pPr algn="just"/>
            <a:r>
              <a:rPr lang="ar-SA" sz="2800" b="1" dirty="0" smtClean="0">
                <a:solidFill>
                  <a:srgbClr val="FF0000"/>
                </a:solidFill>
              </a:rPr>
              <a:t>10. تقوم بعض الشركات السياحية بتخصيص قاعة صغيرة بها مكتبة لأفلام </a:t>
            </a:r>
            <a:r>
              <a:rPr lang="ar-SA" sz="2800" b="1" dirty="0" err="1" smtClean="0">
                <a:solidFill>
                  <a:srgbClr val="FF0000"/>
                </a:solidFill>
              </a:rPr>
              <a:t>الفديو</a:t>
            </a:r>
            <a:r>
              <a:rPr lang="ar-SA" sz="2800" b="1" dirty="0" smtClean="0">
                <a:solidFill>
                  <a:srgbClr val="FF0000"/>
                </a:solidFill>
              </a:rPr>
              <a:t> عن الخدمات والبرامج التي توفرها .(</a:t>
            </a:r>
            <a:r>
              <a:rPr lang="ar-SA" sz="2800" b="1" dirty="0" err="1" smtClean="0">
                <a:solidFill>
                  <a:srgbClr val="FF0000"/>
                </a:solidFill>
              </a:rPr>
              <a:t>البانوروما</a:t>
            </a:r>
            <a:r>
              <a:rPr lang="ar-SA" sz="2800" b="1" dirty="0" smtClean="0">
                <a:solidFill>
                  <a:srgbClr val="FF0000"/>
                </a:solidFill>
              </a:rPr>
              <a:t>).</a:t>
            </a:r>
          </a:p>
          <a:p>
            <a:pPr algn="just"/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xmlns="" val="2256514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267</Words>
  <PresentationFormat>عرض على الشاشة (3:4)‏</PresentationFormat>
  <Paragraphs>15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انقلاب</vt:lpstr>
      <vt:lpstr>الشريحة 1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2016-03-29T23:16:27Z</dcterms:created>
  <dcterms:modified xsi:type="dcterms:W3CDTF">2016-03-29T23:16:44Z</dcterms:modified>
</cp:coreProperties>
</file>