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764704"/>
            <a:ext cx="7632848" cy="5472608"/>
          </a:xfrm>
        </p:spPr>
        <p:txBody>
          <a:bodyPr/>
          <a:lstStyle/>
          <a:p>
            <a:pPr marL="0" indent="0">
              <a:buNone/>
            </a:pPr>
            <a:r>
              <a:rPr lang="ar-SA" sz="2800" b="1" dirty="0" smtClean="0">
                <a:solidFill>
                  <a:srgbClr val="FF0000"/>
                </a:solidFill>
              </a:rPr>
              <a:t>4. اختيار الموقع المناسب :</a:t>
            </a:r>
          </a:p>
          <a:p>
            <a:pPr algn="just"/>
            <a:r>
              <a:rPr lang="ar-SA" sz="2800" b="1" dirty="0" smtClean="0"/>
              <a:t>يتم اختيار موقع مناسب للوكالة وفقا لظروف السوق فيتحتم تحديد نوع الخدمات التي سيتم التخصص فيها وفقاً للمدينة التي سيتم العمل فيها.</a:t>
            </a:r>
          </a:p>
          <a:p>
            <a:pPr algn="just"/>
            <a:r>
              <a:rPr lang="ar-SA" sz="2800" b="1" dirty="0" smtClean="0"/>
              <a:t> عند تحديد المدينة يتعين تحديد الموقع الذي يمكن ان يسهم في الحصول على المبيعات المطلوبة بان يكون قريبا من المؤسسات التي سيتم التعامل معها او قريبا من اماكن التجارة ومزاولة الاعمال والمشتريات، مع الاخذ بالاعتبار موقف السيارات .</a:t>
            </a:r>
          </a:p>
          <a:p>
            <a:pPr marL="0" indent="0">
              <a:buNone/>
            </a:pPr>
            <a:endParaRPr lang="ar-SA" dirty="0"/>
          </a:p>
        </p:txBody>
      </p:sp>
    </p:spTree>
    <p:extLst>
      <p:ext uri="{BB962C8B-B14F-4D97-AF65-F5344CB8AC3E}">
        <p14:creationId xmlns:p14="http://schemas.microsoft.com/office/powerpoint/2010/main" xmlns="" val="1071625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764704"/>
            <a:ext cx="7560840" cy="5400600"/>
          </a:xfrm>
        </p:spPr>
        <p:txBody>
          <a:bodyPr>
            <a:normAutofit/>
          </a:bodyPr>
          <a:lstStyle/>
          <a:p>
            <a:pPr marL="0" indent="0">
              <a:buNone/>
            </a:pPr>
            <a:r>
              <a:rPr lang="ar-SA" sz="3200" b="1" dirty="0" smtClean="0">
                <a:solidFill>
                  <a:srgbClr val="FF0000"/>
                </a:solidFill>
              </a:rPr>
              <a:t>5. اختيار هيئة العمل :</a:t>
            </a:r>
          </a:p>
          <a:p>
            <a:r>
              <a:rPr lang="ar-SA" sz="3200" b="1" dirty="0" smtClean="0">
                <a:solidFill>
                  <a:schemeClr val="tx1">
                    <a:lumMod val="95000"/>
                    <a:lumOff val="5000"/>
                  </a:schemeClr>
                </a:solidFill>
              </a:rPr>
              <a:t>ان اهم نقطة في بدء العمل هو اختيار العمالة ..وذلك لان وكالة السياحة تتوقف على نوعية الاشخاص .</a:t>
            </a:r>
          </a:p>
          <a:p>
            <a:r>
              <a:rPr lang="ar-SA" sz="3200" b="1" dirty="0" smtClean="0">
                <a:solidFill>
                  <a:schemeClr val="tx1">
                    <a:lumMod val="95000"/>
                    <a:lumOff val="5000"/>
                  </a:schemeClr>
                </a:solidFill>
              </a:rPr>
              <a:t>يتم الحصول على العمالة المدربة من خلال الاتصال بمؤسسات الخدمة او الاتصال بالموردين او الاعلان واجراء الاختبارات ،وان يرعى في الاختيار شروط </a:t>
            </a:r>
            <a:r>
              <a:rPr lang="ar-SA" sz="3200" b="1" dirty="0" err="1" smtClean="0">
                <a:solidFill>
                  <a:schemeClr val="tx1">
                    <a:lumMod val="95000"/>
                    <a:lumOff val="5000"/>
                  </a:schemeClr>
                </a:solidFill>
              </a:rPr>
              <a:t>الاياتا</a:t>
            </a:r>
            <a:r>
              <a:rPr lang="ar-SA" sz="3200" b="1" dirty="0" smtClean="0">
                <a:solidFill>
                  <a:schemeClr val="tx1">
                    <a:lumMod val="95000"/>
                    <a:lumOff val="5000"/>
                  </a:schemeClr>
                </a:solidFill>
              </a:rPr>
              <a:t>.</a:t>
            </a:r>
            <a:endParaRPr lang="ar-SA" sz="3200" b="1" dirty="0">
              <a:solidFill>
                <a:schemeClr val="tx1">
                  <a:lumMod val="95000"/>
                  <a:lumOff val="5000"/>
                </a:schemeClr>
              </a:solidFill>
            </a:endParaRPr>
          </a:p>
        </p:txBody>
      </p:sp>
    </p:spTree>
    <p:extLst>
      <p:ext uri="{BB962C8B-B14F-4D97-AF65-F5344CB8AC3E}">
        <p14:creationId xmlns:p14="http://schemas.microsoft.com/office/powerpoint/2010/main" xmlns="" val="1254884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764704"/>
            <a:ext cx="7488832" cy="5534429"/>
          </a:xfrm>
        </p:spPr>
        <p:txBody>
          <a:bodyPr>
            <a:normAutofit/>
          </a:bodyPr>
          <a:lstStyle/>
          <a:p>
            <a:pPr marL="0" indent="0">
              <a:buNone/>
            </a:pPr>
            <a:r>
              <a:rPr lang="ar-SA" sz="3200" b="1" dirty="0" smtClean="0">
                <a:solidFill>
                  <a:srgbClr val="FF0000"/>
                </a:solidFill>
              </a:rPr>
              <a:t>6. تشييد المكتب :</a:t>
            </a:r>
          </a:p>
          <a:p>
            <a:pPr marL="0" indent="0">
              <a:buNone/>
            </a:pPr>
            <a:r>
              <a:rPr lang="ar-SA" sz="2800" b="1" dirty="0" smtClean="0">
                <a:solidFill>
                  <a:schemeClr val="tx1">
                    <a:lumMod val="95000"/>
                    <a:lumOff val="5000"/>
                  </a:schemeClr>
                </a:solidFill>
              </a:rPr>
              <a:t>يتم تشييد المكتب بحيث تتوفر فيه المزايا الاتية:</a:t>
            </a:r>
          </a:p>
          <a:p>
            <a:pPr marL="0" indent="0">
              <a:buNone/>
            </a:pPr>
            <a:r>
              <a:rPr lang="ar-SA" sz="2800" b="1" dirty="0" smtClean="0">
                <a:solidFill>
                  <a:srgbClr val="FF0000"/>
                </a:solidFill>
              </a:rPr>
              <a:t>1.</a:t>
            </a:r>
            <a:r>
              <a:rPr lang="ar-SA" sz="2800" b="1" dirty="0" smtClean="0">
                <a:solidFill>
                  <a:schemeClr val="tx1">
                    <a:lumMod val="95000"/>
                    <a:lumOff val="5000"/>
                  </a:schemeClr>
                </a:solidFill>
              </a:rPr>
              <a:t>الجاذبية عن طريق اختيار الديكور المناسب.</a:t>
            </a:r>
          </a:p>
          <a:p>
            <a:pPr marL="0" indent="0">
              <a:buNone/>
            </a:pPr>
            <a:r>
              <a:rPr lang="ar-SA" sz="2800" b="1" dirty="0" smtClean="0">
                <a:solidFill>
                  <a:srgbClr val="FF0000"/>
                </a:solidFill>
              </a:rPr>
              <a:t>2. </a:t>
            </a:r>
            <a:r>
              <a:rPr lang="ar-SA" sz="2800" b="1" dirty="0" smtClean="0">
                <a:solidFill>
                  <a:schemeClr val="tx1">
                    <a:lumMod val="95000"/>
                    <a:lumOff val="5000"/>
                  </a:schemeClr>
                </a:solidFill>
              </a:rPr>
              <a:t>وضع الملصقات والاعلانات بطريقة فنية وملفته للنظر.</a:t>
            </a:r>
          </a:p>
          <a:p>
            <a:pPr marL="0" indent="0">
              <a:buNone/>
            </a:pPr>
            <a:r>
              <a:rPr lang="ar-SA" sz="2800" b="1" dirty="0" smtClean="0">
                <a:solidFill>
                  <a:srgbClr val="FF0000"/>
                </a:solidFill>
              </a:rPr>
              <a:t>3</a:t>
            </a:r>
            <a:r>
              <a:rPr lang="ar-SA" sz="2800" b="1" dirty="0" smtClean="0">
                <a:solidFill>
                  <a:schemeClr val="tx1">
                    <a:lumMod val="95000"/>
                    <a:lumOff val="5000"/>
                  </a:schemeClr>
                </a:solidFill>
              </a:rPr>
              <a:t>.خريطة للعالم يتحدد عليها المواقيت في مختلف العالم.</a:t>
            </a:r>
          </a:p>
          <a:p>
            <a:pPr marL="0" indent="0">
              <a:buNone/>
            </a:pPr>
            <a:r>
              <a:rPr lang="ar-SA" sz="2800" b="1" dirty="0" smtClean="0">
                <a:solidFill>
                  <a:srgbClr val="FF0000"/>
                </a:solidFill>
              </a:rPr>
              <a:t>4. </a:t>
            </a:r>
            <a:r>
              <a:rPr lang="ar-SA" sz="2800" b="1" dirty="0" smtClean="0">
                <a:solidFill>
                  <a:schemeClr val="tx1">
                    <a:lumMod val="95000"/>
                    <a:lumOff val="5000"/>
                  </a:schemeClr>
                </a:solidFill>
              </a:rPr>
              <a:t>مكان مناسب لاستقبال العملاء.</a:t>
            </a:r>
          </a:p>
          <a:p>
            <a:pPr marL="0" indent="0">
              <a:buNone/>
            </a:pPr>
            <a:r>
              <a:rPr lang="ar-SA" sz="2800" b="1" dirty="0" smtClean="0">
                <a:solidFill>
                  <a:srgbClr val="FF0000"/>
                </a:solidFill>
              </a:rPr>
              <a:t>5. </a:t>
            </a:r>
            <a:r>
              <a:rPr lang="ar-SA" sz="2800" b="1" dirty="0" smtClean="0">
                <a:solidFill>
                  <a:schemeClr val="tx1">
                    <a:lumMod val="95000"/>
                    <a:lumOff val="5000"/>
                  </a:schemeClr>
                </a:solidFill>
              </a:rPr>
              <a:t>وضع عارضة للمطبوعات السياحية لتكون في متناول   الزائرين وقريبة من مكان الاستقبال.</a:t>
            </a:r>
          </a:p>
          <a:p>
            <a:pPr marL="0" indent="0">
              <a:buNone/>
            </a:pPr>
            <a:r>
              <a:rPr lang="ar-SA" sz="2800" b="1" dirty="0" smtClean="0">
                <a:solidFill>
                  <a:srgbClr val="FF0000"/>
                </a:solidFill>
              </a:rPr>
              <a:t>6. </a:t>
            </a:r>
            <a:r>
              <a:rPr lang="ar-SA" sz="2800" b="1" dirty="0" smtClean="0">
                <a:solidFill>
                  <a:schemeClr val="tx1">
                    <a:lumMod val="95000"/>
                    <a:lumOff val="5000"/>
                  </a:schemeClr>
                </a:solidFill>
              </a:rPr>
              <a:t>ان يكون مستشاري البيع بالقرب من مدخل المكتب والتعامل مع العملاء مباشرة.</a:t>
            </a:r>
          </a:p>
        </p:txBody>
      </p:sp>
    </p:spTree>
    <p:extLst>
      <p:ext uri="{BB962C8B-B14F-4D97-AF65-F5344CB8AC3E}">
        <p14:creationId xmlns:p14="http://schemas.microsoft.com/office/powerpoint/2010/main" xmlns="" val="2795611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1628800"/>
            <a:ext cx="7488832" cy="4536504"/>
          </a:xfrm>
        </p:spPr>
        <p:txBody>
          <a:bodyPr>
            <a:normAutofit lnSpcReduction="10000"/>
          </a:bodyPr>
          <a:lstStyle/>
          <a:p>
            <a:pPr marL="0" indent="0">
              <a:lnSpc>
                <a:spcPct val="150000"/>
              </a:lnSpc>
              <a:buNone/>
            </a:pPr>
            <a:r>
              <a:rPr lang="ar-SA" b="1" dirty="0" smtClean="0">
                <a:solidFill>
                  <a:srgbClr val="FF0000"/>
                </a:solidFill>
              </a:rPr>
              <a:t>7. </a:t>
            </a:r>
            <a:r>
              <a:rPr lang="ar-SA" b="1" dirty="0" smtClean="0"/>
              <a:t>تحديد موقع للمدير ليتوفر له القدرة على ملاحظة العمل وان يكون لديه مكان مناسب لاستقبال الضيوف.</a:t>
            </a:r>
          </a:p>
          <a:p>
            <a:pPr marL="0" indent="0">
              <a:lnSpc>
                <a:spcPct val="150000"/>
              </a:lnSpc>
              <a:buNone/>
            </a:pPr>
            <a:r>
              <a:rPr lang="ar-SA" b="1" dirty="0" smtClean="0">
                <a:solidFill>
                  <a:srgbClr val="FF0000"/>
                </a:solidFill>
              </a:rPr>
              <a:t>8. </a:t>
            </a:r>
            <a:r>
              <a:rPr lang="ar-SA" b="1" dirty="0" smtClean="0"/>
              <a:t>الاستفادة من الموقع فاذا كان مطلا على الشارع يتم اقامة نافذة عرض لاجتذاب للعملاء واعطاء صورة  مبهجة للمقر وعرض نماذج الرحلات واسعارها وشروطها بصورة جذابة.</a:t>
            </a:r>
          </a:p>
          <a:p>
            <a:pPr marL="0" indent="0">
              <a:lnSpc>
                <a:spcPct val="150000"/>
              </a:lnSpc>
              <a:buNone/>
            </a:pPr>
            <a:r>
              <a:rPr lang="ar-SA" b="1" dirty="0" smtClean="0">
                <a:solidFill>
                  <a:srgbClr val="FF0000"/>
                </a:solidFill>
              </a:rPr>
              <a:t>9. </a:t>
            </a:r>
            <a:r>
              <a:rPr lang="ar-SA" b="1" dirty="0" smtClean="0"/>
              <a:t>اعداد قوائم البريد الاليكتروني .</a:t>
            </a:r>
          </a:p>
          <a:p>
            <a:pPr marL="0" indent="0">
              <a:buNone/>
            </a:pPr>
            <a:endParaRPr lang="ar-SA" dirty="0"/>
          </a:p>
        </p:txBody>
      </p:sp>
    </p:spTree>
    <p:extLst>
      <p:ext uri="{BB962C8B-B14F-4D97-AF65-F5344CB8AC3E}">
        <p14:creationId xmlns:p14="http://schemas.microsoft.com/office/powerpoint/2010/main" xmlns="" val="25366319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250</Words>
  <PresentationFormat>عرض على الشاشة (3:4)‏</PresentationFormat>
  <Paragraphs>17</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انقلاب</vt:lpstr>
      <vt:lpstr>الشريحة 1</vt:lpstr>
      <vt:lpstr>الشريحة 2</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2016-03-29T23:13:40Z</dcterms:created>
  <dcterms:modified xsi:type="dcterms:W3CDTF">2016-03-29T23:13:57Z</dcterms:modified>
</cp:coreProperties>
</file>