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792088"/>
          </a:xfrm>
        </p:spPr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العدل الارشادي بين السياح </a:t>
            </a:r>
            <a:endParaRPr lang="ar-SA" dirty="0">
              <a:solidFill>
                <a:srgbClr val="FF0000"/>
              </a:solidFill>
              <a:cs typeface="PT Bold Heading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916832"/>
            <a:ext cx="8208912" cy="4536504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ar-SA" sz="3200" dirty="0" smtClean="0">
                <a:cs typeface="PT Bold Heading" pitchFamily="2" charset="-78"/>
              </a:rPr>
              <a:t>معنى العدل :</a:t>
            </a:r>
          </a:p>
          <a:p>
            <a:pPr marL="68580" indent="0" algn="just">
              <a:buNone/>
            </a:pPr>
            <a:r>
              <a:rPr lang="ar-SA" sz="3200" dirty="0" smtClean="0">
                <a:cs typeface="PT Bold Heading" pitchFamily="2" charset="-78"/>
              </a:rPr>
              <a:t>هو اعطاء كل ذي حق حقه من غير تحيز أو محاباة أو تفرقه بين مستحقين أو تدخل لهوى النفس ، وعكس الجور والحيف والظلم ،فالجور : العدول عن الحق ، والظلم مجاوزة الحد ومفارقة الحق ووضع الشي في غير موضعه المختص به إما بزيادة أو نقصان .</a:t>
            </a:r>
            <a:endParaRPr lang="ar-SA" sz="3200" dirty="0"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461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772816"/>
            <a:ext cx="8136904" cy="3096343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ar-SA" sz="2800" dirty="0">
                <a:cs typeface="PT Bold Heading" pitchFamily="2" charset="-78"/>
              </a:rPr>
              <a:t>ل</a:t>
            </a:r>
            <a:r>
              <a:rPr lang="ar-SA" sz="2800" dirty="0" smtClean="0">
                <a:cs typeface="PT Bold Heading" pitchFamily="2" charset="-78"/>
              </a:rPr>
              <a:t>ا تظلمن اذا ما كنت مقتدرا </a:t>
            </a:r>
          </a:p>
          <a:p>
            <a:pPr marL="68580" indent="0">
              <a:buNone/>
            </a:pPr>
            <a:r>
              <a:rPr lang="ar-SA" sz="2800" dirty="0" smtClean="0">
                <a:cs typeface="PT Bold Heading" pitchFamily="2" charset="-78"/>
              </a:rPr>
              <a:t>                                          فلظلم آخره يأتيك بالندم </a:t>
            </a:r>
          </a:p>
          <a:p>
            <a:pPr marL="68580" indent="0">
              <a:buNone/>
            </a:pPr>
            <a:r>
              <a:rPr lang="ar-SA" sz="2800" dirty="0" smtClean="0">
                <a:cs typeface="PT Bold Heading" pitchFamily="2" charset="-78"/>
              </a:rPr>
              <a:t>نامت عيونك والمظلوم منتبه</a:t>
            </a:r>
          </a:p>
          <a:p>
            <a:pPr marL="68580" indent="0">
              <a:buNone/>
            </a:pPr>
            <a:r>
              <a:rPr lang="ar-SA" sz="2800" dirty="0" smtClean="0">
                <a:cs typeface="PT Bold Heading" pitchFamily="2" charset="-78"/>
              </a:rPr>
              <a:t>                                         يدعو عليك وعين الله لم تنم</a:t>
            </a:r>
          </a:p>
          <a:p>
            <a:pPr marL="68580" indent="0">
              <a:buNone/>
            </a:pPr>
            <a:endParaRPr lang="ar-SA" dirty="0"/>
          </a:p>
          <a:p>
            <a:pPr marL="68580" indent="0" algn="ctr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الامام علي بن ابي طالب عليه السلام 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58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908720"/>
            <a:ext cx="7992888" cy="5544616"/>
          </a:xfrm>
        </p:spPr>
        <p:txBody>
          <a:bodyPr>
            <a:normAutofit lnSpcReduction="10000"/>
          </a:bodyPr>
          <a:lstStyle/>
          <a:p>
            <a:r>
              <a:rPr lang="ar-SA" dirty="0" smtClean="0">
                <a:cs typeface="PT Bold Heading" pitchFamily="2" charset="-78"/>
              </a:rPr>
              <a:t>وقد ورد في القرآن الكريم آيات عديدة تشير الى اهمية العدل ووجوب اقامته بين الناس وكما يلي </a:t>
            </a:r>
          </a:p>
          <a:p>
            <a:r>
              <a:rPr lang="ar-SA" dirty="0" smtClean="0">
                <a:cs typeface="PT Bold Heading" pitchFamily="2" charset="-78"/>
              </a:rPr>
              <a:t>قال الله عز وجل :</a:t>
            </a:r>
          </a:p>
          <a:p>
            <a:pPr marL="68580" indent="0">
              <a:buNone/>
            </a:pPr>
            <a:r>
              <a:rPr lang="ar-SA" sz="2800" dirty="0">
                <a:solidFill>
                  <a:srgbClr val="000000"/>
                </a:solidFill>
                <a:latin typeface="Simplified Arabic" pitchFamily="18" charset="-78"/>
                <a:cs typeface="PT Bold Heading" pitchFamily="2" charset="-78"/>
              </a:rPr>
              <a:t> </a:t>
            </a:r>
            <a:r>
              <a:rPr lang="ar-SA" sz="2800" dirty="0" smtClean="0">
                <a:solidFill>
                  <a:srgbClr val="000000"/>
                </a:solidFill>
                <a:latin typeface="Simplified Arabic" pitchFamily="18" charset="-78"/>
                <a:cs typeface="PT Bold Heading" pitchFamily="2" charset="-78"/>
              </a:rPr>
              <a:t>إِنَّ </a:t>
            </a:r>
            <a:r>
              <a:rPr lang="ar-SA" sz="2800" dirty="0">
                <a:solidFill>
                  <a:srgbClr val="000000"/>
                </a:solidFill>
                <a:latin typeface="Simplified Arabic" pitchFamily="18" charset="-78"/>
                <a:cs typeface="PT Bold Heading" pitchFamily="2" charset="-78"/>
              </a:rPr>
              <a:t>اللَّهَ يَأْمُرُ بِالْعَدْلِ وَالإِحْسَانِ وَإِيتَاء ذِي الْقُرْبَى وَيَنْهَى عَنِ الْفَحْشَاء وَالْمُنكَرِ وَالْبَغْيِ يَعِظُكُمْ لَعَلَّكُمْ </a:t>
            </a:r>
            <a:r>
              <a:rPr lang="ar-SA" sz="2800" dirty="0" smtClean="0">
                <a:solidFill>
                  <a:srgbClr val="000000"/>
                </a:solidFill>
                <a:latin typeface="Simplified Arabic" pitchFamily="18" charset="-78"/>
                <a:cs typeface="PT Bold Heading" pitchFamily="2" charset="-78"/>
              </a:rPr>
              <a:t>تَذَكَّرُونَ</a:t>
            </a:r>
          </a:p>
          <a:p>
            <a:pPr marL="68580" indent="0">
              <a:buNone/>
            </a:pPr>
            <a:r>
              <a:rPr lang="ar-SA" dirty="0">
                <a:solidFill>
                  <a:srgbClr val="000000"/>
                </a:solidFill>
                <a:latin typeface="Helvetica"/>
                <a:cs typeface="PT Bold Heading" pitchFamily="2" charset="-78"/>
              </a:rPr>
              <a:t> </a:t>
            </a:r>
            <a:r>
              <a:rPr lang="ar-SA" dirty="0" smtClean="0">
                <a:solidFill>
                  <a:srgbClr val="000000"/>
                </a:solidFill>
                <a:latin typeface="Helvetica"/>
                <a:cs typeface="PT Bold Heading" pitchFamily="2" charset="-78"/>
              </a:rPr>
              <a:t>                                                                           </a:t>
            </a:r>
            <a:r>
              <a:rPr lang="ar-SA" sz="1600" b="1" dirty="0">
                <a:solidFill>
                  <a:srgbClr val="FF0000"/>
                </a:solidFill>
                <a:latin typeface="Helvetica"/>
                <a:cs typeface="PT Bold Heading" pitchFamily="2" charset="-78"/>
              </a:rPr>
              <a:t>(النحل:90</a:t>
            </a:r>
            <a:r>
              <a:rPr lang="ar-SA" sz="1600" b="1" dirty="0" smtClean="0">
                <a:solidFill>
                  <a:srgbClr val="FF0000"/>
                </a:solidFill>
                <a:latin typeface="Helvetica"/>
                <a:cs typeface="PT Bold Heading" pitchFamily="2" charset="-78"/>
              </a:rPr>
              <a:t>)</a:t>
            </a:r>
          </a:p>
          <a:p>
            <a:pPr marL="68580" indent="0">
              <a:buNone/>
            </a:pPr>
            <a:endParaRPr lang="ar-SA" sz="1600" b="1" dirty="0">
              <a:solidFill>
                <a:srgbClr val="FF0000"/>
              </a:solidFill>
              <a:latin typeface="Helvetica"/>
              <a:cs typeface="PT Bold Heading" pitchFamily="2" charset="-78"/>
            </a:endParaRPr>
          </a:p>
          <a:p>
            <a:pPr marL="68580" indent="0">
              <a:buNone/>
            </a:pPr>
            <a:r>
              <a:rPr lang="ar-SA" dirty="0">
                <a:solidFill>
                  <a:srgbClr val="000000"/>
                </a:solidFill>
                <a:latin typeface="Helvetica"/>
                <a:cs typeface="PT Bold Heading" pitchFamily="2" charset="-78"/>
              </a:rPr>
              <a:t/>
            </a:r>
            <a:br>
              <a:rPr lang="ar-SA" dirty="0">
                <a:solidFill>
                  <a:srgbClr val="000000"/>
                </a:solidFill>
                <a:latin typeface="Helvetica"/>
                <a:cs typeface="PT Bold Heading" pitchFamily="2" charset="-78"/>
              </a:rPr>
            </a:br>
            <a:r>
              <a:rPr lang="ar-SA" dirty="0">
                <a:solidFill>
                  <a:srgbClr val="000000"/>
                </a:solidFill>
                <a:latin typeface="Helvetica"/>
                <a:cs typeface="PT Bold Heading" pitchFamily="2" charset="-78"/>
              </a:rPr>
              <a:t>قوله – تعالى- (... وَإِذَا حَكَمْتُم بَيْنَ النَّاسِ أَن تَحْكُمُوا بِالْعَدْلِ...</a:t>
            </a:r>
            <a:br>
              <a:rPr lang="ar-SA" dirty="0">
                <a:solidFill>
                  <a:srgbClr val="000000"/>
                </a:solidFill>
                <a:latin typeface="Helvetica"/>
                <a:cs typeface="PT Bold Heading" pitchFamily="2" charset="-78"/>
              </a:rPr>
            </a:br>
            <a:endParaRPr lang="ar-SA" dirty="0"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868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764704"/>
            <a:ext cx="8280920" cy="5760640"/>
          </a:xfrm>
        </p:spPr>
        <p:txBody>
          <a:bodyPr/>
          <a:lstStyle/>
          <a:p>
            <a:pPr algn="just"/>
            <a:r>
              <a:rPr lang="ar-SA" sz="3200" b="1" dirty="0" smtClean="0">
                <a:latin typeface="Simplified Arabic" pitchFamily="18" charset="-78"/>
                <a:cs typeface="Simplified Arabic" pitchFamily="18" charset="-78"/>
              </a:rPr>
              <a:t>فالعدل  امانة وعهد </a:t>
            </a:r>
            <a:r>
              <a:rPr lang="ar-SA" sz="3200" dirty="0" smtClean="0">
                <a:latin typeface="Simplified Arabic" pitchFamily="18" charset="-78"/>
                <a:cs typeface="Simplified Arabic" pitchFamily="18" charset="-78"/>
              </a:rPr>
              <a:t>.... فعلى المسلم من خلال مسؤوليته عن نفسه وعن اهله ومن هم تحت رعايته عليه مراعات العدل فيما بينهم .</a:t>
            </a:r>
          </a:p>
          <a:p>
            <a:pPr algn="just"/>
            <a:r>
              <a:rPr lang="ar-SA" sz="3200" b="1" dirty="0" smtClean="0">
                <a:latin typeface="Simplified Arabic" pitchFamily="18" charset="-78"/>
                <a:cs typeface="Simplified Arabic" pitchFamily="18" charset="-78"/>
              </a:rPr>
              <a:t>العدل من القيم الانسانية الاساسية التي جاء بها الاسلام </a:t>
            </a:r>
            <a:r>
              <a:rPr lang="ar-SA" sz="3200" dirty="0" smtClean="0">
                <a:latin typeface="Simplified Arabic" pitchFamily="18" charset="-78"/>
                <a:cs typeface="Simplified Arabic" pitchFamily="18" charset="-78"/>
              </a:rPr>
              <a:t>، وجعلها من مقومات الحياة الفردية والاسرية والاجتماعية والمهنية ....حتى جعل القرآن اقامة القسط _ العدل _ بين الناس هو هدف الرسالات السماوية كلها، كما جاء في قول الله عز وجل :</a:t>
            </a:r>
          </a:p>
          <a:p>
            <a:pPr marL="68580" indent="0" algn="just">
              <a:buNone/>
            </a:pPr>
            <a:r>
              <a:rPr lang="ar-SA" sz="3200" dirty="0">
                <a:latin typeface="Simplified Arabic" pitchFamily="18" charset="-78"/>
                <a:cs typeface="Simplified Arabic" pitchFamily="18" charset="-78"/>
              </a:rPr>
              <a:t>لَقَدْ أَرْسَلْنَا رُسُلَنَا بِالْبَيِّنَاتِ وَأَنْزَلْنَا مَعَهُمُ الْكِتَابَ وَالْمِيزَانَ لِيَقُومَ النَّاسُ بِالْقِسْطِ </a:t>
            </a:r>
            <a:r>
              <a:rPr lang="ar-SA" sz="3200" dirty="0" smtClean="0">
                <a:latin typeface="Simplified Arabic" pitchFamily="18" charset="-78"/>
                <a:cs typeface="Simplified Arabic" pitchFamily="18" charset="-78"/>
              </a:rPr>
              <a:t> </a:t>
            </a:r>
          </a:p>
          <a:p>
            <a:pPr marL="68580" indent="0" algn="l">
              <a:buNone/>
            </a:pPr>
            <a:r>
              <a:rPr lang="ar-SA" sz="2000" dirty="0" smtClean="0">
                <a:solidFill>
                  <a:srgbClr val="FF0000"/>
                </a:solidFill>
              </a:rPr>
              <a:t>الحديد 25</a:t>
            </a:r>
            <a:endParaRPr lang="ar-SA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86566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206</Words>
  <PresentationFormat>عرض على الشاشة (3:4)‏</PresentationFormat>
  <Paragraphs>19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انقلاب</vt:lpstr>
      <vt:lpstr>العدل الارشادي بين السياح </vt:lpstr>
      <vt:lpstr>الشريحة 2</vt:lpstr>
      <vt:lpstr>الشريحة 3</vt:lpstr>
      <vt:lpstr>الشريحة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العدل الارشادي بين السياح </dc:title>
  <dc:creator>SALAM</dc:creator>
  <cp:lastModifiedBy>SALAM</cp:lastModifiedBy>
  <cp:revision>1</cp:revision>
  <dcterms:created xsi:type="dcterms:W3CDTF">2016-03-29T22:41:19Z</dcterms:created>
  <dcterms:modified xsi:type="dcterms:W3CDTF">2016-03-29T22:41:40Z</dcterms:modified>
</cp:coreProperties>
</file>