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832648"/>
          </a:xfrm>
        </p:spPr>
        <p:txBody>
          <a:bodyPr/>
          <a:lstStyle/>
          <a:p>
            <a:pPr marL="68580" indent="0" algn="ctr">
              <a:buNone/>
            </a:pPr>
            <a:r>
              <a:rPr lang="ar-SA" sz="3600" dirty="0" smtClean="0">
                <a:solidFill>
                  <a:srgbClr val="FF0000"/>
                </a:solidFill>
                <a:cs typeface="PT Bold Dusky" pitchFamily="2" charset="-78"/>
              </a:rPr>
              <a:t>الصبر على مزاولة مهنة الارشاد السياحي :</a:t>
            </a:r>
          </a:p>
          <a:p>
            <a:r>
              <a:rPr lang="ar-SA" dirty="0" smtClean="0"/>
              <a:t>الصبر معناه في اللغة هو المنع والحبس </a:t>
            </a:r>
          </a:p>
          <a:p>
            <a:r>
              <a:rPr lang="ar-SA" dirty="0" smtClean="0"/>
              <a:t>الصبر اصطلاحا هو : قوة خلقية من قوى الارادة تمكن الانسان من ضبط نفسه لتحمل المتاعب والمشتقات والالام ، وضبطها عن الاندفاع  بعوامل الضجر والجزع والسأم والملل والعجلة والرعونة ، والغضب والطيش والخوف والطمع والاهواء والشهوات والغرائز.</a:t>
            </a:r>
          </a:p>
        </p:txBody>
      </p:sp>
    </p:spTree>
    <p:extLst>
      <p:ext uri="{BB962C8B-B14F-4D97-AF65-F5344CB8AC3E}">
        <p14:creationId xmlns:p14="http://schemas.microsoft.com/office/powerpoint/2010/main" xmlns="" val="600891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1628800"/>
            <a:ext cx="8208912" cy="4851901"/>
          </a:xfrm>
        </p:spPr>
        <p:txBody>
          <a:bodyPr>
            <a:normAutofit lnSpcReduction="10000"/>
          </a:bodyPr>
          <a:lstStyle/>
          <a:p>
            <a:r>
              <a:rPr lang="ar-SA" dirty="0"/>
              <a:t>يمكن ان نعتبر الصبر احد الفضائل الخلقية والنفحات الايمانية التي يعتصم بها الانسان في حال استحكام الازمات وتعقد الامور وترادف الشدائد</a:t>
            </a:r>
            <a:r>
              <a:rPr lang="ar-SA" dirty="0" smtClean="0"/>
              <a:t>».</a:t>
            </a:r>
          </a:p>
          <a:p>
            <a:pPr marL="68580" indent="0">
              <a:buNone/>
            </a:pPr>
            <a:endParaRPr lang="ar-SA" dirty="0"/>
          </a:p>
          <a:p>
            <a:r>
              <a:rPr lang="ar-SA" dirty="0"/>
              <a:t>الصبر وحده هو الذي يشع للمسلم النور العاصم من التخبط والهداية الواقية من القنوط ، الصبر خير سبيل لتخفيف الصدمات مهما اشتدت ،وتهون النوازل مهما توالت, كما أنه يوطن المرء ليكون اكثر قدرة على تحمل المكاره دون ضجر ، وانتظار النتائج </a:t>
            </a:r>
          </a:p>
          <a:p>
            <a:pPr marL="68580" indent="0">
              <a:buNone/>
            </a:pPr>
            <a:r>
              <a:rPr lang="ar-SA" dirty="0" smtClean="0"/>
              <a:t>  مهما </a:t>
            </a:r>
            <a:r>
              <a:rPr lang="ar-SA" dirty="0"/>
              <a:t>بعدت ومواجهة الاعباء مهما ثقلت بقلب لم تعلق به ريبة </a:t>
            </a:r>
            <a:r>
              <a:rPr lang="ar-SA" dirty="0" smtClean="0"/>
              <a:t>  وعقل </a:t>
            </a:r>
            <a:r>
              <a:rPr lang="ar-SA" dirty="0"/>
              <a:t>لا تطيش به كربة .</a:t>
            </a:r>
          </a:p>
          <a:p>
            <a:endParaRPr lang="ar-SA" dirty="0"/>
          </a:p>
        </p:txBody>
      </p:sp>
    </p:spTree>
    <p:extLst>
      <p:ext uri="{BB962C8B-B14F-4D97-AF65-F5344CB8AC3E}">
        <p14:creationId xmlns:p14="http://schemas.microsoft.com/office/powerpoint/2010/main" xmlns="" val="3030182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836712"/>
            <a:ext cx="8208912" cy="5688632"/>
          </a:xfrm>
        </p:spPr>
        <p:txBody>
          <a:bodyPr>
            <a:normAutofit lnSpcReduction="10000"/>
          </a:bodyPr>
          <a:lstStyle/>
          <a:p>
            <a:r>
              <a:rPr lang="ar-SA" dirty="0" smtClean="0"/>
              <a:t>ان قول الله </a:t>
            </a:r>
            <a:r>
              <a:rPr lang="ar-SA" dirty="0"/>
              <a:t>عز وجل </a:t>
            </a:r>
            <a:r>
              <a:rPr lang="ar-SA" dirty="0" smtClean="0"/>
              <a:t>:</a:t>
            </a:r>
          </a:p>
          <a:p>
            <a:pPr marL="68580" indent="0" algn="ctr">
              <a:buNone/>
            </a:pPr>
            <a:r>
              <a:rPr lang="ar-SA" sz="3000" dirty="0" smtClean="0">
                <a:cs typeface="PT Bold Dusky" pitchFamily="2" charset="-78"/>
              </a:rPr>
              <a:t>وَلَنَبْلُوَنَّكُمْ </a:t>
            </a:r>
            <a:r>
              <a:rPr lang="ar-SA" sz="3000" dirty="0" err="1">
                <a:cs typeface="PT Bold Dusky" pitchFamily="2" charset="-78"/>
              </a:rPr>
              <a:t>حَتَّىٰ</a:t>
            </a:r>
            <a:r>
              <a:rPr lang="ar-SA" sz="3000" dirty="0">
                <a:cs typeface="PT Bold Dusky" pitchFamily="2" charset="-78"/>
              </a:rPr>
              <a:t> نَعْلَمَ الْمُجَاهِدِينَ مِنْكُمْ وَالصَّابِرِينَ وَنَبْلُوَ أَخْبَارَكُمْ </a:t>
            </a:r>
            <a:r>
              <a:rPr lang="ar-SA" sz="3000" dirty="0" smtClean="0">
                <a:cs typeface="PT Bold Dusky" pitchFamily="2" charset="-78"/>
              </a:rPr>
              <a:t>  </a:t>
            </a:r>
            <a:r>
              <a:rPr lang="ar-SA" dirty="0" smtClean="0"/>
              <a:t> ﴿محمد٣١ ﴾</a:t>
            </a:r>
            <a:endParaRPr lang="ar-SA" dirty="0"/>
          </a:p>
          <a:p>
            <a:pPr marL="68580" indent="0">
              <a:buNone/>
            </a:pPr>
            <a:endParaRPr lang="ar-SA" dirty="0" smtClean="0"/>
          </a:p>
          <a:p>
            <a:pPr marL="68580" indent="0" algn="just">
              <a:buNone/>
            </a:pPr>
            <a:r>
              <a:rPr lang="ar-SA" dirty="0" smtClean="0"/>
              <a:t> يبين لنا بان الانسان بشكل عام عليه ان يعين نفسه الى النظر الى الامور بعقل واتزان وحكمة وروية ليتيقن القلب ويسكنه الايمان.</a:t>
            </a:r>
          </a:p>
          <a:p>
            <a:pPr algn="just"/>
            <a:r>
              <a:rPr lang="ar-SA" dirty="0" smtClean="0"/>
              <a:t>ان الصبر دليل يعبر عن قوة الارادة وعين كمال العقل والبعد عن الطيش والرعونة ،وتعبير عن الحكمة في معالجة مشكلات الحياة ، يضاف الى ذلك ان المستوى الرفيع ثمرة من ثمار الفهم عن الله وتدبير حكمة العظيمة في تصريف الامور ، وامتحان عباده في هذه الحياة ايضا هي ثمرة من ثمرات الرضا بالله تعالى .</a:t>
            </a:r>
          </a:p>
        </p:txBody>
      </p:sp>
    </p:spTree>
    <p:extLst>
      <p:ext uri="{BB962C8B-B14F-4D97-AF65-F5344CB8AC3E}">
        <p14:creationId xmlns:p14="http://schemas.microsoft.com/office/powerpoint/2010/main" xmlns="" val="3043038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412776"/>
            <a:ext cx="8208912" cy="4419853"/>
          </a:xfrm>
        </p:spPr>
        <p:txBody>
          <a:bodyPr/>
          <a:lstStyle/>
          <a:p>
            <a:r>
              <a:rPr lang="ar-SA" dirty="0"/>
              <a:t>ان الانسان الذي يفكر بعقله هو الذي يلتمس الحكمة ويرى وجوه الخير فيما يبتليه الله به من الشدائد ، لذا عني الاسلام بالصبر عناية شديدة كما جاء في قول الله عز وجل </a:t>
            </a:r>
            <a:r>
              <a:rPr lang="ar-SA" dirty="0" smtClean="0"/>
              <a:t>:</a:t>
            </a:r>
          </a:p>
          <a:p>
            <a:pPr marL="68580" indent="0">
              <a:buNone/>
            </a:pPr>
            <a:r>
              <a:rPr lang="ar-SA" sz="2800" dirty="0" smtClean="0">
                <a:cs typeface="PT Bold Dusky" pitchFamily="2" charset="-78"/>
              </a:rPr>
              <a:t> </a:t>
            </a:r>
            <a:r>
              <a:rPr lang="ar-SA" sz="2800" dirty="0">
                <a:cs typeface="PT Bold Dusky" pitchFamily="2" charset="-78"/>
              </a:rPr>
              <a:t>يَا أَيُّهَا الَّذِينَ آمَنُوا اسْتَعِينُوا بِالصَّبْرِ وَالصَّلاةِ إِنَّ اللَّهَ مَعَ الصَّابِرِينَ </a:t>
            </a:r>
            <a:endParaRPr lang="ar-SA" sz="2800" dirty="0" smtClean="0">
              <a:cs typeface="PT Bold Dusky" pitchFamily="2" charset="-78"/>
            </a:endParaRPr>
          </a:p>
          <a:p>
            <a:pPr marL="68580" indent="0">
              <a:buNone/>
            </a:pPr>
            <a:r>
              <a:rPr lang="ar-SA" sz="2800" dirty="0">
                <a:cs typeface="PT Bold Dusky" pitchFamily="2" charset="-78"/>
              </a:rPr>
              <a:t> </a:t>
            </a:r>
            <a:r>
              <a:rPr lang="ar-SA" sz="2800" dirty="0" smtClean="0">
                <a:cs typeface="PT Bold Dusky" pitchFamily="2" charset="-78"/>
              </a:rPr>
              <a:t>                                                                         البقرة153</a:t>
            </a:r>
            <a:endParaRPr lang="ar-SA" sz="2800" dirty="0">
              <a:cs typeface="PT Bold Dusky" pitchFamily="2" charset="-78"/>
            </a:endParaRPr>
          </a:p>
        </p:txBody>
      </p:sp>
    </p:spTree>
    <p:extLst>
      <p:ext uri="{BB962C8B-B14F-4D97-AF65-F5344CB8AC3E}">
        <p14:creationId xmlns:p14="http://schemas.microsoft.com/office/powerpoint/2010/main" xmlns="" val="837098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052736"/>
            <a:ext cx="8208912" cy="5472608"/>
          </a:xfrm>
        </p:spPr>
        <p:txBody>
          <a:bodyPr>
            <a:normAutofit fontScale="92500"/>
          </a:bodyPr>
          <a:lstStyle/>
          <a:p>
            <a:r>
              <a:rPr lang="ar-SA" dirty="0" smtClean="0"/>
              <a:t>ان الاسلام اهتم بالصبر وحث المسلمين من اجل العمل والتواصي  كما جاء في قول الله </a:t>
            </a:r>
            <a:r>
              <a:rPr lang="ar-SA" dirty="0" err="1" smtClean="0"/>
              <a:t>عزوجل</a:t>
            </a:r>
            <a:r>
              <a:rPr lang="ar-SA" dirty="0" smtClean="0"/>
              <a:t> : </a:t>
            </a:r>
          </a:p>
          <a:p>
            <a:pPr marL="68580" indent="0">
              <a:buNone/>
            </a:pPr>
            <a:r>
              <a:rPr lang="ar-SA" sz="2800" dirty="0">
                <a:latin typeface="Simplified Arabic" pitchFamily="18" charset="-78"/>
                <a:cs typeface="PT Bold Dusky" pitchFamily="2" charset="-78"/>
              </a:rPr>
              <a:t>إِلاَّ الَّذِينَ آمَنُوا وَعَمِلُوا الصَّالِحَاتِ وَتَوَاصَوْا بِالْحَقِّ وَتَوَاصَوْا </a:t>
            </a:r>
            <a:r>
              <a:rPr lang="ar-SA" sz="2800" dirty="0" smtClean="0">
                <a:latin typeface="Simplified Arabic" pitchFamily="18" charset="-78"/>
                <a:cs typeface="PT Bold Dusky" pitchFamily="2" charset="-78"/>
              </a:rPr>
              <a:t>بِالصَّبْرِ</a:t>
            </a:r>
          </a:p>
          <a:p>
            <a:pPr marL="68580" indent="0" algn="l">
              <a:buNone/>
            </a:pPr>
            <a:r>
              <a:rPr lang="ar-SA" sz="2800" dirty="0" smtClean="0">
                <a:latin typeface="Simplified Arabic" pitchFamily="18" charset="-78"/>
                <a:cs typeface="Simplified Arabic" pitchFamily="18" charset="-78"/>
              </a:rPr>
              <a:t>العصر 3</a:t>
            </a:r>
            <a:endParaRPr lang="ar-SA" sz="2800" dirty="0">
              <a:latin typeface="Simplified Arabic" pitchFamily="18" charset="-78"/>
              <a:cs typeface="Simplified Arabic" pitchFamily="18" charset="-78"/>
            </a:endParaRPr>
          </a:p>
          <a:p>
            <a:pPr marL="68580" indent="0">
              <a:buNone/>
            </a:pPr>
            <a:endParaRPr lang="ar-SA" dirty="0" smtClean="0"/>
          </a:p>
          <a:p>
            <a:pPr marL="68580" indent="0" algn="just">
              <a:buNone/>
            </a:pPr>
            <a:r>
              <a:rPr lang="ar-SA" sz="2600" b="1" dirty="0" smtClean="0">
                <a:solidFill>
                  <a:srgbClr val="FF0000"/>
                </a:solidFill>
                <a:latin typeface="Simplified Arabic" pitchFamily="18" charset="-78"/>
                <a:cs typeface="Simplified Arabic" pitchFamily="18" charset="-78"/>
              </a:rPr>
              <a:t>ان الالتزام بخلق الصبر له اهمية كبيرة في مجال الارشاد السياحي باعتباره من اهم السمات الخلقية التي يتوجب على العاملين في ذلك مراعاتها في عملهم من خلال مجاهدة النفس ، وكبح جماحها والسيطرة عليها في تعاملهم مع جميع الاطراف ، فمن المعلوم ان طبيعة العمل بمجال الارشاد السياحي تلزم التعامل مع فئات عدة من السياح تتفاوت طبائعهم من ناحية التربية والثقافة والمستويات العلمية وحتى في تغيير اللغة لذا كان على المرشد السياحي الالتزام بالصبر في تعاملاته من خلال عدة طرق هي كالاتي:</a:t>
            </a:r>
            <a:endParaRPr lang="ar-SA" sz="2600" b="1" dirty="0">
              <a:solidFill>
                <a:srgbClr val="FF0000"/>
              </a:solidFill>
              <a:latin typeface="Simplified Arabic" pitchFamily="18" charset="-78"/>
              <a:cs typeface="Simplified Arabic" pitchFamily="18" charset="-78"/>
            </a:endParaRPr>
          </a:p>
        </p:txBody>
      </p:sp>
    </p:spTree>
    <p:extLst>
      <p:ext uri="{BB962C8B-B14F-4D97-AF65-F5344CB8AC3E}">
        <p14:creationId xmlns:p14="http://schemas.microsoft.com/office/powerpoint/2010/main" xmlns="" val="27872107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390</Words>
  <PresentationFormat>عرض على الشاشة (3:4)‏</PresentationFormat>
  <Paragraphs>20</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انقلاب</vt:lpstr>
      <vt:lpstr>الشريحة 1</vt:lpstr>
      <vt:lpstr>الشريحة 2</vt:lpstr>
      <vt:lpstr>الشريحة 3</vt:lpstr>
      <vt:lpstr>الشريحة 4</vt:lpstr>
      <vt:lpstr>الشريحة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2016-03-29T22:35:39Z</dcterms:created>
  <dcterms:modified xsi:type="dcterms:W3CDTF">2016-03-29T22:37:58Z</dcterms:modified>
</cp:coreProperties>
</file>