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8064896" cy="5616624"/>
          </a:xfrm>
        </p:spPr>
        <p:txBody>
          <a:bodyPr>
            <a:normAutofit lnSpcReduction="10000"/>
          </a:bodyPr>
          <a:lstStyle/>
          <a:p>
            <a:pPr marL="68580" indent="0" algn="ctr">
              <a:buNone/>
            </a:pPr>
            <a:r>
              <a:rPr lang="ar-SA" sz="3600" b="1" dirty="0" smtClean="0">
                <a:solidFill>
                  <a:srgbClr val="FF0000"/>
                </a:solidFill>
                <a:latin typeface="Simplified Arabic" pitchFamily="18" charset="-78"/>
                <a:cs typeface="Simplified Arabic" pitchFamily="18" charset="-78"/>
              </a:rPr>
              <a:t>التعاون مع المجموعة السياحية</a:t>
            </a:r>
          </a:p>
          <a:p>
            <a:pPr marL="68580" indent="0">
              <a:buNone/>
            </a:pPr>
            <a:r>
              <a:rPr lang="ar-SA" sz="3600" b="1" dirty="0" smtClean="0">
                <a:solidFill>
                  <a:srgbClr val="FF0000"/>
                </a:solidFill>
                <a:latin typeface="Simplified Arabic" pitchFamily="18" charset="-78"/>
                <a:cs typeface="Simplified Arabic" pitchFamily="18" charset="-78"/>
              </a:rPr>
              <a:t>المقصود بالتعاون :</a:t>
            </a:r>
          </a:p>
          <a:p>
            <a:pPr marL="68580" indent="0" algn="just">
              <a:buNone/>
            </a:pPr>
            <a:r>
              <a:rPr lang="ar-SA" sz="3600" b="1" dirty="0" smtClean="0">
                <a:solidFill>
                  <a:srgbClr val="FF0000"/>
                </a:solidFill>
                <a:latin typeface="Simplified Arabic" pitchFamily="18" charset="-78"/>
                <a:cs typeface="Simplified Arabic" pitchFamily="18" charset="-78"/>
              </a:rPr>
              <a:t>هو قيام السياحيين بنشاط معين يتكون من مجموعة ومن الافراد يسعون فيه لتحقيق هدف مشترك، بمعنى ان التعاون يكون بإظهار التجاوب الفعال، للقيام بدور معين في العمل المشترك مع الجماعة ،وذلك من اجل أن يصل الى هدف محدد متفق عليه .</a:t>
            </a:r>
          </a:p>
          <a:p>
            <a:pPr marL="68580" indent="0" algn="just">
              <a:buNone/>
            </a:pPr>
            <a:r>
              <a:rPr lang="ar-SA" sz="3600" b="1" dirty="0" smtClean="0">
                <a:solidFill>
                  <a:schemeClr val="tx1"/>
                </a:solidFill>
                <a:latin typeface="Simplified Arabic" pitchFamily="18" charset="-78"/>
                <a:cs typeface="Simplified Arabic" pitchFamily="18" charset="-78"/>
              </a:rPr>
              <a:t>وخير دليل على ذلك هو قول الله </a:t>
            </a:r>
            <a:r>
              <a:rPr lang="ar-SA" sz="3600" b="1" dirty="0">
                <a:solidFill>
                  <a:schemeClr val="tx1"/>
                </a:solidFill>
                <a:latin typeface="Simplified Arabic" pitchFamily="18" charset="-78"/>
                <a:cs typeface="Simplified Arabic" pitchFamily="18" charset="-78"/>
              </a:rPr>
              <a:t>عز وجل </a:t>
            </a:r>
            <a:r>
              <a:rPr lang="ar-SA" sz="3600" b="1" dirty="0" smtClean="0">
                <a:solidFill>
                  <a:schemeClr val="tx1"/>
                </a:solidFill>
                <a:latin typeface="Simplified Arabic" pitchFamily="18" charset="-78"/>
                <a:cs typeface="Simplified Arabic" pitchFamily="18" charset="-78"/>
              </a:rPr>
              <a:t>:</a:t>
            </a:r>
          </a:p>
          <a:p>
            <a:pPr marL="68580" indent="0" algn="just">
              <a:buNone/>
            </a:pPr>
            <a:r>
              <a:rPr lang="ar-SA" sz="3600" b="1" dirty="0" smtClean="0">
                <a:solidFill>
                  <a:schemeClr val="tx1"/>
                </a:solidFill>
                <a:latin typeface="Simplified Arabic" pitchFamily="18" charset="-78"/>
                <a:cs typeface="Simplified Arabic" pitchFamily="18" charset="-78"/>
              </a:rPr>
              <a:t>وَتَعَاوَنُوا </a:t>
            </a:r>
            <a:r>
              <a:rPr lang="ar-SA" sz="3600" b="1" dirty="0">
                <a:solidFill>
                  <a:schemeClr val="tx1"/>
                </a:solidFill>
                <a:latin typeface="Simplified Arabic" pitchFamily="18" charset="-78"/>
                <a:cs typeface="Simplified Arabic" pitchFamily="18" charset="-78"/>
              </a:rPr>
              <a:t>عَلَى الْبِرِّ </a:t>
            </a:r>
            <a:r>
              <a:rPr lang="ar-SA" sz="3600" b="1" dirty="0" err="1">
                <a:solidFill>
                  <a:schemeClr val="tx1"/>
                </a:solidFill>
                <a:latin typeface="Simplified Arabic" pitchFamily="18" charset="-78"/>
                <a:cs typeface="Simplified Arabic" pitchFamily="18" charset="-78"/>
              </a:rPr>
              <a:t>وَالتَّقْوَىٰ</a:t>
            </a:r>
            <a:r>
              <a:rPr lang="ar-SA" sz="3600" b="1" dirty="0">
                <a:solidFill>
                  <a:schemeClr val="tx1"/>
                </a:solidFill>
                <a:latin typeface="Simplified Arabic" pitchFamily="18" charset="-78"/>
                <a:cs typeface="Simplified Arabic" pitchFamily="18" charset="-78"/>
              </a:rPr>
              <a:t> ۖ وَلَا تَعَاوَنُوا عَلَى الْإِثْمِ وَالْعُدْوَانِ ۚ وَاتَّقُوا اللَّهَ ۖ إِنَّ اللَّهَ شَدِيدُ الْعِقَابِ </a:t>
            </a:r>
            <a:r>
              <a:rPr lang="ar-SA" sz="3600" b="1" dirty="0" smtClean="0">
                <a:solidFill>
                  <a:srgbClr val="00B050"/>
                </a:solidFill>
                <a:latin typeface="Simplified Arabic" pitchFamily="18" charset="-78"/>
                <a:cs typeface="Simplified Arabic" pitchFamily="18" charset="-78"/>
              </a:rPr>
              <a:t>﴿المائدة٢﴾</a:t>
            </a:r>
            <a:endParaRPr lang="ar-SA" sz="3600" b="1" dirty="0">
              <a:solidFill>
                <a:srgbClr val="00B050"/>
              </a:solidFill>
              <a:latin typeface="Simplified Arabic" pitchFamily="18" charset="-78"/>
              <a:cs typeface="Simplified Arabic" pitchFamily="18" charset="-78"/>
            </a:endParaRPr>
          </a:p>
        </p:txBody>
      </p:sp>
    </p:spTree>
    <p:extLst>
      <p:ext uri="{BB962C8B-B14F-4D97-AF65-F5344CB8AC3E}">
        <p14:creationId xmlns:p14="http://schemas.microsoft.com/office/powerpoint/2010/main" xmlns="" val="412759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208912" cy="5400600"/>
          </a:xfrm>
        </p:spPr>
        <p:txBody>
          <a:bodyPr/>
          <a:lstStyle/>
          <a:p>
            <a:pPr algn="just"/>
            <a:r>
              <a:rPr lang="ar-SA" sz="2800" b="1" dirty="0" smtClean="0">
                <a:latin typeface="Simplified Arabic" pitchFamily="18" charset="-78"/>
                <a:cs typeface="Simplified Arabic" pitchFamily="18" charset="-78"/>
              </a:rPr>
              <a:t>ان من اهم الحاجات التي يبحث عنها الفرد هو حاجته الى المحبة والتقدير والمعونة والمساعدة في معظم شؤون الحياة.</a:t>
            </a:r>
          </a:p>
          <a:p>
            <a:pPr algn="just"/>
            <a:endParaRPr lang="ar-SA" sz="2800" b="1" dirty="0">
              <a:latin typeface="Simplified Arabic" pitchFamily="18" charset="-78"/>
              <a:cs typeface="Simplified Arabic" pitchFamily="18" charset="-78"/>
            </a:endParaRPr>
          </a:p>
          <a:p>
            <a:pPr algn="just"/>
            <a:r>
              <a:rPr lang="ar-SA" sz="2800" b="1" dirty="0" smtClean="0">
                <a:latin typeface="Simplified Arabic" pitchFamily="18" charset="-78"/>
                <a:cs typeface="Simplified Arabic" pitchFamily="18" charset="-78"/>
              </a:rPr>
              <a:t>يعتبر التعاون خير دليل لتذليل الصعاب والتغلب على مشقات الحياة ومصاعبها وتوثيق العلاقات بين الجماعات لتوليد المحبة والالفة بينهم لهذا عمل الاسلام على تنمية روح الجماعة بين المسلمين وحثهم على لزومها.</a:t>
            </a:r>
          </a:p>
          <a:p>
            <a:endParaRPr lang="ar-SA" dirty="0">
              <a:latin typeface="Simplified Arabic" pitchFamily="18" charset="-78"/>
              <a:cs typeface="Simplified Arabic" pitchFamily="18" charset="-78"/>
            </a:endParaRPr>
          </a:p>
        </p:txBody>
      </p:sp>
    </p:spTree>
    <p:extLst>
      <p:ext uri="{BB962C8B-B14F-4D97-AF65-F5344CB8AC3E}">
        <p14:creationId xmlns:p14="http://schemas.microsoft.com/office/powerpoint/2010/main" xmlns="" val="3155219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268760"/>
            <a:ext cx="8208912" cy="5256584"/>
          </a:xfrm>
        </p:spPr>
        <p:txBody>
          <a:bodyPr>
            <a:normAutofit/>
          </a:bodyPr>
          <a:lstStyle/>
          <a:p>
            <a:pPr marL="68580" indent="0" algn="just">
              <a:buNone/>
            </a:pPr>
            <a:r>
              <a:rPr lang="ar-SA" sz="3200" dirty="0" smtClean="0">
                <a:latin typeface="Simplified Arabic" pitchFamily="18" charset="-78"/>
                <a:cs typeface="Simplified Arabic" pitchFamily="18" charset="-78"/>
              </a:rPr>
              <a:t>ان المرشد السياحي يتعين عليه الحرص الكبير </a:t>
            </a:r>
            <a:r>
              <a:rPr lang="ar-SA" sz="3200" b="1" dirty="0" smtClean="0">
                <a:latin typeface="Simplified Arabic" pitchFamily="18" charset="-78"/>
                <a:cs typeface="Simplified Arabic" pitchFamily="18" charset="-78"/>
              </a:rPr>
              <a:t>على ابداء روح التعاون مع زملائه في المجموعة السياحية في كل ما يخدم المصلحة العامة والخاصة في القطاع السياحي</a:t>
            </a:r>
            <a:r>
              <a:rPr lang="ar-SA" sz="3200" dirty="0" smtClean="0">
                <a:latin typeface="Simplified Arabic" pitchFamily="18" charset="-78"/>
                <a:cs typeface="Simplified Arabic" pitchFamily="18" charset="-78"/>
              </a:rPr>
              <a:t>، وان لا يتعارض مع الشرع ومقصودة . </a:t>
            </a:r>
          </a:p>
          <a:p>
            <a:pPr marL="68580" indent="0" algn="just">
              <a:buNone/>
            </a:pPr>
            <a:r>
              <a:rPr lang="ar-SA" sz="3200" dirty="0" smtClean="0">
                <a:latin typeface="Simplified Arabic" pitchFamily="18" charset="-78"/>
                <a:cs typeface="Simplified Arabic" pitchFamily="18" charset="-78"/>
              </a:rPr>
              <a:t>ففي مجال الارشاد السياحي يعمل المرشد السياحي بشكل مستمر من اجل غاية سامية باعتباره قائماً على انكار الذات وتقديم العون والمساعدة للوفود السياحية وبذل الجهود المتواصلة ، وذلك لإعطائهم المعلومات الكافية التي ترشدهم الى ما يريدون، </a:t>
            </a:r>
            <a:r>
              <a:rPr lang="ar-SA" sz="3200" b="1" dirty="0" smtClean="0">
                <a:latin typeface="Simplified Arabic" pitchFamily="18" charset="-78"/>
                <a:cs typeface="Simplified Arabic" pitchFamily="18" charset="-78"/>
              </a:rPr>
              <a:t>بل ان مهنة الارشاد السياحي من اكثر المهن القائمة على التعاون والتضامن، وهذا يتوقف على امور عديدة منها :</a:t>
            </a:r>
            <a:endParaRPr lang="ar-SA" sz="3200" b="1" dirty="0">
              <a:latin typeface="Simplified Arabic" pitchFamily="18" charset="-78"/>
              <a:cs typeface="Simplified Arabic" pitchFamily="18" charset="-78"/>
            </a:endParaRPr>
          </a:p>
        </p:txBody>
      </p:sp>
    </p:spTree>
    <p:extLst>
      <p:ext uri="{BB962C8B-B14F-4D97-AF65-F5344CB8AC3E}">
        <p14:creationId xmlns:p14="http://schemas.microsoft.com/office/powerpoint/2010/main" xmlns="" val="1931182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08912" cy="5760640"/>
          </a:xfrm>
        </p:spPr>
        <p:txBody>
          <a:bodyPr>
            <a:normAutofit lnSpcReduction="10000"/>
          </a:bodyPr>
          <a:lstStyle/>
          <a:p>
            <a:pPr algn="just"/>
            <a:r>
              <a:rPr lang="ar-SA" dirty="0" smtClean="0"/>
              <a:t>اقتناع المرشدين السياحيين بالأهداف العامة للمنظمة السياحية التي ينبغي لها ولجميع منسوبيها وان لا يكون هنالك تعارض بين اهدافهم وبين اهداف العمل، فضلا عن شرعيتها.</a:t>
            </a:r>
          </a:p>
          <a:p>
            <a:pPr marL="68580" indent="0" algn="just">
              <a:buNone/>
            </a:pPr>
            <a:endParaRPr lang="ar-SA" dirty="0" smtClean="0"/>
          </a:p>
          <a:p>
            <a:pPr algn="just"/>
            <a:r>
              <a:rPr lang="ar-SA" dirty="0" smtClean="0"/>
              <a:t>قيام المرشدين السياحيين بالدور المطلوب منهم مثل جمع المعلومات اللازمة من خلال الاطلاع على البيانات، </a:t>
            </a:r>
            <a:r>
              <a:rPr lang="ar-SA" b="1" dirty="0" smtClean="0"/>
              <a:t>فالمرشد السياحي وزملائه كلما زادت قناعاتهم بأهمية الاهداف المرجوة من خلال العمل في القطاع السياحي يزداد حرصهم على تجميع اكبر قدر ممكن من المعلومات والقيام بالدور المطلوب</a:t>
            </a:r>
            <a:r>
              <a:rPr lang="ar-SA" dirty="0" smtClean="0"/>
              <a:t>.</a:t>
            </a:r>
          </a:p>
          <a:p>
            <a:pPr algn="just"/>
            <a:endParaRPr lang="ar-SA" dirty="0"/>
          </a:p>
          <a:p>
            <a:pPr algn="just"/>
            <a:r>
              <a:rPr lang="ar-SA" dirty="0" smtClean="0"/>
              <a:t>الثقة العملية المتبادلة بين المرشدين.</a:t>
            </a:r>
            <a:endParaRPr lang="ar-SA" dirty="0"/>
          </a:p>
        </p:txBody>
      </p:sp>
    </p:spTree>
    <p:extLst>
      <p:ext uri="{BB962C8B-B14F-4D97-AF65-F5344CB8AC3E}">
        <p14:creationId xmlns:p14="http://schemas.microsoft.com/office/powerpoint/2010/main" xmlns="" val="844728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980728"/>
            <a:ext cx="8208912" cy="5472608"/>
          </a:xfrm>
        </p:spPr>
        <p:txBody>
          <a:bodyPr/>
          <a:lstStyle/>
          <a:p>
            <a:pPr algn="just"/>
            <a:r>
              <a:rPr lang="ar-SA" dirty="0" smtClean="0"/>
              <a:t>لذا فان الامور الكبيرة التي تحتاج اليها المؤسسة السياحية لا تتحقق الا عن طريق العمل الجماعي المنتظم المتعاون، بخلاف العمل الفردي </a:t>
            </a:r>
            <a:r>
              <a:rPr lang="ar-SA" b="1" dirty="0" smtClean="0"/>
              <a:t>، فانه وان أثمر لا يثمر تلك الثمرة العظيمة التي يثمرها العمل الجماعي </a:t>
            </a:r>
            <a:r>
              <a:rPr lang="ar-SA" dirty="0" smtClean="0"/>
              <a:t>.</a:t>
            </a:r>
          </a:p>
          <a:p>
            <a:pPr algn="just"/>
            <a:endParaRPr lang="ar-SA" dirty="0" smtClean="0"/>
          </a:p>
          <a:p>
            <a:pPr algn="just"/>
            <a:r>
              <a:rPr lang="ar-SA" dirty="0" smtClean="0"/>
              <a:t>ان المرشد السياحي </a:t>
            </a:r>
            <a:r>
              <a:rPr lang="ar-SA" b="1" dirty="0" smtClean="0">
                <a:solidFill>
                  <a:schemeClr val="tx1"/>
                </a:solidFill>
              </a:rPr>
              <a:t>عندما يتعاون مع زملائه فانه يحقق العطاء الذي سعى اليه السائح</a:t>
            </a:r>
            <a:r>
              <a:rPr lang="ar-SA" dirty="0" smtClean="0"/>
              <a:t> وبالتالي يعود على الشركة والمرشد والبلد عوائد اقتصادية وهذا يزيد من عدد السياح وباستمرار الى البلد ,فالتعاون يضاعف معايير القوة.</a:t>
            </a:r>
            <a:endParaRPr lang="ar-SA" dirty="0"/>
          </a:p>
          <a:p>
            <a:pPr marL="68580" indent="0">
              <a:buNone/>
            </a:pPr>
            <a:endParaRPr lang="ar-SA" dirty="0"/>
          </a:p>
        </p:txBody>
      </p:sp>
    </p:spTree>
    <p:extLst>
      <p:ext uri="{BB962C8B-B14F-4D97-AF65-F5344CB8AC3E}">
        <p14:creationId xmlns:p14="http://schemas.microsoft.com/office/powerpoint/2010/main" xmlns="" val="5031298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374</Words>
  <PresentationFormat>عرض على الشاشة (3:4)‏</PresentationFormat>
  <Paragraphs>18</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انقلاب</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2016-03-29T22:39:27Z</dcterms:created>
  <dcterms:modified xsi:type="dcterms:W3CDTF">2016-03-29T22:39:43Z</dcterms:modified>
</cp:coreProperties>
</file>