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9" r:id="rId3"/>
    <p:sldId id="260" r:id="rId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208912" cy="5760640"/>
          </a:xfrm>
        </p:spPr>
        <p:txBody>
          <a:bodyPr>
            <a:normAutofit fontScale="92500" lnSpcReduction="10000"/>
          </a:bodyPr>
          <a:lstStyle/>
          <a:p>
            <a:pPr algn="ctr"/>
            <a:r>
              <a:rPr lang="ar-SA" sz="3200" b="1" dirty="0" smtClean="0">
                <a:solidFill>
                  <a:srgbClr val="FF0000"/>
                </a:solidFill>
              </a:rPr>
              <a:t>الصبر في التعامل مع السياح :</a:t>
            </a:r>
          </a:p>
          <a:p>
            <a:r>
              <a:rPr lang="ar-SA" dirty="0" smtClean="0"/>
              <a:t>قول الله عز </a:t>
            </a:r>
            <a:r>
              <a:rPr lang="ar-SA" dirty="0"/>
              <a:t>وجل : </a:t>
            </a:r>
            <a:endParaRPr lang="ar-SA" dirty="0" smtClean="0"/>
          </a:p>
          <a:p>
            <a:pPr marL="68580" indent="0">
              <a:buNone/>
            </a:pPr>
            <a:r>
              <a:rPr lang="ar-SA" sz="2600" dirty="0" smtClean="0">
                <a:solidFill>
                  <a:schemeClr val="tx1"/>
                </a:solidFill>
                <a:cs typeface="PT Bold Dusky" pitchFamily="2" charset="-78"/>
              </a:rPr>
              <a:t>وَجَعَلْنَا </a:t>
            </a:r>
            <a:r>
              <a:rPr lang="ar-SA" sz="2600" dirty="0">
                <a:solidFill>
                  <a:schemeClr val="tx1"/>
                </a:solidFill>
                <a:cs typeface="PT Bold Dusky" pitchFamily="2" charset="-78"/>
              </a:rPr>
              <a:t>بَعْضَكُمْ لِبَعْضٍ فِتْنَةً أَتَصْبِرُونَ ۗ وَكَانَ رَبُّكَ بَصِيرًا </a:t>
            </a:r>
            <a:endParaRPr lang="ar-SA" sz="2600" dirty="0" smtClean="0">
              <a:solidFill>
                <a:schemeClr val="tx1"/>
              </a:solidFill>
              <a:cs typeface="PT Bold Dusky" pitchFamily="2" charset="-78"/>
            </a:endParaRPr>
          </a:p>
          <a:p>
            <a:pPr marL="68580" indent="0" algn="l">
              <a:buNone/>
            </a:pPr>
            <a:r>
              <a:rPr lang="ar-SA" b="1" dirty="0" smtClean="0"/>
              <a:t>الفرقان ﴿٢٠</a:t>
            </a:r>
            <a:r>
              <a:rPr lang="ar-SA" b="1" dirty="0"/>
              <a:t>﴾</a:t>
            </a:r>
          </a:p>
          <a:p>
            <a:pPr marL="68580" indent="0" algn="just">
              <a:buNone/>
            </a:pPr>
            <a:r>
              <a:rPr lang="ar-SA" dirty="0" smtClean="0"/>
              <a:t>انطلاقا من </a:t>
            </a:r>
            <a:r>
              <a:rPr lang="ar-SA" dirty="0" err="1" smtClean="0"/>
              <a:t>الاية</a:t>
            </a:r>
            <a:r>
              <a:rPr lang="ar-SA" dirty="0" smtClean="0"/>
              <a:t> الكريمة على المرشد السياحي ان يتصل </a:t>
            </a:r>
            <a:r>
              <a:rPr lang="ar-SA" dirty="0" err="1" smtClean="0"/>
              <a:t>باطراف</a:t>
            </a:r>
            <a:r>
              <a:rPr lang="ar-SA" dirty="0" smtClean="0"/>
              <a:t> المجموعة السياحية وان طبيعة العمل تفرض على كل فرد من هذه المجموعة يحتاج الى اسلوب في التعامل معه</a:t>
            </a:r>
          </a:p>
          <a:p>
            <a:pPr marL="68580" indent="0" algn="just">
              <a:buNone/>
            </a:pPr>
            <a:r>
              <a:rPr lang="ar-SA" dirty="0" err="1" smtClean="0"/>
              <a:t>فالاية</a:t>
            </a:r>
            <a:r>
              <a:rPr lang="ar-SA" dirty="0" smtClean="0"/>
              <a:t> المباركة ترشد الى ان احد مجالات الامتحان الرباني للناس هو امتحان بعضهم بعض ،والنجاح في هذا الامتحان يحتاج الى الصبر فالمرشد السياحي هو الذي يستطيع ضبط نفسه اثناء العمل والارشاد والتحكم </a:t>
            </a:r>
            <a:r>
              <a:rPr lang="ar-SA" dirty="0" err="1" smtClean="0"/>
              <a:t>باعصابه</a:t>
            </a:r>
            <a:r>
              <a:rPr lang="ar-SA" dirty="0" smtClean="0"/>
              <a:t> فلا يترك لمشكله الخاصة او اعباء الحياة وضغوطاتها </a:t>
            </a:r>
            <a:r>
              <a:rPr lang="ar-SA" dirty="0" err="1" smtClean="0"/>
              <a:t>التاثير</a:t>
            </a:r>
            <a:r>
              <a:rPr lang="ar-SA" dirty="0" smtClean="0"/>
              <a:t> سلبيا على سلوكه وتعاملاته مع السياح فواجب المهنة يحتم عليه الفصل بين حياته الخاصة وعمله في مجال الارشاد السياحي.</a:t>
            </a:r>
            <a:endParaRPr lang="ar-SA" dirty="0"/>
          </a:p>
        </p:txBody>
      </p:sp>
    </p:spTree>
    <p:extLst>
      <p:ext uri="{BB962C8B-B14F-4D97-AF65-F5344CB8AC3E}">
        <p14:creationId xmlns="" xmlns:p14="http://schemas.microsoft.com/office/powerpoint/2010/main" val="3685769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208912" cy="5832648"/>
          </a:xfrm>
        </p:spPr>
        <p:txBody>
          <a:bodyPr>
            <a:normAutofit fontScale="85000" lnSpcReduction="20000"/>
          </a:bodyPr>
          <a:lstStyle/>
          <a:p>
            <a:pPr marL="68580" indent="0" algn="ctr">
              <a:buNone/>
            </a:pPr>
            <a:r>
              <a:rPr lang="ar-SA" sz="3500" b="1" dirty="0" smtClean="0">
                <a:solidFill>
                  <a:srgbClr val="FF0000"/>
                </a:solidFill>
                <a:latin typeface="Simplified Arabic" pitchFamily="18" charset="-78"/>
                <a:cs typeface="Simplified Arabic" pitchFamily="18" charset="-78"/>
              </a:rPr>
              <a:t>الصبر عند ثورة الغضب :</a:t>
            </a:r>
          </a:p>
          <a:p>
            <a:pPr marL="68580" indent="0" algn="just">
              <a:buNone/>
            </a:pPr>
            <a:r>
              <a:rPr lang="ar-SA" b="1" dirty="0" smtClean="0"/>
              <a:t>فمهما كانت طبيعة مهنة الارشاد السياحي يظل العاملون بها بشرا معرضين للخطأ والثورة والغضب مثلهم مثل بقية افراد المجتمع فهم جزء لا </a:t>
            </a:r>
            <a:r>
              <a:rPr lang="ar-SA" b="1" dirty="0" err="1" smtClean="0"/>
              <a:t>يتجزء</a:t>
            </a:r>
            <a:r>
              <a:rPr lang="ar-SA" b="1" dirty="0" smtClean="0"/>
              <a:t> من، ومع ذلك فخلق الاسلام يدعو الى الالتزام والتحلي بالصبر، وذلك بضبط النفس وكظم الغيظ واخماد جذوة الغضب ،والدفع بالتي هي احسن ، فكل ذلك من لوازم الصبر.</a:t>
            </a:r>
          </a:p>
          <a:p>
            <a:pPr marL="68580" indent="0" algn="just">
              <a:buNone/>
            </a:pPr>
            <a:r>
              <a:rPr lang="ar-SA" b="1" dirty="0" smtClean="0"/>
              <a:t>فالذي لا يتحلى بخلق الصبر لا يستطيع كظم غيظه ،ولا يستطيع ان يسكن غضبه ولا يستطيع ان يدفع بالتي هي احسن، كما جاء من القاء الامام الكاظم </a:t>
            </a:r>
            <a:r>
              <a:rPr lang="ar-SA" b="1" dirty="0"/>
              <a:t>ع كانت هي :من كظم الغيظ والحلم والصبر . سمي الإمام الكاظم بذلك لكظمه الغيظ, قال ابن شهر </a:t>
            </a:r>
            <a:r>
              <a:rPr lang="ar-SA" b="1" dirty="0" err="1"/>
              <a:t>آشوب</a:t>
            </a:r>
            <a:r>
              <a:rPr lang="ar-SA" b="1" dirty="0"/>
              <a:t> في (مناقب آل أبي طالب 3/437) : وسمي الكاظم لما كظمه من الغيظ وغض بصره عما فعله الظالمون به حتى مضى قتيلاً في حبسهم. والكاظم </a:t>
            </a:r>
            <a:r>
              <a:rPr lang="ar-SA" b="1" dirty="0" err="1"/>
              <a:t>الممتلي</a:t>
            </a:r>
            <a:r>
              <a:rPr lang="ar-SA" b="1" dirty="0"/>
              <a:t> خوفا وحزنا..</a:t>
            </a:r>
          </a:p>
          <a:p>
            <a:pPr marL="68580" indent="0" algn="just">
              <a:buNone/>
            </a:pPr>
            <a:r>
              <a:rPr lang="ar-SA" b="1" dirty="0"/>
              <a:t>الى أن قال: وقال الربيع بن عبد الرحمن: كان والله من المتوسمين فيعلم من يقف عليه بعد موته ويكظم غيظه عليهم ولا يبدي لهم ما يعرفه منهم فلذلك سمي الكاظم.</a:t>
            </a:r>
          </a:p>
          <a:p>
            <a:pPr marL="68580" indent="0" algn="just">
              <a:buNone/>
            </a:pPr>
            <a:r>
              <a:rPr lang="ar-SA" b="1" dirty="0"/>
              <a:t>ودمتم في رعاية الله</a:t>
            </a:r>
          </a:p>
        </p:txBody>
      </p:sp>
    </p:spTree>
    <p:extLst>
      <p:ext uri="{BB962C8B-B14F-4D97-AF65-F5344CB8AC3E}">
        <p14:creationId xmlns:p14="http://schemas.microsoft.com/office/powerpoint/2010/main" xmlns="" val="1289643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136904" cy="5832648"/>
          </a:xfrm>
        </p:spPr>
        <p:txBody>
          <a:bodyPr/>
          <a:lstStyle/>
          <a:p>
            <a:pPr algn="ctr"/>
            <a:r>
              <a:rPr lang="ar-SA" b="1" dirty="0" smtClean="0">
                <a:solidFill>
                  <a:srgbClr val="FF0000"/>
                </a:solidFill>
              </a:rPr>
              <a:t>الصبر على التنقل والارشاد : </a:t>
            </a:r>
          </a:p>
          <a:p>
            <a:pPr algn="ctr"/>
            <a:endParaRPr lang="ar-SA" b="1" dirty="0" smtClean="0">
              <a:solidFill>
                <a:srgbClr val="FF0000"/>
              </a:solidFill>
            </a:endParaRPr>
          </a:p>
          <a:p>
            <a:pPr marL="68580" indent="0">
              <a:buNone/>
            </a:pPr>
            <a:r>
              <a:rPr lang="ar-SA" dirty="0" smtClean="0"/>
              <a:t>إن مهمة العمل في مجال الارشاد السياحي ليست بالمهمة السهلة فبقدر المتعة التي توفرها هذه المهنة يتعاظم غالبا ما </a:t>
            </a:r>
            <a:r>
              <a:rPr lang="ar-SA" dirty="0" err="1" smtClean="0"/>
              <a:t>يواجهها</a:t>
            </a:r>
            <a:r>
              <a:rPr lang="ar-SA" dirty="0" smtClean="0"/>
              <a:t> من صعوبات وعراقيل ومتاعب كبيرة ، لذا على المرشد السياحي ان يلتزم بخلق الصبر ، وان يتكيف على ذلك ، ويكون واسع الصدر في التواصل والتوجه والاجابة عن التساؤلات افراد المجموعة السياحية التابعة له، وذلك بطريقة موضوعية واعطاء المعلومات الصحيحة لهم.</a:t>
            </a:r>
            <a:endParaRPr lang="ar-SA" dirty="0"/>
          </a:p>
        </p:txBody>
      </p:sp>
    </p:spTree>
    <p:extLst>
      <p:ext uri="{BB962C8B-B14F-4D97-AF65-F5344CB8AC3E}">
        <p14:creationId xmlns:p14="http://schemas.microsoft.com/office/powerpoint/2010/main" xmlns="" val="31251611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362</Words>
  <PresentationFormat>عرض على الشاشة (3:4)‏</PresentationFormat>
  <Paragraphs>14</Paragraphs>
  <Slides>3</Slides>
  <Notes>0</Notes>
  <HiddenSlides>0</HiddenSlides>
  <MMClips>0</MMClips>
  <ScaleCrop>false</ScaleCrop>
  <HeadingPairs>
    <vt:vector size="4" baseType="variant">
      <vt:variant>
        <vt:lpstr>سمة</vt:lpstr>
      </vt:variant>
      <vt:variant>
        <vt:i4>1</vt:i4>
      </vt:variant>
      <vt:variant>
        <vt:lpstr>عناوين الشرائح</vt:lpstr>
      </vt:variant>
      <vt:variant>
        <vt:i4>3</vt:i4>
      </vt:variant>
    </vt:vector>
  </HeadingPairs>
  <TitlesOfParts>
    <vt:vector size="4" baseType="lpstr">
      <vt:lpstr>انقلاب</vt:lpstr>
      <vt:lpstr>الشريحة 1</vt:lpstr>
      <vt:lpstr>الشريحة 2</vt:lpstr>
      <vt:lpstr>الشريحة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2</cp:revision>
  <dcterms:created xsi:type="dcterms:W3CDTF">2016-03-29T22:35:27Z</dcterms:created>
  <dcterms:modified xsi:type="dcterms:W3CDTF">2016-03-29T22:39:12Z</dcterms:modified>
</cp:coreProperties>
</file>