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832648"/>
          </a:xfrm>
        </p:spPr>
        <p:txBody>
          <a:bodyPr>
            <a:normAutofit lnSpcReduction="10000"/>
          </a:bodyPr>
          <a:lstStyle/>
          <a:p>
            <a:pPr marL="68580" indent="0" algn="ctr">
              <a:buNone/>
            </a:pPr>
            <a:r>
              <a:rPr lang="ar-SA" dirty="0">
                <a:solidFill>
                  <a:srgbClr val="FF0000"/>
                </a:solidFill>
                <a:cs typeface="PT Bold Dusky" pitchFamily="2" charset="-78"/>
              </a:rPr>
              <a:t>التحلي بخلق الامانة في مهنة الارشادي </a:t>
            </a:r>
            <a:r>
              <a:rPr lang="ar-SA" dirty="0" smtClean="0">
                <a:solidFill>
                  <a:srgbClr val="FF0000"/>
                </a:solidFill>
                <a:cs typeface="PT Bold Dusky" pitchFamily="2" charset="-78"/>
              </a:rPr>
              <a:t>السياحي:</a:t>
            </a:r>
          </a:p>
          <a:p>
            <a:pPr marL="68580" indent="0" algn="ctr">
              <a:buNone/>
            </a:pPr>
            <a:endParaRPr lang="ar-SA" dirty="0" smtClean="0">
              <a:solidFill>
                <a:srgbClr val="FF0000"/>
              </a:solidFill>
              <a:cs typeface="PT Bold Dusky" pitchFamily="2" charset="-78"/>
            </a:endParaRPr>
          </a:p>
          <a:p>
            <a:r>
              <a:rPr lang="ar-SA" b="1" dirty="0" smtClean="0"/>
              <a:t>الامانة لغة : </a:t>
            </a:r>
          </a:p>
          <a:p>
            <a:pPr marL="68580" indent="0">
              <a:buNone/>
            </a:pPr>
            <a:r>
              <a:rPr lang="ar-SA" dirty="0" smtClean="0">
                <a:cs typeface="PT Bold Dusky" pitchFamily="2" charset="-78"/>
              </a:rPr>
              <a:t>مصدر قولهم أَمِنَ </a:t>
            </a:r>
            <a:r>
              <a:rPr lang="ar-SA" dirty="0">
                <a:cs typeface="PT Bold Dusky" pitchFamily="2" charset="-78"/>
              </a:rPr>
              <a:t>،امانة ،أي صار ،</a:t>
            </a:r>
            <a:r>
              <a:rPr lang="ar-SA" dirty="0" smtClean="0">
                <a:cs typeface="PT Bold Dusky" pitchFamily="2" charset="-78"/>
              </a:rPr>
              <a:t>أميناً ،قال ابن منظور : هي ضد الخيانة </a:t>
            </a:r>
          </a:p>
          <a:p>
            <a:pPr marL="68580" indent="0">
              <a:buNone/>
            </a:pPr>
            <a:r>
              <a:rPr lang="ar-SA" dirty="0" smtClean="0">
                <a:cs typeface="PT Bold Dusky" pitchFamily="2" charset="-78"/>
              </a:rPr>
              <a:t>وقال ابن كثير :الامنة جمع أمين وهي الحافظ</a:t>
            </a:r>
          </a:p>
          <a:p>
            <a:pPr marL="68580" indent="0">
              <a:buNone/>
            </a:pPr>
            <a:endParaRPr lang="ar-SA" dirty="0" smtClean="0"/>
          </a:p>
          <a:p>
            <a:r>
              <a:rPr lang="ar-SA" b="1" dirty="0" smtClean="0"/>
              <a:t>الامانة اصطلاحا : </a:t>
            </a:r>
          </a:p>
          <a:p>
            <a:pPr marL="68580" indent="0">
              <a:buNone/>
            </a:pPr>
            <a:r>
              <a:rPr lang="ar-SA" dirty="0" smtClean="0">
                <a:cs typeface="PT Bold Dusky" pitchFamily="2" charset="-78"/>
              </a:rPr>
              <a:t>كل ما افترضه الله على العباد فهو امانة كالصلاة والزكاة والصيام واداء الدين ،وامانة الودائع ، واكد على كتم الأسرار .</a:t>
            </a:r>
            <a:endParaRPr lang="ar-SA" dirty="0">
              <a:cs typeface="PT Bold Dusky" pitchFamily="2" charset="-78"/>
            </a:endParaRPr>
          </a:p>
          <a:p>
            <a:pPr marL="68580" indent="0">
              <a:buNone/>
            </a:pPr>
            <a:endParaRPr lang="ar-SA" dirty="0"/>
          </a:p>
          <a:p>
            <a:endParaRPr lang="ar-SA" dirty="0"/>
          </a:p>
        </p:txBody>
      </p:sp>
    </p:spTree>
    <p:extLst>
      <p:ext uri="{BB962C8B-B14F-4D97-AF65-F5344CB8AC3E}">
        <p14:creationId xmlns:p14="http://schemas.microsoft.com/office/powerpoint/2010/main" xmlns="" val="3775936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832648"/>
          </a:xfrm>
        </p:spPr>
        <p:txBody>
          <a:bodyPr>
            <a:normAutofit fontScale="92500" lnSpcReduction="20000"/>
          </a:bodyPr>
          <a:lstStyle/>
          <a:p>
            <a:pPr marL="68580" indent="0" algn="ctr">
              <a:buNone/>
            </a:pPr>
            <a:r>
              <a:rPr lang="ar-SA" dirty="0" smtClean="0">
                <a:cs typeface="PT Bold Dusky" pitchFamily="2" charset="-78"/>
              </a:rPr>
              <a:t>للأمانة اهمية كبيرة في الحياة البشرية :</a:t>
            </a:r>
          </a:p>
          <a:p>
            <a:pPr marL="68580" indent="0" algn="ctr">
              <a:buNone/>
            </a:pPr>
            <a:endParaRPr lang="ar-SA" dirty="0" smtClean="0">
              <a:cs typeface="PT Bold Dusky" pitchFamily="2" charset="-78"/>
            </a:endParaRPr>
          </a:p>
          <a:p>
            <a:r>
              <a:rPr lang="ar-SA" dirty="0" smtClean="0"/>
              <a:t>تعمل على صيانة الحقوق  وحفظ الاعمال من التفريط والاهمال ،</a:t>
            </a:r>
            <a:r>
              <a:rPr lang="ar-SA" dirty="0"/>
              <a:t>وبوجودها تستقيم </a:t>
            </a:r>
            <a:r>
              <a:rPr lang="ar-SA" dirty="0" smtClean="0"/>
              <a:t>الفطرة وتسلم من اتباع الهوى .</a:t>
            </a:r>
          </a:p>
          <a:p>
            <a:r>
              <a:rPr lang="ar-SA" dirty="0" smtClean="0"/>
              <a:t>ارتقاء الامة باستقامة افرادها ، الامة التي لا امانة لها تبعث فيها الشفاعات والمصالح .</a:t>
            </a:r>
          </a:p>
          <a:p>
            <a:r>
              <a:rPr lang="ar-SA" dirty="0" smtClean="0"/>
              <a:t>الدين الاسلامي اعتنى بالأمانة بحد كبير وفرض على المسلمين </a:t>
            </a:r>
            <a:r>
              <a:rPr lang="ar-SA" dirty="0" smtClean="0">
                <a:solidFill>
                  <a:srgbClr val="FF0000"/>
                </a:solidFill>
              </a:rPr>
              <a:t>الاخذ بخلق </a:t>
            </a:r>
            <a:r>
              <a:rPr lang="ar-SA" dirty="0" smtClean="0"/>
              <a:t>الامانة </a:t>
            </a:r>
            <a:r>
              <a:rPr lang="ar-SA" dirty="0" smtClean="0">
                <a:solidFill>
                  <a:srgbClr val="FF0000"/>
                </a:solidFill>
              </a:rPr>
              <a:t>وحرم</a:t>
            </a:r>
            <a:r>
              <a:rPr lang="ar-SA" dirty="0" smtClean="0"/>
              <a:t> عليهم ان يسلكوا سلوك الخيانة ، فمن كان امينا كان مطيعا لربه في اسلامه ، ومن كان خائنا كان عاصيا لربه في اسلامه...</a:t>
            </a:r>
          </a:p>
          <a:p>
            <a:r>
              <a:rPr lang="ar-SA" dirty="0" smtClean="0"/>
              <a:t>وقد وردت العديد من الادلة في هذا الشأن من ذلك قول الله تعالى :</a:t>
            </a:r>
          </a:p>
          <a:p>
            <a:pPr marL="68580" indent="0">
              <a:buNone/>
            </a:pPr>
            <a:r>
              <a:rPr lang="ar-SA" dirty="0" smtClean="0"/>
              <a:t> </a:t>
            </a:r>
            <a:r>
              <a:rPr lang="ar-SA" dirty="0">
                <a:latin typeface="Simplified Arabic" pitchFamily="18" charset="-78"/>
                <a:cs typeface="Simplified Arabic" pitchFamily="18" charset="-78"/>
              </a:rPr>
              <a:t>إِنَّ اللَّهَ يَأْمُرُكُمْ أَنْ تُؤَدُّوا الْأَمَانَاتِ </a:t>
            </a:r>
            <a:r>
              <a:rPr lang="ar-SA" dirty="0" err="1">
                <a:latin typeface="Simplified Arabic" pitchFamily="18" charset="-78"/>
                <a:cs typeface="Simplified Arabic" pitchFamily="18" charset="-78"/>
              </a:rPr>
              <a:t>إِلَىٰ</a:t>
            </a:r>
            <a:r>
              <a:rPr lang="ar-SA" dirty="0">
                <a:latin typeface="Simplified Arabic" pitchFamily="18" charset="-78"/>
                <a:cs typeface="Simplified Arabic" pitchFamily="18" charset="-78"/>
              </a:rPr>
              <a:t> أَهْلِهَا وَإِذَا حَكَمْتُمْ بَيْنَ النَّاسِ أَنْ تَحْكُمُوا بِالْعَدْلِ ۚ إِنَّ اللَّهَ نِعِمَّا يَعِظُكُمْ بِهِ ۗ إِنَّ اللَّهَ كَانَ سَمِيعًا </a:t>
            </a:r>
            <a:r>
              <a:rPr lang="ar-SA" dirty="0" smtClean="0">
                <a:latin typeface="Simplified Arabic" pitchFamily="18" charset="-78"/>
                <a:cs typeface="Simplified Arabic" pitchFamily="18" charset="-78"/>
              </a:rPr>
              <a:t>بَصِيرًا </a:t>
            </a:r>
          </a:p>
          <a:p>
            <a:pPr marL="68580" indent="0" algn="l">
              <a:buNone/>
            </a:pPr>
            <a:r>
              <a:rPr lang="ar-SA" dirty="0" smtClean="0">
                <a:latin typeface="Simplified Arabic" pitchFamily="18" charset="-78"/>
                <a:cs typeface="Simplified Arabic" pitchFamily="18" charset="-78"/>
              </a:rPr>
              <a:t>النساء 58</a:t>
            </a:r>
            <a:endParaRPr lang="ar-SA" dirty="0">
              <a:latin typeface="Simplified Arabic" pitchFamily="18" charset="-78"/>
              <a:cs typeface="Simplified Arabic" pitchFamily="18" charset="-78"/>
            </a:endParaRPr>
          </a:p>
        </p:txBody>
      </p:sp>
    </p:spTree>
    <p:extLst>
      <p:ext uri="{BB962C8B-B14F-4D97-AF65-F5344CB8AC3E}">
        <p14:creationId xmlns:p14="http://schemas.microsoft.com/office/powerpoint/2010/main" xmlns="" val="1319943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124744"/>
            <a:ext cx="8208912" cy="5400600"/>
          </a:xfrm>
        </p:spPr>
        <p:txBody>
          <a:bodyPr>
            <a:normAutofit/>
          </a:bodyPr>
          <a:lstStyle/>
          <a:p>
            <a:r>
              <a:rPr lang="ar-SA" dirty="0" smtClean="0"/>
              <a:t>وفي قول الله </a:t>
            </a:r>
            <a:r>
              <a:rPr lang="ar-SA" dirty="0"/>
              <a:t>تعالى </a:t>
            </a:r>
            <a:r>
              <a:rPr lang="ar-SA" dirty="0" smtClean="0"/>
              <a:t>:</a:t>
            </a:r>
          </a:p>
          <a:p>
            <a:pPr marL="68580" indent="0">
              <a:buNone/>
            </a:pPr>
            <a:r>
              <a:rPr lang="ar-SA" dirty="0" smtClean="0"/>
              <a:t>وَالَّذِينَ </a:t>
            </a:r>
            <a:r>
              <a:rPr lang="ar-SA" dirty="0"/>
              <a:t>هُمْ لِأَمَانَاتِهِمْ وَعَهْدِهِمْ رَاعُونَ </a:t>
            </a:r>
            <a:endParaRPr lang="ar-SA" dirty="0" smtClean="0"/>
          </a:p>
          <a:p>
            <a:pPr marL="68580" indent="0" algn="l">
              <a:buNone/>
            </a:pPr>
            <a:r>
              <a:rPr lang="ar-SA" sz="1800" b="1" dirty="0" smtClean="0"/>
              <a:t>المؤمنون٨</a:t>
            </a:r>
            <a:endParaRPr lang="ar-SA" sz="1800" b="1" dirty="0"/>
          </a:p>
          <a:p>
            <a:pPr marL="68580" indent="0" algn="just">
              <a:buNone/>
            </a:pPr>
            <a:r>
              <a:rPr lang="ar-SA" sz="3600" dirty="0" smtClean="0"/>
              <a:t>امر الله تعالى بمراعات الامانات وحفظها في الاحوال كلها ،</a:t>
            </a:r>
            <a:r>
              <a:rPr lang="ar-SA" sz="3600" dirty="0" smtClean="0">
                <a:solidFill>
                  <a:srgbClr val="FF0000"/>
                </a:solidFill>
              </a:rPr>
              <a:t>واعتبرها من صفات المؤمنين </a:t>
            </a:r>
            <a:r>
              <a:rPr lang="ar-SA" sz="3600" dirty="0" smtClean="0"/>
              <a:t>....حين ان الاسلام يرشد المسلم الى ان يكون ذا ضمير يقظ وقلب حي يراقب الله جميع أفعاله ،فتكون الامانة نابعة من احساسه بأهميتها واستشعاره بعظم قدرها فتصبح جزءاً من أخلاقه وسلوكياته في الحياة .</a:t>
            </a:r>
            <a:endParaRPr lang="ar-SA" sz="3600" dirty="0"/>
          </a:p>
        </p:txBody>
      </p:sp>
    </p:spTree>
    <p:extLst>
      <p:ext uri="{BB962C8B-B14F-4D97-AF65-F5344CB8AC3E}">
        <p14:creationId xmlns:p14="http://schemas.microsoft.com/office/powerpoint/2010/main" xmlns="" val="2206411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832648"/>
          </a:xfrm>
        </p:spPr>
        <p:txBody>
          <a:bodyPr/>
          <a:lstStyle/>
          <a:p>
            <a:pPr marL="68580" indent="0">
              <a:buNone/>
            </a:pPr>
            <a:r>
              <a:rPr lang="ar-SA" b="1" dirty="0" smtClean="0"/>
              <a:t>ان التحلي بخلق الامانة في مجال الارشاد السياحي له اثره البالغ:</a:t>
            </a:r>
          </a:p>
          <a:p>
            <a:pPr marL="68580" indent="0" algn="just">
              <a:buNone/>
            </a:pPr>
            <a:r>
              <a:rPr lang="ar-SA" sz="3200" dirty="0" smtClean="0"/>
              <a:t>ان الاهمال والتقصير بواجباتها التي قررتها (مؤسسات الدولة ) كوزارة سياحة او الهيئات السياحية قد يترتب عليه تردي الاوضاع السياحية (اوضاع المجموعة السياحية) مما قد يتسبب في ذلك كثير من الشكوى وأخذ طابع سيء عن المنطقة المقصودة ، بل قد يصل الامر الى ان يشوه سمعة البلد، لهذا اعتبرت الامانة من اخلاقيات مهنة الارشاد السياحي البالغة في الاهمية ، واستلزم توفرها بشدة لدى العاملين بمهنة الارشاد السياحي.</a:t>
            </a:r>
            <a:endParaRPr lang="ar-SA" sz="3200" dirty="0"/>
          </a:p>
        </p:txBody>
      </p:sp>
    </p:spTree>
    <p:extLst>
      <p:ext uri="{BB962C8B-B14F-4D97-AF65-F5344CB8AC3E}">
        <p14:creationId xmlns:p14="http://schemas.microsoft.com/office/powerpoint/2010/main" xmlns="" val="1992226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328592"/>
          </a:xfrm>
        </p:spPr>
        <p:txBody>
          <a:bodyPr>
            <a:noAutofit/>
          </a:bodyPr>
          <a:lstStyle/>
          <a:p>
            <a:pPr marL="68580" indent="0" algn="just">
              <a:buNone/>
            </a:pPr>
            <a:r>
              <a:rPr lang="ar-SA" sz="2800" dirty="0" smtClean="0">
                <a:solidFill>
                  <a:srgbClr val="FF0000"/>
                </a:solidFill>
                <a:cs typeface="PT Bold Dusky" pitchFamily="2" charset="-78"/>
              </a:rPr>
              <a:t>بما تتمثل خلق الامانة في مهنة الارشاد السياحي :</a:t>
            </a:r>
          </a:p>
          <a:p>
            <a:pPr algn="just"/>
            <a:r>
              <a:rPr lang="ar-SA" sz="2800" b="1" dirty="0" smtClean="0"/>
              <a:t>الحفاظ على ممتلكات الدولة المتمثلة في الاموال : </a:t>
            </a:r>
            <a:r>
              <a:rPr lang="ar-SA" sz="2800" dirty="0" smtClean="0"/>
              <a:t>تتمثل امانة المرشد السياحي بالمحافظة على كل ما يقع تحت نطاق مسؤوليته وعهدته وكل ما يتعلق بعمله من ممتلكات القطاع السياحي من اجهزة وادوات وغير ذلك ، لان من واجب المرشد استخدامها من غير إفراط .</a:t>
            </a:r>
          </a:p>
          <a:p>
            <a:pPr algn="just"/>
            <a:r>
              <a:rPr lang="ar-SA" sz="2800" dirty="0" smtClean="0"/>
              <a:t>المرشد السياحي يعمل مقابل اجر معين جراء عملة في مهنة الارشاد فلا يحق له طلب أي مبالغ اضافية من السياح واستغلالهم بصورة غير امنة .</a:t>
            </a:r>
            <a:endParaRPr lang="ar-SA" sz="2800" dirty="0"/>
          </a:p>
          <a:p>
            <a:pPr algn="just"/>
            <a:r>
              <a:rPr lang="ar-SA" sz="2800" dirty="0" smtClean="0"/>
              <a:t>ان افراد المجموعة السياحية اذا راءوا الامانة ممن هو يرشدهم فان ذلك ينمي فيهم الشعور بالأمانة والثقة.</a:t>
            </a:r>
          </a:p>
        </p:txBody>
      </p:sp>
    </p:spTree>
    <p:extLst>
      <p:ext uri="{BB962C8B-B14F-4D97-AF65-F5344CB8AC3E}">
        <p14:creationId xmlns:p14="http://schemas.microsoft.com/office/powerpoint/2010/main" xmlns="" val="9222125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425</Words>
  <PresentationFormat>عرض على الشاشة (3:4)‏</PresentationFormat>
  <Paragraphs>26</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انقلاب</vt:lpstr>
      <vt:lpstr>الشريحة 1</vt:lpstr>
      <vt:lpstr>الشريحة 2</vt:lpstr>
      <vt:lpstr>الشريحة 3</vt:lpstr>
      <vt:lpstr>الشريحة 4</vt:lpstr>
      <vt:lpstr>الشريحة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2016-03-29T22:34:14Z</dcterms:created>
  <dcterms:modified xsi:type="dcterms:W3CDTF">2016-03-29T22:34:36Z</dcterms:modified>
</cp:coreProperties>
</file>