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4" d="100"/>
          <a:sy n="64" d="100"/>
        </p:scale>
        <p:origin x="-155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980728"/>
            <a:ext cx="8208912" cy="5499973"/>
          </a:xfrm>
        </p:spPr>
        <p:txBody>
          <a:bodyPr/>
          <a:lstStyle/>
          <a:p>
            <a:pPr marL="68580" indent="0" algn="ctr">
              <a:buNone/>
            </a:pPr>
            <a:r>
              <a:rPr lang="ar-SA" sz="2800" b="1" dirty="0">
                <a:solidFill>
                  <a:srgbClr val="FF0000"/>
                </a:solidFill>
              </a:rPr>
              <a:t>التحلي بذوق الصدق في الإدلاء </a:t>
            </a:r>
            <a:r>
              <a:rPr lang="ar-SA" sz="2800" b="1" dirty="0" smtClean="0">
                <a:solidFill>
                  <a:srgbClr val="FF0000"/>
                </a:solidFill>
              </a:rPr>
              <a:t>بالمعلومات</a:t>
            </a:r>
          </a:p>
          <a:p>
            <a:pPr marL="68580" indent="0" algn="ctr">
              <a:buNone/>
            </a:pPr>
            <a:endParaRPr lang="ar-SA" sz="2800" b="1" dirty="0">
              <a:solidFill>
                <a:schemeClr val="accent1">
                  <a:lumMod val="75000"/>
                </a:schemeClr>
              </a:solidFill>
            </a:endParaRPr>
          </a:p>
          <a:p>
            <a:pPr marL="68580" indent="0" algn="just">
              <a:buNone/>
            </a:pPr>
            <a:r>
              <a:rPr lang="ar-SA" b="1" dirty="0" smtClean="0">
                <a:solidFill>
                  <a:schemeClr val="accent1">
                    <a:lumMod val="75000"/>
                  </a:schemeClr>
                </a:solidFill>
              </a:rPr>
              <a:t>ان من الاخلاق التي يجب على المرشد  السياحي ان يتحلى بها  في مهنة الارشاد السياحي هي  الصدق عند إدلائه بالمعلومات عن الاماكن السياحية.</a:t>
            </a:r>
          </a:p>
          <a:p>
            <a:pPr marL="68580" indent="0" algn="just">
              <a:buNone/>
            </a:pPr>
            <a:endParaRPr lang="ar-SA" b="1" dirty="0" smtClean="0">
              <a:solidFill>
                <a:schemeClr val="accent1">
                  <a:lumMod val="75000"/>
                </a:schemeClr>
              </a:solidFill>
            </a:endParaRPr>
          </a:p>
          <a:p>
            <a:pPr marL="68580" indent="0" algn="just">
              <a:buNone/>
            </a:pPr>
            <a:r>
              <a:rPr lang="ar-SA" b="1" dirty="0" smtClean="0">
                <a:solidFill>
                  <a:schemeClr val="accent1">
                    <a:lumMod val="75000"/>
                  </a:schemeClr>
                </a:solidFill>
              </a:rPr>
              <a:t>الصدق </a:t>
            </a:r>
            <a:r>
              <a:rPr lang="ar-SA" b="1" dirty="0">
                <a:solidFill>
                  <a:schemeClr val="accent1">
                    <a:lumMod val="75000"/>
                  </a:schemeClr>
                </a:solidFill>
              </a:rPr>
              <a:t>هو أهم خلق قد يتحلى به المسلم وذلك </a:t>
            </a:r>
            <a:r>
              <a:rPr lang="ar-SA" b="1" dirty="0" smtClean="0">
                <a:solidFill>
                  <a:schemeClr val="accent1">
                    <a:lumMod val="75000"/>
                  </a:schemeClr>
                </a:solidFill>
              </a:rPr>
              <a:t>لقوله</a:t>
            </a:r>
            <a:endParaRPr lang="ar-SA" b="1" dirty="0">
              <a:solidFill>
                <a:schemeClr val="accent1">
                  <a:lumMod val="75000"/>
                </a:schemeClr>
              </a:solidFill>
            </a:endParaRPr>
          </a:p>
          <a:p>
            <a:pPr marL="68580" indent="0" algn="just">
              <a:buNone/>
            </a:pPr>
            <a:r>
              <a:rPr lang="ar-SA" b="1" dirty="0" smtClean="0">
                <a:solidFill>
                  <a:schemeClr val="accent1">
                    <a:lumMod val="75000"/>
                  </a:schemeClr>
                </a:solidFill>
              </a:rPr>
              <a:t> </a:t>
            </a:r>
            <a:r>
              <a:rPr lang="ar-SA" sz="3200" b="1" dirty="0">
                <a:solidFill>
                  <a:schemeClr val="accent1">
                    <a:lumMod val="75000"/>
                  </a:schemeClr>
                </a:solidFill>
                <a:latin typeface="Simplified Arabic" pitchFamily="18" charset="-78"/>
                <a:cs typeface="Simplified Arabic" pitchFamily="18" charset="-78"/>
              </a:rPr>
              <a:t>تعالى: {يَا أَيُّهَا الَّذِينَ آمَنُوا اتَّقُوا اللهَ وَكُونُوا مَعَ الصَّادِقِينَ} </a:t>
            </a:r>
            <a:r>
              <a:rPr lang="ar-SA" b="1" dirty="0">
                <a:solidFill>
                  <a:schemeClr val="accent1">
                    <a:lumMod val="75000"/>
                  </a:schemeClr>
                </a:solidFill>
                <a:latin typeface="Simplified Arabic" pitchFamily="18" charset="-78"/>
                <a:cs typeface="Simplified Arabic" pitchFamily="18" charset="-78"/>
              </a:rPr>
              <a:t>[التوبة: 119]، </a:t>
            </a:r>
            <a:endParaRPr lang="ar-SA" b="1" dirty="0" smtClean="0">
              <a:solidFill>
                <a:schemeClr val="accent1">
                  <a:lumMod val="75000"/>
                </a:schemeClr>
              </a:solidFill>
              <a:latin typeface="Simplified Arabic" pitchFamily="18" charset="-78"/>
              <a:cs typeface="Simplified Arabic" pitchFamily="18" charset="-78"/>
            </a:endParaRPr>
          </a:p>
          <a:p>
            <a:pPr algn="just"/>
            <a:r>
              <a:rPr lang="ar-SA" sz="3200" b="1" dirty="0" smtClean="0">
                <a:solidFill>
                  <a:schemeClr val="accent1">
                    <a:lumMod val="75000"/>
                  </a:schemeClr>
                </a:solidFill>
                <a:latin typeface="Simplified Arabic" pitchFamily="18" charset="-78"/>
                <a:cs typeface="Simplified Arabic" pitchFamily="18" charset="-78"/>
              </a:rPr>
              <a:t>وقولَه </a:t>
            </a:r>
            <a:r>
              <a:rPr lang="ar-SA" sz="3200" b="1" dirty="0">
                <a:solidFill>
                  <a:schemeClr val="accent1">
                    <a:lumMod val="75000"/>
                  </a:schemeClr>
                </a:solidFill>
                <a:latin typeface="Simplified Arabic" pitchFamily="18" charset="-78"/>
                <a:cs typeface="Simplified Arabic" pitchFamily="18" charset="-78"/>
              </a:rPr>
              <a:t>تَعَالَى: {فَلَوْ صَدَقُوا اللهَ لَكَانَ خَيْرًا لَهُمْ} </a:t>
            </a:r>
            <a:r>
              <a:rPr lang="ar-SA" b="1" dirty="0">
                <a:solidFill>
                  <a:schemeClr val="accent1">
                    <a:lumMod val="75000"/>
                  </a:schemeClr>
                </a:solidFill>
                <a:latin typeface="Simplified Arabic" pitchFamily="18" charset="-78"/>
                <a:cs typeface="Simplified Arabic" pitchFamily="18" charset="-78"/>
              </a:rPr>
              <a:t>[محمد:21]،                                                 </a:t>
            </a:r>
            <a:endParaRPr lang="ar-SA" dirty="0"/>
          </a:p>
        </p:txBody>
      </p:sp>
    </p:spTree>
    <p:extLst>
      <p:ext uri="{BB962C8B-B14F-4D97-AF65-F5344CB8AC3E}">
        <p14:creationId xmlns:p14="http://schemas.microsoft.com/office/powerpoint/2010/main" xmlns="" val="2844784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628800"/>
            <a:ext cx="8208912" cy="4896544"/>
          </a:xfrm>
        </p:spPr>
        <p:txBody>
          <a:bodyPr/>
          <a:lstStyle/>
          <a:p>
            <a:r>
              <a:rPr lang="ar-SA" dirty="0" smtClean="0"/>
              <a:t>قال الرسول الاكرم ص :عليكم بالصدق وإياكم والكذب</a:t>
            </a:r>
          </a:p>
          <a:p>
            <a:pPr marL="68580" indent="0">
              <a:buNone/>
            </a:pPr>
            <a:endParaRPr lang="ar-SA" dirty="0" smtClean="0"/>
          </a:p>
          <a:p>
            <a:r>
              <a:rPr lang="ar-SA" dirty="0"/>
              <a:t>قال الرسول الاكرم ص </a:t>
            </a:r>
            <a:r>
              <a:rPr lang="ar-SA" dirty="0" smtClean="0"/>
              <a:t>: الصدق طمأنينة والكذب ريبة.</a:t>
            </a:r>
          </a:p>
          <a:p>
            <a:pPr marL="68580" indent="0">
              <a:buNone/>
            </a:pPr>
            <a:endParaRPr lang="ar-SA" dirty="0" smtClean="0"/>
          </a:p>
          <a:p>
            <a:pPr marL="68580" indent="0" algn="just">
              <a:buNone/>
            </a:pPr>
            <a:r>
              <a:rPr lang="ar-SA" dirty="0" smtClean="0"/>
              <a:t>فالصدق في المجال المهني خلق رفيع يحمل العامل على ان يكون في اثناء تأديته لعمله </a:t>
            </a:r>
            <a:r>
              <a:rPr lang="ar-SA" dirty="0" smtClean="0">
                <a:solidFill>
                  <a:srgbClr val="FF0000"/>
                </a:solidFill>
              </a:rPr>
              <a:t>صادقاً في تعامله مع جميع الاطراف </a:t>
            </a:r>
            <a:r>
              <a:rPr lang="ar-SA" dirty="0" smtClean="0"/>
              <a:t>، ومن هذا المنطلق أمر الدين الاسلامي بالصدق ،ورفع شأن الصادقين. لأنه من الاسس الحضارية التي يقوم عليها بناء الانسان بشكل عام والمسلم بشكله الخاص .</a:t>
            </a:r>
            <a:endParaRPr lang="ar-SA" dirty="0"/>
          </a:p>
        </p:txBody>
      </p:sp>
    </p:spTree>
    <p:extLst>
      <p:ext uri="{BB962C8B-B14F-4D97-AF65-F5344CB8AC3E}">
        <p14:creationId xmlns:p14="http://schemas.microsoft.com/office/powerpoint/2010/main" xmlns="" val="3711085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836712"/>
            <a:ext cx="8136904" cy="5688632"/>
          </a:xfrm>
        </p:spPr>
        <p:txBody>
          <a:bodyPr>
            <a:normAutofit lnSpcReduction="10000"/>
          </a:bodyPr>
          <a:lstStyle/>
          <a:p>
            <a:pPr algn="just"/>
            <a:r>
              <a:rPr lang="ar-SA" b="1" dirty="0" smtClean="0">
                <a:solidFill>
                  <a:srgbClr val="FF0000"/>
                </a:solidFill>
              </a:rPr>
              <a:t>ان من اهم مجالات الصدق : </a:t>
            </a:r>
            <a:r>
              <a:rPr lang="ar-SA" dirty="0" smtClean="0"/>
              <a:t>هو الصدق في اعطاء المعلومات في مهنة الارشاد السياحي ،فهو خلق لزم التخلق والتحلي به اثناء مزاولة المرشد السياحي عمله ، فيلزمه ان يدلي بالمعلومات الصحيحة عن تاريخ وحضارة وتراث المنطقة المسؤول عنها ،لان السياح يثقون بما يدلي المرشد من معلومات ،فهو لديهم بمثابة ينبوع المعرفة التي </a:t>
            </a:r>
            <a:r>
              <a:rPr lang="ar-SA" dirty="0" err="1" smtClean="0"/>
              <a:t>تفيدهم</a:t>
            </a:r>
            <a:r>
              <a:rPr lang="ar-SA" dirty="0" smtClean="0"/>
              <a:t> في تنقلاتهم.</a:t>
            </a:r>
          </a:p>
          <a:p>
            <a:pPr marL="68580" indent="0" algn="just">
              <a:buNone/>
            </a:pPr>
            <a:endParaRPr lang="ar-SA" dirty="0" smtClean="0"/>
          </a:p>
          <a:p>
            <a:pPr algn="just"/>
            <a:r>
              <a:rPr lang="ar-SA" dirty="0" smtClean="0"/>
              <a:t>ولذا كان احد عوامل انجاح مهنة الارشاد السياحي توافر المعلومات الصحيحة لدى المرشد السياحي ،وهذا كله لا يتم الا بتطوير قدرات المرشد لنفسه والتزود بكثير من المعلومات السياحية المتوفرة والبحث عنها من مختلف المصادر المعلوماتية حتى يكون إدلاء بصدق ومعرفة.</a:t>
            </a:r>
            <a:endParaRPr lang="ar-SA" dirty="0"/>
          </a:p>
        </p:txBody>
      </p:sp>
    </p:spTree>
    <p:extLst>
      <p:ext uri="{BB962C8B-B14F-4D97-AF65-F5344CB8AC3E}">
        <p14:creationId xmlns:p14="http://schemas.microsoft.com/office/powerpoint/2010/main" xmlns="" val="32778586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243</Words>
  <PresentationFormat>عرض على الشاشة (3:4)‏</PresentationFormat>
  <Paragraphs>15</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انقلاب</vt:lpstr>
      <vt:lpstr>الشريحة 1</vt:lpstr>
      <vt:lpstr>الشريحة 2</vt:lpstr>
      <vt:lpstr>الشريحة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2016-03-29T22:33:26Z</dcterms:created>
  <dcterms:modified xsi:type="dcterms:W3CDTF">2016-03-29T22:33:55Z</dcterms:modified>
</cp:coreProperties>
</file>