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01824"/>
            <a:ext cx="7024744" cy="1143000"/>
          </a:xfrm>
        </p:spPr>
        <p:txBody>
          <a:bodyPr>
            <a:normAutofit/>
          </a:bodyPr>
          <a:lstStyle/>
          <a:p>
            <a:pPr algn="ctr"/>
            <a:r>
              <a:rPr lang="ar-SA" b="1" dirty="0">
                <a:latin typeface="+mn-lt"/>
              </a:rPr>
              <a:t> الشعور بمسؤولية مهنة الارشاد السياحي.</a:t>
            </a:r>
          </a:p>
        </p:txBody>
      </p:sp>
      <p:sp>
        <p:nvSpPr>
          <p:cNvPr id="3" name="عنصر نائب للمحتوى 2"/>
          <p:cNvSpPr>
            <a:spLocks noGrp="1"/>
          </p:cNvSpPr>
          <p:nvPr>
            <p:ph idx="1"/>
          </p:nvPr>
        </p:nvSpPr>
        <p:spPr>
          <a:xfrm>
            <a:off x="467544" y="1988840"/>
            <a:ext cx="8208912" cy="4536504"/>
          </a:xfrm>
        </p:spPr>
        <p:txBody>
          <a:bodyPr/>
          <a:lstStyle/>
          <a:p>
            <a:r>
              <a:rPr lang="ar-SA" sz="2800" dirty="0" smtClean="0">
                <a:latin typeface="Simplified Arabic" pitchFamily="18" charset="-78"/>
                <a:cs typeface="Simplified Arabic" pitchFamily="18" charset="-78"/>
              </a:rPr>
              <a:t>ان أي عمل يؤديه الانسان يؤجر عليه اذا اخلص النية لله تعالى، وهذا لا يأتي الا اذا استشعر الفرد المسلم المسؤولية الملقاة على عاتقه خصوصا اذا كان هذا العمل يتعلق بالأخرين .</a:t>
            </a:r>
          </a:p>
          <a:p>
            <a:r>
              <a:rPr lang="ar-SA" sz="2800" dirty="0" smtClean="0">
                <a:latin typeface="Simplified Arabic" pitchFamily="18" charset="-78"/>
                <a:cs typeface="Simplified Arabic" pitchFamily="18" charset="-78"/>
              </a:rPr>
              <a:t>ان استشعار المسؤولية هو اولى خطوات النجاح في أي عمل يكلف به الانسان ، وكلما استشعر الانسان المسؤولية زادت انتاجيته في العمل وهذا الامر يعود عليه بمحبة الجميع.</a:t>
            </a:r>
          </a:p>
          <a:p>
            <a:r>
              <a:rPr lang="ar-SA" sz="2800" dirty="0" smtClean="0">
                <a:latin typeface="Simplified Arabic" pitchFamily="18" charset="-78"/>
                <a:cs typeface="Simplified Arabic" pitchFamily="18" charset="-78"/>
              </a:rPr>
              <a:t>ان الشعور بالمسؤولية هي من اخلاق المسلم الذي يتقي الله في السر والعلن في جميع أعماله ،الامر الذي ينعكس في </a:t>
            </a:r>
          </a:p>
          <a:p>
            <a:pPr marL="68580" indent="0" algn="l">
              <a:buNone/>
            </a:pPr>
            <a:r>
              <a:rPr lang="ar-SA" sz="2800" dirty="0" smtClean="0">
                <a:latin typeface="Simplified Arabic" pitchFamily="18" charset="-78"/>
                <a:cs typeface="Simplified Arabic" pitchFamily="18" charset="-78"/>
              </a:rPr>
              <a:t>تعامله مع الاخرين  والله </a:t>
            </a:r>
            <a:r>
              <a:rPr lang="ar-SA" sz="2800" dirty="0">
                <a:latin typeface="Simplified Arabic" pitchFamily="18" charset="-78"/>
                <a:cs typeface="Simplified Arabic" pitchFamily="18" charset="-78"/>
              </a:rPr>
              <a:t>تعالى قال </a:t>
            </a:r>
            <a:r>
              <a:rPr lang="ar-SA" sz="2800" dirty="0" smtClean="0">
                <a:latin typeface="Simplified Arabic" pitchFamily="18" charset="-78"/>
                <a:cs typeface="Simplified Arabic" pitchFamily="18" charset="-78"/>
              </a:rPr>
              <a:t>:</a:t>
            </a:r>
            <a:r>
              <a:rPr lang="ar-SA" sz="2800" dirty="0" smtClean="0">
                <a:latin typeface="Simplified Arabic" pitchFamily="18" charset="-78"/>
                <a:cs typeface="Simplified Arabic" pitchFamily="18" charset="-78"/>
                <a:sym typeface="AGA Arabesque Desktop"/>
              </a:rPr>
              <a:t></a:t>
            </a:r>
            <a:r>
              <a:rPr lang="ar-SA" sz="2800" dirty="0" smtClean="0">
                <a:latin typeface="Simplified Arabic" pitchFamily="18" charset="-78"/>
                <a:cs typeface="Simplified Arabic" pitchFamily="18" charset="-78"/>
              </a:rPr>
              <a:t>فَوَرَبِّكَ </a:t>
            </a:r>
            <a:r>
              <a:rPr lang="ar-SA" sz="2800" dirty="0">
                <a:latin typeface="Simplified Arabic" pitchFamily="18" charset="-78"/>
                <a:cs typeface="Simplified Arabic" pitchFamily="18" charset="-78"/>
              </a:rPr>
              <a:t>لَنَسْأَلَنَّهُمْ </a:t>
            </a:r>
            <a:r>
              <a:rPr lang="ar-SA" sz="2800" dirty="0" smtClean="0">
                <a:latin typeface="Simplified Arabic" pitchFamily="18" charset="-78"/>
                <a:cs typeface="Simplified Arabic" pitchFamily="18" charset="-78"/>
              </a:rPr>
              <a:t>أَجْمَعِينَ</a:t>
            </a:r>
            <a:r>
              <a:rPr lang="ar-SA" sz="2800" dirty="0" smtClean="0">
                <a:latin typeface="Simplified Arabic" pitchFamily="18" charset="-78"/>
                <a:cs typeface="Simplified Arabic" pitchFamily="18" charset="-78"/>
                <a:sym typeface="AGA Arabesque Desktop"/>
              </a:rPr>
              <a:t></a:t>
            </a:r>
            <a:r>
              <a:rPr lang="ar-SA" sz="2800" dirty="0" smtClean="0">
                <a:latin typeface="Simplified Arabic" pitchFamily="18" charset="-78"/>
                <a:cs typeface="Simplified Arabic" pitchFamily="18" charset="-78"/>
              </a:rPr>
              <a:t> </a:t>
            </a:r>
            <a:r>
              <a:rPr lang="ar-SA" sz="2000" b="1" dirty="0">
                <a:latin typeface="Simplified Arabic" pitchFamily="18" charset="-78"/>
                <a:cs typeface="Simplified Arabic" pitchFamily="18" charset="-78"/>
              </a:rPr>
              <a:t>سورة الحجر آية </a:t>
            </a:r>
            <a:r>
              <a:rPr lang="ar-SA" sz="1800" b="1" dirty="0"/>
              <a:t>92</a:t>
            </a:r>
            <a:endParaRPr lang="ar-SA" b="1" dirty="0" smtClean="0"/>
          </a:p>
          <a:p>
            <a:endParaRPr lang="ar-SA" dirty="0"/>
          </a:p>
        </p:txBody>
      </p:sp>
    </p:spTree>
    <p:extLst>
      <p:ext uri="{BB962C8B-B14F-4D97-AF65-F5344CB8AC3E}">
        <p14:creationId xmlns:p14="http://schemas.microsoft.com/office/powerpoint/2010/main" xmlns="" val="28017866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1484784"/>
            <a:ext cx="8136904" cy="5040560"/>
          </a:xfrm>
        </p:spPr>
        <p:txBody>
          <a:bodyPr>
            <a:noAutofit/>
          </a:bodyPr>
          <a:lstStyle/>
          <a:p>
            <a:pPr algn="just"/>
            <a:r>
              <a:rPr lang="ar-SA" sz="2800" dirty="0" smtClean="0">
                <a:latin typeface="Simplified Arabic" pitchFamily="18" charset="-78"/>
                <a:cs typeface="Simplified Arabic" pitchFamily="18" charset="-78"/>
              </a:rPr>
              <a:t>من خلال ذلك فان على المرشد السياحي ان يستشعر حجم المسؤولية التي </a:t>
            </a:r>
            <a:r>
              <a:rPr lang="ar-SA" sz="2800" dirty="0" err="1" smtClean="0">
                <a:latin typeface="Simplified Arabic" pitchFamily="18" charset="-78"/>
                <a:cs typeface="Simplified Arabic" pitchFamily="18" charset="-78"/>
              </a:rPr>
              <a:t>يواجهها</a:t>
            </a:r>
            <a:r>
              <a:rPr lang="ar-SA" sz="2800" dirty="0" smtClean="0">
                <a:latin typeface="Simplified Arabic" pitchFamily="18" charset="-78"/>
                <a:cs typeface="Simplified Arabic" pitchFamily="18" charset="-78"/>
              </a:rPr>
              <a:t> اثناء عمله ، </a:t>
            </a:r>
            <a:r>
              <a:rPr lang="ar-SA" sz="2800" dirty="0" smtClean="0">
                <a:solidFill>
                  <a:srgbClr val="FF0000"/>
                </a:solidFill>
                <a:latin typeface="Simplified Arabic" pitchFamily="18" charset="-78"/>
                <a:cs typeface="Simplified Arabic" pitchFamily="18" charset="-78"/>
              </a:rPr>
              <a:t>وذلك </a:t>
            </a:r>
            <a:r>
              <a:rPr lang="ar-SA" sz="2800" dirty="0" err="1" smtClean="0">
                <a:solidFill>
                  <a:srgbClr val="FF0000"/>
                </a:solidFill>
                <a:latin typeface="Simplified Arabic" pitchFamily="18" charset="-78"/>
                <a:cs typeface="Simplified Arabic" pitchFamily="18" charset="-78"/>
              </a:rPr>
              <a:t>لانه</a:t>
            </a:r>
            <a:r>
              <a:rPr lang="ar-SA" sz="2800" dirty="0" smtClean="0">
                <a:solidFill>
                  <a:srgbClr val="FF0000"/>
                </a:solidFill>
                <a:latin typeface="Simplified Arabic" pitchFamily="18" charset="-78"/>
                <a:cs typeface="Simplified Arabic" pitchFamily="18" charset="-78"/>
              </a:rPr>
              <a:t> الشخص الاكثر احتكاكا وتفاعلا مع السياح ،وهو الاكثر مباشرة لهم من خلال توجيهه وارشاده</a:t>
            </a:r>
            <a:r>
              <a:rPr lang="ar-SA" sz="2800" dirty="0" smtClean="0">
                <a:latin typeface="Simplified Arabic" pitchFamily="18" charset="-78"/>
                <a:cs typeface="Simplified Arabic" pitchFamily="18" charset="-78"/>
              </a:rPr>
              <a:t>، وعليه ان يستشعر ان المسؤولية امر قائم فطري لن يستطيع احد ان يتحلل منه تماما في اية لحظات حياتنا الواعية ،لكن هذا لا يمنع ان تكون حيوية الشعور مختلفة من فرد الى اخر ، وهنالك من يتغاضى عن هذا الشعور او لا يتحمله .</a:t>
            </a:r>
          </a:p>
          <a:p>
            <a:pPr algn="just"/>
            <a:r>
              <a:rPr lang="ar-SA" sz="2800" b="1" dirty="0" smtClean="0">
                <a:solidFill>
                  <a:srgbClr val="FF0000"/>
                </a:solidFill>
                <a:latin typeface="Simplified Arabic" pitchFamily="18" charset="-78"/>
                <a:cs typeface="Simplified Arabic" pitchFamily="18" charset="-78"/>
              </a:rPr>
              <a:t>فالمسؤولية هي صفة يستمدها الانسان من فطرته الانسانية قبل ان يتلقاها من الخارج.</a:t>
            </a:r>
            <a:endParaRPr lang="ar-SA" sz="2800" b="1" dirty="0">
              <a:solidFill>
                <a:srgbClr val="FF0000"/>
              </a:solidFill>
              <a:latin typeface="Simplified Arabic" pitchFamily="18" charset="-78"/>
              <a:cs typeface="Simplified Arabic" pitchFamily="18" charset="-78"/>
            </a:endParaRPr>
          </a:p>
        </p:txBody>
      </p:sp>
    </p:spTree>
    <p:extLst>
      <p:ext uri="{BB962C8B-B14F-4D97-AF65-F5344CB8AC3E}">
        <p14:creationId xmlns:p14="http://schemas.microsoft.com/office/powerpoint/2010/main" xmlns="" val="38553514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836712"/>
            <a:ext cx="8208912" cy="5688632"/>
          </a:xfrm>
        </p:spPr>
        <p:txBody>
          <a:bodyPr>
            <a:normAutofit lnSpcReduction="10000"/>
          </a:bodyPr>
          <a:lstStyle/>
          <a:p>
            <a:r>
              <a:rPr lang="ar-SA" dirty="0" smtClean="0"/>
              <a:t>للمسؤولية ثلاثة انواع :</a:t>
            </a:r>
          </a:p>
          <a:p>
            <a:r>
              <a:rPr lang="ar-SA" dirty="0" smtClean="0"/>
              <a:t>مسؤولية دينية </a:t>
            </a:r>
          </a:p>
          <a:p>
            <a:r>
              <a:rPr lang="ar-SA" dirty="0" smtClean="0"/>
              <a:t>مسؤولية اجتماعية </a:t>
            </a:r>
          </a:p>
          <a:p>
            <a:r>
              <a:rPr lang="ar-SA" dirty="0" smtClean="0"/>
              <a:t>مسؤولية أخلاقية</a:t>
            </a:r>
          </a:p>
          <a:p>
            <a:pPr marL="68580" indent="0">
              <a:buNone/>
            </a:pPr>
            <a:r>
              <a:rPr lang="ar-SA" dirty="0" smtClean="0"/>
              <a:t>جميع هذه الانواع جاءت في </a:t>
            </a:r>
            <a:r>
              <a:rPr lang="ar-SA" dirty="0"/>
              <a:t>قوله تعالى</a:t>
            </a:r>
            <a:r>
              <a:rPr lang="ar-SA" sz="3200" dirty="0">
                <a:latin typeface="Simplified Arabic" pitchFamily="18" charset="-78"/>
                <a:cs typeface="Simplified Arabic" pitchFamily="18" charset="-78"/>
              </a:rPr>
              <a:t>﴿ يَا أَيُّهَا الَّذِينَ آَمَنُوا لَا تَخُونُوا اللَّهَ وَالرَّسُولَ وَتَخُونُوا أَمَانَاتِكُمْ وَأَنْتُمْ </a:t>
            </a:r>
            <a:r>
              <a:rPr lang="ar-SA" sz="3200" dirty="0" smtClean="0">
                <a:latin typeface="Simplified Arabic" pitchFamily="18" charset="-78"/>
                <a:cs typeface="Simplified Arabic" pitchFamily="18" charset="-78"/>
              </a:rPr>
              <a:t>تَعْلَمُونَ</a:t>
            </a:r>
            <a:r>
              <a:rPr lang="ar-SA" sz="3200" dirty="0" smtClean="0">
                <a:latin typeface="Simplified Arabic" pitchFamily="18" charset="-78"/>
                <a:cs typeface="Simplified Arabic" pitchFamily="18" charset="-78"/>
                <a:sym typeface="AGA Arabesque Desktop"/>
              </a:rPr>
              <a:t></a:t>
            </a:r>
            <a:r>
              <a:rPr lang="ar-SA" sz="3200" dirty="0" smtClean="0">
                <a:latin typeface="Simplified Arabic" pitchFamily="18" charset="-78"/>
                <a:cs typeface="Simplified Arabic" pitchFamily="18" charset="-78"/>
              </a:rPr>
              <a:t> </a:t>
            </a:r>
          </a:p>
          <a:p>
            <a:pPr marL="68580" indent="0">
              <a:buNone/>
            </a:pPr>
            <a:r>
              <a:rPr lang="ar-SA" sz="3200" dirty="0">
                <a:latin typeface="Simplified Arabic" pitchFamily="18" charset="-78"/>
                <a:cs typeface="Simplified Arabic" pitchFamily="18" charset="-78"/>
              </a:rPr>
              <a:t> </a:t>
            </a:r>
            <a:r>
              <a:rPr lang="ar-SA" sz="3200" dirty="0" smtClean="0">
                <a:latin typeface="Simplified Arabic" pitchFamily="18" charset="-78"/>
                <a:cs typeface="Simplified Arabic" pitchFamily="18" charset="-78"/>
              </a:rPr>
              <a:t>                                                    </a:t>
            </a:r>
            <a:r>
              <a:rPr lang="ar-SA" sz="2000" b="1" dirty="0" smtClean="0">
                <a:latin typeface="Simplified Arabic" pitchFamily="18" charset="-78"/>
                <a:cs typeface="Simplified Arabic" pitchFamily="18" charset="-78"/>
              </a:rPr>
              <a:t>الانفال </a:t>
            </a:r>
            <a:r>
              <a:rPr lang="ar-SA" sz="1400" b="1" dirty="0" smtClean="0"/>
              <a:t>(27)</a:t>
            </a:r>
            <a:r>
              <a:rPr lang="ar-SA" sz="1050" b="1" dirty="0" smtClean="0"/>
              <a:t>.</a:t>
            </a:r>
            <a:endParaRPr lang="ar-SA" sz="1100" b="1" dirty="0" smtClean="0"/>
          </a:p>
          <a:p>
            <a:pPr algn="just"/>
            <a:r>
              <a:rPr lang="ar-SA" dirty="0" smtClean="0"/>
              <a:t>على المرشد السياحي ان يستشعر بعظم المسؤولية لأنه قبل ان يكون مسؤولا عن افراد المجموعة السياحية هو مسؤول عما يقوله ويفعله ويرشد اليه ومن هنا تقع المسؤولية على كاهله عند القيام بالواجبات الجوهرية التي يلزم بها ديننا الحنيف للعمل في أي مهنة . </a:t>
            </a:r>
            <a:endParaRPr lang="ar-SA" dirty="0"/>
          </a:p>
        </p:txBody>
      </p:sp>
    </p:spTree>
    <p:extLst>
      <p:ext uri="{BB962C8B-B14F-4D97-AF65-F5344CB8AC3E}">
        <p14:creationId xmlns:p14="http://schemas.microsoft.com/office/powerpoint/2010/main" xmlns="" val="1901391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692696"/>
            <a:ext cx="8136904" cy="5832648"/>
          </a:xfrm>
        </p:spPr>
        <p:txBody>
          <a:bodyPr>
            <a:normAutofit fontScale="92500" lnSpcReduction="10000"/>
          </a:bodyPr>
          <a:lstStyle/>
          <a:p>
            <a:pPr algn="just"/>
            <a:r>
              <a:rPr lang="ar-SA" dirty="0" smtClean="0"/>
              <a:t>فعلى المرشد السياحي ان المسؤولية هي أن يلتزم بالأعباء الموكلة اليه بأقصى قدراته استنادا الى ما وضحه النبي الاكرم ص في ان المسؤولية عامة وان كل فرد مسؤول عمّن تحت يده (( كلكم راع وكلكم مسؤول عن رعيته )).</a:t>
            </a:r>
          </a:p>
          <a:p>
            <a:pPr marL="68580" indent="0">
              <a:buNone/>
            </a:pPr>
            <a:endParaRPr lang="ar-SA" dirty="0" smtClean="0"/>
          </a:p>
          <a:p>
            <a:pPr algn="just"/>
            <a:r>
              <a:rPr lang="ar-SA" dirty="0" smtClean="0">
                <a:solidFill>
                  <a:srgbClr val="FF0000"/>
                </a:solidFill>
              </a:rPr>
              <a:t>كما ان المرشد السياحي من اخلاقياته شعوره بالمسؤولية تجاه الافراد (السياح) كذلك هو مسؤول عن وطنه </a:t>
            </a:r>
            <a:r>
              <a:rPr lang="ar-SA" dirty="0" smtClean="0"/>
              <a:t>: اذ تقع هذه المسؤولية على عاتقه من خلال ما ينقله من </a:t>
            </a:r>
            <a:r>
              <a:rPr lang="ar-SA" dirty="0" smtClean="0">
                <a:solidFill>
                  <a:srgbClr val="FF0000"/>
                </a:solidFill>
              </a:rPr>
              <a:t>صورة ايجابية ومشرقة وحضارة إسلامية نابعة من وحي الاسلام </a:t>
            </a:r>
            <a:r>
              <a:rPr lang="ar-SA" dirty="0" smtClean="0"/>
              <a:t>،وهو كذلك مسؤول في </a:t>
            </a:r>
            <a:r>
              <a:rPr lang="ar-SA" dirty="0" smtClean="0">
                <a:solidFill>
                  <a:srgbClr val="FF0000"/>
                </a:solidFill>
              </a:rPr>
              <a:t>عكس الصورة الجيدة عن بلده وذلك بنقل قيمه وعاداته وتقاليده وتراثه وتاريخه</a:t>
            </a:r>
            <a:r>
              <a:rPr lang="ar-SA" dirty="0" smtClean="0"/>
              <a:t>، وهذا كله يرتبط بسلوكه الشخصي وتعامله المباشر مع افراد المجموعة السياحية ، وكذلك بأسلوب تعامله معهم من خلال المعلومات والايضاحات التي يوفرها والخدمات والتسهيلات التي يقدمها.</a:t>
            </a:r>
            <a:endParaRPr lang="ar-SA" dirty="0"/>
          </a:p>
        </p:txBody>
      </p:sp>
    </p:spTree>
    <p:extLst>
      <p:ext uri="{BB962C8B-B14F-4D97-AF65-F5344CB8AC3E}">
        <p14:creationId xmlns:p14="http://schemas.microsoft.com/office/powerpoint/2010/main" xmlns="" val="4982656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401</Words>
  <PresentationFormat>عرض على الشاشة (3:4)‏</PresentationFormat>
  <Paragraphs>17</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انقلاب</vt:lpstr>
      <vt:lpstr> الشعور بمسؤولية مهنة الارشاد السياحي.</vt:lpstr>
      <vt:lpstr>الشريحة 2</vt:lpstr>
      <vt:lpstr>الشريحة 3</vt:lpstr>
      <vt:lpstr>الشريحة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الشعور بمسؤولية مهنة الارشاد السياحي.</dc:title>
  <dc:creator>SALAM</dc:creator>
  <cp:lastModifiedBy>SALAM</cp:lastModifiedBy>
  <cp:revision>1</cp:revision>
  <dcterms:created xsi:type="dcterms:W3CDTF">2016-03-29T22:32:45Z</dcterms:created>
  <dcterms:modified xsi:type="dcterms:W3CDTF">2016-03-29T22:33:08Z</dcterms:modified>
</cp:coreProperties>
</file>