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620688"/>
            <a:ext cx="7024744" cy="1215008"/>
          </a:xfrm>
        </p:spPr>
        <p:txBody>
          <a:bodyPr>
            <a:noAutofit/>
          </a:bodyPr>
          <a:lstStyle/>
          <a:p>
            <a:pPr algn="ctr"/>
            <a:r>
              <a:rPr lang="ar-SA" sz="2400" b="1" dirty="0" smtClean="0">
                <a:solidFill>
                  <a:srgbClr val="FF0000"/>
                </a:solidFill>
              </a:rPr>
              <a:t>الذوق الحضاري في </a:t>
            </a:r>
            <a:r>
              <a:rPr lang="ar-SA" sz="2400" b="1" dirty="0" err="1" smtClean="0">
                <a:solidFill>
                  <a:srgbClr val="FF0000"/>
                </a:solidFill>
              </a:rPr>
              <a:t>اداب</a:t>
            </a:r>
            <a:r>
              <a:rPr lang="ar-SA" sz="2400" b="1" dirty="0" smtClean="0">
                <a:solidFill>
                  <a:srgbClr val="FF0000"/>
                </a:solidFill>
              </a:rPr>
              <a:t> التعامل مع المجموعة السياحية حسب العادات والتقاليد :</a:t>
            </a:r>
            <a:endParaRPr lang="ar-SA" sz="2400" b="1" dirty="0">
              <a:solidFill>
                <a:srgbClr val="FF0000"/>
              </a:solidFill>
            </a:endParaRPr>
          </a:p>
        </p:txBody>
      </p:sp>
      <p:sp>
        <p:nvSpPr>
          <p:cNvPr id="3" name="عنصر نائب للمحتوى 2"/>
          <p:cNvSpPr>
            <a:spLocks noGrp="1"/>
          </p:cNvSpPr>
          <p:nvPr>
            <p:ph idx="1"/>
          </p:nvPr>
        </p:nvSpPr>
        <p:spPr>
          <a:xfrm>
            <a:off x="467544" y="1988840"/>
            <a:ext cx="8208912" cy="4536504"/>
          </a:xfrm>
        </p:spPr>
        <p:txBody>
          <a:bodyPr>
            <a:normAutofit lnSpcReduction="10000"/>
          </a:bodyPr>
          <a:lstStyle/>
          <a:p>
            <a:r>
              <a:rPr lang="ar-SA" dirty="0" smtClean="0">
                <a:cs typeface="PT Bold Heading" pitchFamily="2" charset="-78"/>
              </a:rPr>
              <a:t>على المرشد السياحي احترام العادات والتقاليد اثناء توجيهه وارشاده للمجموعة السياحية اذ يجب مراعاة ما يلي :</a:t>
            </a:r>
          </a:p>
          <a:p>
            <a:pPr marL="68580" indent="0">
              <a:buNone/>
            </a:pPr>
            <a:r>
              <a:rPr lang="ar-SA" dirty="0" smtClean="0">
                <a:cs typeface="PT Bold Heading" pitchFamily="2" charset="-78"/>
              </a:rPr>
              <a:t>الالتزام بالوقت : </a:t>
            </a:r>
            <a:r>
              <a:rPr lang="ar-SA" dirty="0" err="1" smtClean="0">
                <a:cs typeface="PT Bold Heading" pitchFamily="2" charset="-78"/>
              </a:rPr>
              <a:t>دعى</a:t>
            </a:r>
            <a:r>
              <a:rPr lang="ar-SA" dirty="0" smtClean="0">
                <a:cs typeface="PT Bold Heading" pitchFamily="2" charset="-78"/>
              </a:rPr>
              <a:t> الاسلام الى احترام الوقت ،وذكر ذلك بآيات منها </a:t>
            </a:r>
          </a:p>
          <a:p>
            <a:pPr marL="68580" indent="0">
              <a:buNone/>
            </a:pPr>
            <a:endParaRPr lang="ar-SA" dirty="0">
              <a:cs typeface="PT Bold Heading" pitchFamily="2" charset="-78"/>
            </a:endParaRPr>
          </a:p>
          <a:p>
            <a:pPr marL="68580" indent="0">
              <a:buNone/>
            </a:pPr>
            <a:r>
              <a:rPr lang="ar-SA" dirty="0" smtClean="0">
                <a:cs typeface="PT Bold Heading" pitchFamily="2" charset="-78"/>
              </a:rPr>
              <a:t>قول الله تعالى :</a:t>
            </a:r>
          </a:p>
          <a:p>
            <a:pPr marL="68580" indent="0">
              <a:buNone/>
            </a:pPr>
            <a:r>
              <a:rPr lang="ar-SA" dirty="0">
                <a:cs typeface="PT Bold Heading" pitchFamily="2" charset="-78"/>
              </a:rPr>
              <a:t>وَالَّذِينَ هُمْ لِأَمَانَاتِهِمْ وَعَهْدِهِمْ رَاعُونَ </a:t>
            </a:r>
            <a:endParaRPr lang="ar-SA" dirty="0" smtClean="0">
              <a:cs typeface="PT Bold Heading" pitchFamily="2" charset="-78"/>
            </a:endParaRPr>
          </a:p>
          <a:p>
            <a:pPr marL="68580" indent="0" algn="l">
              <a:buNone/>
            </a:pPr>
            <a:r>
              <a:rPr lang="ar-SA" dirty="0" smtClean="0"/>
              <a:t>المؤمنون﴿٨</a:t>
            </a:r>
            <a:r>
              <a:rPr lang="ar-SA" dirty="0"/>
              <a:t>﴾</a:t>
            </a:r>
          </a:p>
        </p:txBody>
      </p:sp>
    </p:spTree>
    <p:extLst>
      <p:ext uri="{BB962C8B-B14F-4D97-AF65-F5344CB8AC3E}">
        <p14:creationId xmlns:p14="http://schemas.microsoft.com/office/powerpoint/2010/main" xmlns="" val="3905912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85000" lnSpcReduction="10000"/>
          </a:bodyPr>
          <a:lstStyle/>
          <a:p>
            <a:pPr algn="just"/>
            <a:r>
              <a:rPr lang="ar-SA" dirty="0" smtClean="0">
                <a:cs typeface="PT Bold Heading" pitchFamily="2" charset="-78"/>
              </a:rPr>
              <a:t>وهنا اشارة الى اهمية فعل الامر في موعده المناسب ، فعلى المرشد السياحي ان يلتزم بمواعيده مع السياح ،لان الالتزام بالمواعيد يعتبر من الرقي الحضاري ،وعكس ذلك الالتزام فانه يزعج السياح .</a:t>
            </a:r>
          </a:p>
          <a:p>
            <a:pPr marL="68580" indent="0" algn="just">
              <a:buNone/>
            </a:pPr>
            <a:endParaRPr lang="ar-SA" dirty="0" smtClean="0">
              <a:cs typeface="PT Bold Heading" pitchFamily="2" charset="-78"/>
            </a:endParaRPr>
          </a:p>
          <a:p>
            <a:pPr algn="just"/>
            <a:r>
              <a:rPr lang="ar-SA" dirty="0" smtClean="0">
                <a:cs typeface="PT Bold Heading" pitchFamily="2" charset="-78"/>
              </a:rPr>
              <a:t>ايضا ان الاخلاف بالوعد صفة من صفات المنافقين التي حذر الرسول الاكرم (ص) منها كما جاء في قوله ص :</a:t>
            </a:r>
          </a:p>
          <a:p>
            <a:pPr algn="just"/>
            <a:endParaRPr lang="ar-SA" dirty="0" smtClean="0">
              <a:cs typeface="PT Bold Heading" pitchFamily="2" charset="-78"/>
            </a:endParaRPr>
          </a:p>
          <a:p>
            <a:pPr marL="68580" indent="0" algn="just">
              <a:buNone/>
            </a:pPr>
            <a:r>
              <a:rPr lang="ar-SA" dirty="0">
                <a:solidFill>
                  <a:srgbClr val="FF0000"/>
                </a:solidFill>
                <a:cs typeface="PT Bold Heading" pitchFamily="2" charset="-78"/>
              </a:rPr>
              <a:t>اذا حدّث كذب, واذا وعد أخلف, واذا أؤتمن خان, واذا خاصم </a:t>
            </a:r>
            <a:r>
              <a:rPr lang="ar-SA" dirty="0" smtClean="0">
                <a:solidFill>
                  <a:srgbClr val="FF0000"/>
                </a:solidFill>
                <a:cs typeface="PT Bold Heading" pitchFamily="2" charset="-78"/>
              </a:rPr>
              <a:t>فجر</a:t>
            </a:r>
          </a:p>
          <a:p>
            <a:pPr marL="68580" indent="0" algn="just">
              <a:buNone/>
            </a:pPr>
            <a:endParaRPr lang="ar-SA" dirty="0">
              <a:cs typeface="PT Bold Heading" pitchFamily="2" charset="-78"/>
            </a:endParaRPr>
          </a:p>
          <a:p>
            <a:pPr marL="68580" indent="0" algn="just">
              <a:buNone/>
            </a:pPr>
            <a:r>
              <a:rPr lang="ar-SA" dirty="0" smtClean="0">
                <a:cs typeface="PT Bold Heading" pitchFamily="2" charset="-78"/>
              </a:rPr>
              <a:t>هنا يبين ان اخلاف بالوعود يسبب الضرر </a:t>
            </a:r>
            <a:r>
              <a:rPr lang="ar-SA" dirty="0" err="1" smtClean="0">
                <a:cs typeface="PT Bold Heading" pitchFamily="2" charset="-78"/>
              </a:rPr>
              <a:t>بالاخرين</a:t>
            </a:r>
            <a:r>
              <a:rPr lang="ar-SA" dirty="0" smtClean="0">
                <a:cs typeface="PT Bold Heading" pitchFamily="2" charset="-78"/>
              </a:rPr>
              <a:t> وإضاعة اوقاتهم بالانتظار.</a:t>
            </a:r>
          </a:p>
          <a:p>
            <a:pPr marL="68580" indent="0" algn="just">
              <a:buNone/>
            </a:pPr>
            <a:r>
              <a:rPr lang="ar-SA" dirty="0" smtClean="0">
                <a:solidFill>
                  <a:srgbClr val="FF0000"/>
                </a:solidFill>
                <a:cs typeface="PT Bold Heading" pitchFamily="2" charset="-78"/>
              </a:rPr>
              <a:t>وان المرشد السياحي يعطي انطباعا عن دينه وعن نفسه وعن مجتمعة وبلدة .....الخ</a:t>
            </a:r>
            <a:endParaRPr lang="ar-SA" dirty="0">
              <a:solidFill>
                <a:srgbClr val="FF0000"/>
              </a:solidFill>
              <a:cs typeface="PT Bold Heading" pitchFamily="2" charset="-78"/>
            </a:endParaRPr>
          </a:p>
        </p:txBody>
      </p:sp>
    </p:spTree>
    <p:extLst>
      <p:ext uri="{BB962C8B-B14F-4D97-AF65-F5344CB8AC3E}">
        <p14:creationId xmlns:p14="http://schemas.microsoft.com/office/powerpoint/2010/main" xmlns="" val="1689755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77500" lnSpcReduction="20000"/>
          </a:bodyPr>
          <a:lstStyle/>
          <a:p>
            <a:pPr algn="just">
              <a:lnSpc>
                <a:spcPct val="200000"/>
              </a:lnSpc>
            </a:pPr>
            <a:r>
              <a:rPr lang="ar-SA" dirty="0" smtClean="0">
                <a:solidFill>
                  <a:srgbClr val="7030A0"/>
                </a:solidFill>
                <a:cs typeface="PT Bold Heading" pitchFamily="2" charset="-78"/>
              </a:rPr>
              <a:t>واخيرا على المرشد السياحي ان يدرك انه قدوة يمثل بلده ويقدم لأفراد المجموعة السياحية نموذجا حيا من القيم والاخلاق ،ويعكس صورة حضارية عن منطقته لا سيما وانه ينضم إليه مجموعة من السياح على اختلاف مجتمعاتهم وحضاراتهم ودياناتهم المسلمة وغير المسلمة ، وان يتحلى المرشد السياحي بالذوق الحضاري والتزامه بذلك في مجال مهنته </a:t>
            </a:r>
            <a:r>
              <a:rPr lang="ar-SA" dirty="0" smtClean="0">
                <a:solidFill>
                  <a:srgbClr val="FF0000"/>
                </a:solidFill>
                <a:cs typeface="PT Bold Heading" pitchFamily="2" charset="-78"/>
              </a:rPr>
              <a:t>ان ذلك من حسن إسلامه وأخلاقه التي دعا اليها الاسلام.</a:t>
            </a:r>
            <a:endParaRPr lang="ar-SA" dirty="0">
              <a:solidFill>
                <a:srgbClr val="FF0000"/>
              </a:solidFill>
              <a:cs typeface="PT Bold Heading" pitchFamily="2" charset="-78"/>
            </a:endParaRPr>
          </a:p>
        </p:txBody>
      </p:sp>
    </p:spTree>
    <p:extLst>
      <p:ext uri="{BB962C8B-B14F-4D97-AF65-F5344CB8AC3E}">
        <p14:creationId xmlns:p14="http://schemas.microsoft.com/office/powerpoint/2010/main" xmlns="" val="16077867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214</Words>
  <PresentationFormat>عرض على الشاشة (3:4)‏</PresentationFormat>
  <Paragraphs>16</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الذوق الحضاري في اداب التعامل مع المجموعة السياحية حسب العادات والتقاليد :</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الذوق الحضاري في اداب التعامل مع المجموعة السياحية حسب العادات والتقاليد :</dc:title>
  <dc:creator>SALAM</dc:creator>
  <cp:lastModifiedBy>SALAM</cp:lastModifiedBy>
  <cp:revision>1</cp:revision>
  <dcterms:created xsi:type="dcterms:W3CDTF">2016-03-29T22:31:37Z</dcterms:created>
  <dcterms:modified xsi:type="dcterms:W3CDTF">2016-03-29T22:31:59Z</dcterms:modified>
</cp:coreProperties>
</file>