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85000" lnSpcReduction="20000"/>
          </a:bodyPr>
          <a:lstStyle/>
          <a:p>
            <a:pPr algn="just"/>
            <a:r>
              <a:rPr lang="ar-SA" dirty="0">
                <a:solidFill>
                  <a:srgbClr val="7030A0"/>
                </a:solidFill>
                <a:cs typeface="PT Bold Heading" pitchFamily="2" charset="-78"/>
              </a:rPr>
              <a:t>فيقال لصاحب </a:t>
            </a:r>
            <a:r>
              <a:rPr lang="ar-SA" dirty="0" smtClean="0">
                <a:solidFill>
                  <a:srgbClr val="7030A0"/>
                </a:solidFill>
                <a:cs typeface="PT Bold Heading" pitchFamily="2" charset="-78"/>
              </a:rPr>
              <a:t>التابوت</a:t>
            </a:r>
            <a:r>
              <a:rPr lang="ar-SA" dirty="0">
                <a:solidFill>
                  <a:srgbClr val="7030A0"/>
                </a:solidFill>
                <a:cs typeface="PT Bold Heading" pitchFamily="2" charset="-78"/>
              </a:rPr>
              <a:t>: ما بال الأبعد قد آذانا على ما بنا من الأذى فيقول: إن الأبعد مات وفي عنقه أموال الناس لم يجد لها أداءً ولا وفاء.</a:t>
            </a:r>
          </a:p>
          <a:p>
            <a:pPr algn="just"/>
            <a:endParaRPr lang="ar-SA" dirty="0">
              <a:solidFill>
                <a:srgbClr val="7030A0"/>
              </a:solidFill>
              <a:cs typeface="PT Bold Heading" pitchFamily="2" charset="-78"/>
            </a:endParaRPr>
          </a:p>
          <a:p>
            <a:pPr algn="just"/>
            <a:r>
              <a:rPr lang="ar-SA" dirty="0">
                <a:solidFill>
                  <a:srgbClr val="7030A0"/>
                </a:solidFill>
                <a:cs typeface="PT Bold Heading" pitchFamily="2" charset="-78"/>
              </a:rPr>
              <a:t>ثم يقال للذي يجرّ أمعائه: ما بال الأبعد قد آذانا على ما بنا من الأذى، فيقول: إنّ الأبعد كان لا يبالي أين أصاب البول من جسده.</a:t>
            </a:r>
          </a:p>
          <a:p>
            <a:pPr algn="just"/>
            <a:endParaRPr lang="ar-SA" dirty="0">
              <a:solidFill>
                <a:srgbClr val="7030A0"/>
              </a:solidFill>
              <a:cs typeface="PT Bold Heading" pitchFamily="2" charset="-78"/>
            </a:endParaRPr>
          </a:p>
          <a:p>
            <a:pPr algn="just"/>
            <a:r>
              <a:rPr lang="ar-SA" dirty="0">
                <a:solidFill>
                  <a:srgbClr val="7030A0"/>
                </a:solidFill>
                <a:cs typeface="PT Bold Heading" pitchFamily="2" charset="-78"/>
              </a:rPr>
              <a:t>ثمّ يقال للذي يسيل فوه قيحاً ودماً: ما بال الأبعد قد آذانا على ما بنا من الأذى، فيقول: إن الأبعد كان يُحاكى فينظر إلى كلّ كلمة خبيثة فيُسندها فيحاكي بها.</a:t>
            </a:r>
          </a:p>
          <a:p>
            <a:pPr algn="just"/>
            <a:endParaRPr lang="ar-SA" dirty="0">
              <a:solidFill>
                <a:srgbClr val="7030A0"/>
              </a:solidFill>
              <a:cs typeface="PT Bold Heading" pitchFamily="2" charset="-78"/>
            </a:endParaRPr>
          </a:p>
          <a:p>
            <a:pPr algn="just"/>
            <a:r>
              <a:rPr lang="ar-SA" dirty="0">
                <a:solidFill>
                  <a:srgbClr val="7030A0"/>
                </a:solidFill>
                <a:cs typeface="PT Bold Heading" pitchFamily="2" charset="-78"/>
              </a:rPr>
              <a:t>ثمّ يقال للذي يأكل لحمه: ما بال الأبعد قد آذانا على ما بنا من الأذى، فيقول: إنّ الأبعد كان يأكل لحوم الناس بالغيبة، ويمشي بالنميمة"</a:t>
            </a:r>
          </a:p>
        </p:txBody>
      </p:sp>
    </p:spTree>
    <p:extLst>
      <p:ext uri="{BB962C8B-B14F-4D97-AF65-F5344CB8AC3E}">
        <p14:creationId xmlns:p14="http://schemas.microsoft.com/office/powerpoint/2010/main" xmlns="" val="3830763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62500" lnSpcReduction="20000"/>
          </a:bodyPr>
          <a:lstStyle/>
          <a:p>
            <a:pPr algn="just">
              <a:lnSpc>
                <a:spcPct val="170000"/>
              </a:lnSpc>
            </a:pPr>
            <a:r>
              <a:rPr lang="ar-SA" dirty="0" smtClean="0">
                <a:solidFill>
                  <a:schemeClr val="bg2">
                    <a:lumMod val="50000"/>
                  </a:schemeClr>
                </a:solidFill>
                <a:cs typeface="PT Bold Heading" pitchFamily="2" charset="-78"/>
              </a:rPr>
              <a:t>الابتسامة وحركات العيون وإيماءات الرأس تعابير تدل على مشاركة فعالة ورغبة في الاستزادة من الحديث او الموافقة عليه، لما للابتسامة من مفتاح سحري تفتح به قلوب الناس وهي الاشراقة العذبة الجميلة التي تندى بها الشفاه وتضئ بها الوجوه.</a:t>
            </a:r>
          </a:p>
          <a:p>
            <a:pPr marL="68580" indent="0" algn="just">
              <a:buNone/>
            </a:pPr>
            <a:endParaRPr lang="ar-SA" dirty="0">
              <a:cs typeface="PT Bold Heading" pitchFamily="2" charset="-78"/>
            </a:endParaRPr>
          </a:p>
          <a:p>
            <a:pPr marL="68580" indent="0" algn="ctr">
              <a:lnSpc>
                <a:spcPct val="110000"/>
              </a:lnSpc>
              <a:spcBef>
                <a:spcPts val="0"/>
              </a:spcBef>
              <a:buNone/>
            </a:pPr>
            <a:r>
              <a:rPr lang="ar-SA" dirty="0" err="1">
                <a:solidFill>
                  <a:srgbClr val="FF0000"/>
                </a:solidFill>
                <a:cs typeface="PT Bold Heading" pitchFamily="2" charset="-78"/>
              </a:rPr>
              <a:t>ياسائلي</a:t>
            </a:r>
            <a:r>
              <a:rPr lang="ar-SA" dirty="0">
                <a:solidFill>
                  <a:srgbClr val="FF0000"/>
                </a:solidFill>
                <a:cs typeface="PT Bold Heading" pitchFamily="2" charset="-78"/>
              </a:rPr>
              <a:t> أين حل الجود والكرم عندي بيان إذا طلابه قدموا</a:t>
            </a:r>
          </a:p>
          <a:p>
            <a:pPr marL="68580" indent="0" algn="ctr">
              <a:lnSpc>
                <a:spcPct val="110000"/>
              </a:lnSpc>
              <a:spcBef>
                <a:spcPts val="0"/>
              </a:spcBef>
              <a:buNone/>
            </a:pPr>
            <a:endParaRPr lang="ar-SA" dirty="0">
              <a:solidFill>
                <a:srgbClr val="FF0000"/>
              </a:solidFill>
              <a:cs typeface="PT Bold Heading" pitchFamily="2" charset="-78"/>
            </a:endParaRPr>
          </a:p>
          <a:p>
            <a:pPr marL="68580" indent="0" algn="ctr">
              <a:lnSpc>
                <a:spcPct val="110000"/>
              </a:lnSpc>
              <a:spcBef>
                <a:spcPts val="0"/>
              </a:spcBef>
              <a:buNone/>
            </a:pPr>
            <a:r>
              <a:rPr lang="ar-SA" dirty="0">
                <a:solidFill>
                  <a:srgbClr val="FF0000"/>
                </a:solidFill>
                <a:cs typeface="PT Bold Heading" pitchFamily="2" charset="-78"/>
              </a:rPr>
              <a:t>هذا الذي تعرف البطحاء </a:t>
            </a:r>
            <a:r>
              <a:rPr lang="ar-SA" dirty="0" err="1">
                <a:solidFill>
                  <a:srgbClr val="FF0000"/>
                </a:solidFill>
                <a:cs typeface="PT Bold Heading" pitchFamily="2" charset="-78"/>
              </a:rPr>
              <a:t>وطئته</a:t>
            </a:r>
            <a:r>
              <a:rPr lang="ar-SA" dirty="0">
                <a:solidFill>
                  <a:srgbClr val="FF0000"/>
                </a:solidFill>
                <a:cs typeface="PT Bold Heading" pitchFamily="2" charset="-78"/>
              </a:rPr>
              <a:t> والبيت يعرفه والحل والحرم</a:t>
            </a:r>
          </a:p>
          <a:p>
            <a:pPr marL="68580" indent="0" algn="ctr">
              <a:lnSpc>
                <a:spcPct val="110000"/>
              </a:lnSpc>
              <a:spcBef>
                <a:spcPts val="0"/>
              </a:spcBef>
              <a:buNone/>
            </a:pPr>
            <a:endParaRPr lang="ar-SA" dirty="0">
              <a:solidFill>
                <a:srgbClr val="FF0000"/>
              </a:solidFill>
              <a:cs typeface="PT Bold Heading" pitchFamily="2" charset="-78"/>
            </a:endParaRPr>
          </a:p>
          <a:p>
            <a:pPr marL="68580" indent="0" algn="ctr">
              <a:lnSpc>
                <a:spcPct val="110000"/>
              </a:lnSpc>
              <a:spcBef>
                <a:spcPts val="0"/>
              </a:spcBef>
              <a:buNone/>
            </a:pPr>
            <a:r>
              <a:rPr lang="ar-SA" dirty="0">
                <a:solidFill>
                  <a:srgbClr val="FF0000"/>
                </a:solidFill>
                <a:cs typeface="PT Bold Heading" pitchFamily="2" charset="-78"/>
              </a:rPr>
              <a:t>هذا بن خير عباد الله كلهم هذا التقي النقي الطاهر العلم</a:t>
            </a:r>
          </a:p>
          <a:p>
            <a:pPr marL="68580" indent="0" algn="ctr">
              <a:lnSpc>
                <a:spcPct val="110000"/>
              </a:lnSpc>
              <a:spcBef>
                <a:spcPts val="0"/>
              </a:spcBef>
              <a:buNone/>
            </a:pPr>
            <a:endParaRPr lang="ar-SA" dirty="0">
              <a:solidFill>
                <a:srgbClr val="FF0000"/>
              </a:solidFill>
              <a:cs typeface="PT Bold Heading" pitchFamily="2" charset="-78"/>
            </a:endParaRPr>
          </a:p>
          <a:p>
            <a:pPr marL="68580" indent="0" algn="ctr">
              <a:lnSpc>
                <a:spcPct val="110000"/>
              </a:lnSpc>
              <a:spcBef>
                <a:spcPts val="0"/>
              </a:spcBef>
              <a:buNone/>
            </a:pPr>
            <a:r>
              <a:rPr lang="ar-SA" dirty="0">
                <a:solidFill>
                  <a:srgbClr val="FF0000"/>
                </a:solidFill>
                <a:cs typeface="PT Bold Heading" pitchFamily="2" charset="-78"/>
              </a:rPr>
              <a:t>هذا الذي أحمد المختار والده صلى عليه إلهي </a:t>
            </a:r>
            <a:r>
              <a:rPr lang="ar-SA" dirty="0" err="1">
                <a:solidFill>
                  <a:srgbClr val="FF0000"/>
                </a:solidFill>
                <a:cs typeface="PT Bold Heading" pitchFamily="2" charset="-78"/>
              </a:rPr>
              <a:t>ماجرى</a:t>
            </a:r>
            <a:r>
              <a:rPr lang="ar-SA" dirty="0">
                <a:solidFill>
                  <a:srgbClr val="FF0000"/>
                </a:solidFill>
                <a:cs typeface="PT Bold Heading" pitchFamily="2" charset="-78"/>
              </a:rPr>
              <a:t> القلم</a:t>
            </a:r>
          </a:p>
          <a:p>
            <a:pPr marL="68580" indent="0" algn="ctr">
              <a:lnSpc>
                <a:spcPct val="110000"/>
              </a:lnSpc>
              <a:spcBef>
                <a:spcPts val="0"/>
              </a:spcBef>
              <a:buNone/>
            </a:pPr>
            <a:endParaRPr lang="ar-SA" dirty="0">
              <a:solidFill>
                <a:srgbClr val="FF0000"/>
              </a:solidFill>
              <a:cs typeface="PT Bold Heading" pitchFamily="2" charset="-78"/>
            </a:endParaRPr>
          </a:p>
          <a:p>
            <a:pPr marL="68580" indent="0" algn="ctr">
              <a:lnSpc>
                <a:spcPct val="110000"/>
              </a:lnSpc>
              <a:spcBef>
                <a:spcPts val="0"/>
              </a:spcBef>
              <a:buNone/>
            </a:pPr>
            <a:r>
              <a:rPr lang="ar-SA" dirty="0">
                <a:solidFill>
                  <a:srgbClr val="FF0000"/>
                </a:solidFill>
                <a:cs typeface="PT Bold Heading" pitchFamily="2" charset="-78"/>
              </a:rPr>
              <a:t>هذا بن سيدة النسوان فاطمة وأبن الوصي الذي سيفه نقم</a:t>
            </a:r>
          </a:p>
          <a:p>
            <a:pPr marL="68580" indent="0" algn="ctr">
              <a:lnSpc>
                <a:spcPct val="110000"/>
              </a:lnSpc>
              <a:spcBef>
                <a:spcPts val="0"/>
              </a:spcBef>
              <a:buNone/>
            </a:pPr>
            <a:endParaRPr lang="ar-SA" dirty="0">
              <a:solidFill>
                <a:srgbClr val="FF0000"/>
              </a:solidFill>
              <a:cs typeface="PT Bold Heading" pitchFamily="2" charset="-78"/>
            </a:endParaRPr>
          </a:p>
          <a:p>
            <a:pPr marL="68580" indent="0" algn="ctr">
              <a:lnSpc>
                <a:spcPct val="110000"/>
              </a:lnSpc>
              <a:spcBef>
                <a:spcPts val="0"/>
              </a:spcBef>
              <a:buNone/>
            </a:pPr>
            <a:r>
              <a:rPr lang="ar-SA" dirty="0">
                <a:solidFill>
                  <a:srgbClr val="FF0000"/>
                </a:solidFill>
                <a:cs typeface="PT Bold Heading" pitchFamily="2" charset="-78"/>
              </a:rPr>
              <a:t>يغضي </a:t>
            </a:r>
            <a:r>
              <a:rPr lang="ar-SA" dirty="0" err="1">
                <a:solidFill>
                  <a:srgbClr val="FF0000"/>
                </a:solidFill>
                <a:cs typeface="PT Bold Heading" pitchFamily="2" charset="-78"/>
              </a:rPr>
              <a:t>حياءا</a:t>
            </a:r>
            <a:r>
              <a:rPr lang="ar-SA" dirty="0">
                <a:solidFill>
                  <a:srgbClr val="FF0000"/>
                </a:solidFill>
                <a:cs typeface="PT Bold Heading" pitchFamily="2" charset="-78"/>
              </a:rPr>
              <a:t> ويغضي من مهابته فلا يكلم إلا حين يبتسم</a:t>
            </a:r>
          </a:p>
          <a:p>
            <a:pPr marL="68580" indent="0" algn="ctr">
              <a:lnSpc>
                <a:spcPct val="110000"/>
              </a:lnSpc>
              <a:spcBef>
                <a:spcPts val="0"/>
              </a:spcBef>
              <a:buNone/>
            </a:pPr>
            <a:endParaRPr lang="ar-SA" dirty="0">
              <a:solidFill>
                <a:srgbClr val="FF0000"/>
              </a:solidFill>
              <a:cs typeface="PT Bold Heading" pitchFamily="2" charset="-78"/>
            </a:endParaRPr>
          </a:p>
          <a:p>
            <a:pPr marL="68580" indent="0" algn="ctr">
              <a:lnSpc>
                <a:spcPct val="110000"/>
              </a:lnSpc>
              <a:spcBef>
                <a:spcPts val="0"/>
              </a:spcBef>
              <a:buNone/>
            </a:pPr>
            <a:r>
              <a:rPr lang="ar-SA" dirty="0" err="1">
                <a:solidFill>
                  <a:srgbClr val="FF0000"/>
                </a:solidFill>
                <a:cs typeface="PT Bold Heading" pitchFamily="2" charset="-78"/>
              </a:rPr>
              <a:t>ماقال</a:t>
            </a:r>
            <a:r>
              <a:rPr lang="ar-SA" dirty="0">
                <a:solidFill>
                  <a:srgbClr val="FF0000"/>
                </a:solidFill>
                <a:cs typeface="PT Bold Heading" pitchFamily="2" charset="-78"/>
              </a:rPr>
              <a:t> لا قط إلا في شهادة لولا التشهد كانت </a:t>
            </a:r>
            <a:r>
              <a:rPr lang="ar-SA" dirty="0" err="1">
                <a:solidFill>
                  <a:srgbClr val="FF0000"/>
                </a:solidFill>
                <a:cs typeface="PT Bold Heading" pitchFamily="2" charset="-78"/>
              </a:rPr>
              <a:t>لاؤه</a:t>
            </a:r>
            <a:r>
              <a:rPr lang="ar-SA" dirty="0">
                <a:solidFill>
                  <a:srgbClr val="FF0000"/>
                </a:solidFill>
                <a:cs typeface="PT Bold Heading" pitchFamily="2" charset="-78"/>
              </a:rPr>
              <a:t> نعم</a:t>
            </a:r>
          </a:p>
        </p:txBody>
      </p:sp>
    </p:spTree>
    <p:extLst>
      <p:ext uri="{BB962C8B-B14F-4D97-AF65-F5344CB8AC3E}">
        <p14:creationId xmlns:p14="http://schemas.microsoft.com/office/powerpoint/2010/main" xmlns="" val="3896469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628800"/>
            <a:ext cx="8208912" cy="4896544"/>
          </a:xfrm>
        </p:spPr>
        <p:txBody>
          <a:bodyPr>
            <a:normAutofit lnSpcReduction="10000"/>
          </a:bodyPr>
          <a:lstStyle/>
          <a:p>
            <a:pPr algn="just"/>
            <a:r>
              <a:rPr lang="ar-SA" dirty="0" smtClean="0">
                <a:cs typeface="PT Bold Heading" pitchFamily="2" charset="-78"/>
              </a:rPr>
              <a:t>ان يتصف بالتواضع وعدم التعالي في اسلوب الحديث وفي </a:t>
            </a:r>
            <a:r>
              <a:rPr lang="ar-SA" dirty="0">
                <a:cs typeface="PT Bold Heading" pitchFamily="2" charset="-78"/>
              </a:rPr>
              <a:t>المشي ,كما جاء في قول الله تعالى </a:t>
            </a:r>
            <a:r>
              <a:rPr lang="ar-SA" dirty="0" smtClean="0">
                <a:cs typeface="PT Bold Heading" pitchFamily="2" charset="-78"/>
              </a:rPr>
              <a:t>:</a:t>
            </a:r>
          </a:p>
          <a:p>
            <a:pPr marL="68580" indent="0" algn="l">
              <a:buNone/>
            </a:pPr>
            <a:r>
              <a:rPr lang="ar-SA" dirty="0" smtClean="0">
                <a:cs typeface="PT Bold Heading" pitchFamily="2" charset="-78"/>
              </a:rPr>
              <a:t>واقْصِدْ </a:t>
            </a:r>
            <a:r>
              <a:rPr lang="ar-SA" dirty="0">
                <a:cs typeface="PT Bold Heading" pitchFamily="2" charset="-78"/>
              </a:rPr>
              <a:t>فِي مَشْيِكَ وَاغْضُضْ مِنْ صَوْتِكَ ۚ إِنَّ أَنْكَرَ الْأَصْوَاتِ لَصَوْتُ الْحَمِيرِ </a:t>
            </a:r>
            <a:r>
              <a:rPr lang="ar-SA" dirty="0" smtClean="0">
                <a:cs typeface="PT Bold Heading" pitchFamily="2" charset="-78"/>
              </a:rPr>
              <a:t>                                                             </a:t>
            </a:r>
            <a:r>
              <a:rPr lang="ar-SA" dirty="0" smtClean="0">
                <a:solidFill>
                  <a:srgbClr val="FF0000"/>
                </a:solidFill>
                <a:cs typeface="PT Bold Heading" pitchFamily="2" charset="-78"/>
              </a:rPr>
              <a:t>لقمان﴿١٩﴾</a:t>
            </a:r>
          </a:p>
          <a:p>
            <a:pPr algn="just">
              <a:buSzPct val="109000"/>
              <a:buFont typeface="Courier New" pitchFamily="49" charset="0"/>
              <a:buChar char="o"/>
            </a:pPr>
            <a:r>
              <a:rPr lang="ar-SA" dirty="0" smtClean="0">
                <a:cs typeface="PT Bold Heading" pitchFamily="2" charset="-78"/>
              </a:rPr>
              <a:t>على المرشد ان يتعامل مع النقد بسلوك واخلاق حسنة .</a:t>
            </a:r>
          </a:p>
          <a:p>
            <a:pPr marL="68580" indent="0" algn="just">
              <a:buNone/>
            </a:pPr>
            <a:r>
              <a:rPr lang="ar-SA" dirty="0" smtClean="0">
                <a:cs typeface="PT Bold Heading" pitchFamily="2" charset="-78"/>
              </a:rPr>
              <a:t>وان يتقبل النقد الاخر ،وان يتعامل مع الناقد بكل اخلاق كما دعانا ديننا لذلك وان ارد ان ينتقد احد فيجب على المرشد ان ينتقده بسرية .</a:t>
            </a:r>
            <a:endParaRPr lang="ar-SA" dirty="0">
              <a:cs typeface="PT Bold Heading" pitchFamily="2" charset="-78"/>
            </a:endParaRPr>
          </a:p>
          <a:p>
            <a:pPr marL="68580" indent="0">
              <a:buNone/>
            </a:pPr>
            <a:endParaRPr lang="ar-SA" dirty="0" smtClean="0"/>
          </a:p>
          <a:p>
            <a:pPr marL="68580" indent="0">
              <a:buNone/>
            </a:pPr>
            <a:endParaRPr lang="ar-SA" dirty="0" smtClean="0"/>
          </a:p>
          <a:p>
            <a:endParaRPr lang="ar-SA" dirty="0"/>
          </a:p>
          <a:p>
            <a:endParaRPr lang="ar-SA" dirty="0" smtClean="0"/>
          </a:p>
          <a:p>
            <a:endParaRPr lang="ar-SA" dirty="0"/>
          </a:p>
          <a:p>
            <a:pPr marL="68580" indent="0">
              <a:buNone/>
            </a:pPr>
            <a:endParaRPr lang="ar-SA" dirty="0"/>
          </a:p>
        </p:txBody>
      </p:sp>
    </p:spTree>
    <p:extLst>
      <p:ext uri="{BB962C8B-B14F-4D97-AF65-F5344CB8AC3E}">
        <p14:creationId xmlns:p14="http://schemas.microsoft.com/office/powerpoint/2010/main" xmlns="" val="5824859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304</Words>
  <PresentationFormat>عرض على الشاشة (3:4)‏</PresentationFormat>
  <Paragraphs>30</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انقلاب</vt:lpstr>
      <vt:lpstr>الشريحة 1</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2016-03-29T22:30:51Z</dcterms:created>
  <dcterms:modified xsi:type="dcterms:W3CDTF">2016-03-29T22:31:14Z</dcterms:modified>
</cp:coreProperties>
</file>