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692696"/>
            <a:ext cx="7024744" cy="792088"/>
          </a:xfrm>
        </p:spPr>
        <p:txBody>
          <a:bodyPr>
            <a:normAutofit/>
          </a:bodyPr>
          <a:lstStyle/>
          <a:p>
            <a:pPr algn="ctr"/>
            <a:r>
              <a:rPr lang="ar-SA" b="1" dirty="0" smtClean="0"/>
              <a:t>من اهم القواعد :</a:t>
            </a:r>
            <a:endParaRPr lang="ar-SA" b="1" dirty="0"/>
          </a:p>
        </p:txBody>
      </p:sp>
      <p:sp>
        <p:nvSpPr>
          <p:cNvPr id="3" name="عنصر نائب للمحتوى 2"/>
          <p:cNvSpPr>
            <a:spLocks noGrp="1"/>
          </p:cNvSpPr>
          <p:nvPr>
            <p:ph idx="1"/>
          </p:nvPr>
        </p:nvSpPr>
        <p:spPr>
          <a:xfrm>
            <a:off x="467544" y="1628800"/>
            <a:ext cx="8208912" cy="4896544"/>
          </a:xfrm>
        </p:spPr>
        <p:txBody>
          <a:bodyPr>
            <a:normAutofit fontScale="70000" lnSpcReduction="20000"/>
          </a:bodyPr>
          <a:lstStyle/>
          <a:p>
            <a:pPr algn="just"/>
            <a:r>
              <a:rPr lang="ar-SA" dirty="0" smtClean="0">
                <a:cs typeface="PT Bold Heading" pitchFamily="2" charset="-78"/>
              </a:rPr>
              <a:t>عندما يضطر المرشد السياحي للحديث عن نفسه ، من الذوق عدم الإطالة، حتى لا يفسر هذا التصرف بحب النفس أو الافتخار بها.</a:t>
            </a:r>
          </a:p>
          <a:p>
            <a:pPr marL="68580" indent="0" algn="just">
              <a:buNone/>
            </a:pPr>
            <a:endParaRPr lang="ar-SA" dirty="0" smtClean="0">
              <a:cs typeface="PT Bold Heading" pitchFamily="2" charset="-78"/>
            </a:endParaRPr>
          </a:p>
          <a:p>
            <a:pPr algn="just"/>
            <a:r>
              <a:rPr lang="ar-SA" dirty="0" smtClean="0">
                <a:cs typeface="PT Bold Heading" pitchFamily="2" charset="-78"/>
              </a:rPr>
              <a:t>ان يتحدث المرشد السياحي بلغة يفهمها كافة افراد المجموعة السياحية، وان يبتعد عن التحدث بنظرات الغمز بالآخرين.</a:t>
            </a:r>
          </a:p>
          <a:p>
            <a:pPr marL="68580" indent="0" algn="just">
              <a:buNone/>
            </a:pPr>
            <a:endParaRPr lang="ar-SA" dirty="0" smtClean="0">
              <a:cs typeface="PT Bold Heading" pitchFamily="2" charset="-78"/>
            </a:endParaRPr>
          </a:p>
          <a:p>
            <a:pPr algn="just"/>
            <a:r>
              <a:rPr lang="ar-SA" dirty="0" smtClean="0">
                <a:cs typeface="PT Bold Heading" pitchFamily="2" charset="-78"/>
              </a:rPr>
              <a:t>الابتعاد عن الكذب اثناء سرد واقعة معينة .</a:t>
            </a:r>
          </a:p>
          <a:p>
            <a:pPr marL="68580" indent="0" algn="just">
              <a:buNone/>
            </a:pPr>
            <a:endParaRPr lang="ar-SA" dirty="0" smtClean="0">
              <a:cs typeface="PT Bold Heading" pitchFamily="2" charset="-78"/>
            </a:endParaRPr>
          </a:p>
          <a:p>
            <a:pPr algn="just"/>
            <a:r>
              <a:rPr lang="ar-SA" dirty="0" smtClean="0">
                <a:cs typeface="PT Bold Heading" pitchFamily="2" charset="-78"/>
              </a:rPr>
              <a:t>ان يبتعد عن المدح الكاذب، وان يقدم النصح بمحبة ،وعندما ينتقد فينبغي ان يكون نقد نابع من الحرص ،وان يكون التعبير بالشكر والثناء بكثير من الادب واللباقة.</a:t>
            </a:r>
          </a:p>
          <a:p>
            <a:pPr marL="68580" indent="0" algn="just">
              <a:buNone/>
            </a:pPr>
            <a:endParaRPr lang="ar-SA" dirty="0" smtClean="0">
              <a:cs typeface="PT Bold Heading" pitchFamily="2" charset="-78"/>
            </a:endParaRPr>
          </a:p>
          <a:p>
            <a:pPr algn="just"/>
            <a:r>
              <a:rPr lang="ar-SA" dirty="0">
                <a:cs typeface="PT Bold Heading" pitchFamily="2" charset="-78"/>
              </a:rPr>
              <a:t> </a:t>
            </a:r>
            <a:r>
              <a:rPr lang="ar-SA" dirty="0" smtClean="0">
                <a:cs typeface="PT Bold Heading" pitchFamily="2" charset="-78"/>
              </a:rPr>
              <a:t>من اللباقة يجب ان يعتني المرشد السياحي بصوته فيكون معتدل لا قساوة فيه ولا حدة .</a:t>
            </a:r>
          </a:p>
          <a:p>
            <a:endParaRPr lang="ar-SA" dirty="0" smtClean="0"/>
          </a:p>
          <a:p>
            <a:endParaRPr lang="ar-SA" dirty="0"/>
          </a:p>
        </p:txBody>
      </p:sp>
    </p:spTree>
    <p:extLst>
      <p:ext uri="{BB962C8B-B14F-4D97-AF65-F5344CB8AC3E}">
        <p14:creationId xmlns:p14="http://schemas.microsoft.com/office/powerpoint/2010/main" xmlns="" val="194468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rmAutofit fontScale="77500" lnSpcReduction="20000"/>
          </a:bodyPr>
          <a:lstStyle/>
          <a:p>
            <a:pPr algn="just"/>
            <a:r>
              <a:rPr lang="ar-SA" dirty="0" smtClean="0">
                <a:cs typeface="PT Bold Heading" pitchFamily="2" charset="-78"/>
              </a:rPr>
              <a:t>عند مناقشة المرشد السياحي للمجموعة فمن الذوق ان يكون النقاش هادئ مستندا الى العلم والمعرفة والدراية والمنطق السليم، وان يبتعد عن الصراخ والتعصب والتجريح.</a:t>
            </a:r>
          </a:p>
          <a:p>
            <a:pPr marL="68580" indent="0" algn="just">
              <a:buNone/>
            </a:pPr>
            <a:endParaRPr lang="ar-SA" dirty="0" smtClean="0">
              <a:cs typeface="PT Bold Heading" pitchFamily="2" charset="-78"/>
            </a:endParaRPr>
          </a:p>
          <a:p>
            <a:pPr algn="just"/>
            <a:r>
              <a:rPr lang="ar-SA" dirty="0" smtClean="0">
                <a:cs typeface="PT Bold Heading" pitchFamily="2" charset="-78"/>
              </a:rPr>
              <a:t>ينبغي على المرشد السياحي عند مخاطبة افراد المجموعة السياحية ان يتجنب بعض العبارات التي يعتبرها البعض بعيدة عن الذوق مثل </a:t>
            </a:r>
            <a:r>
              <a:rPr lang="ar-SA" dirty="0" smtClean="0">
                <a:solidFill>
                  <a:srgbClr val="FF0000"/>
                </a:solidFill>
                <a:cs typeface="PT Bold Heading" pitchFamily="2" charset="-78"/>
              </a:rPr>
              <a:t>هو </a:t>
            </a:r>
            <a:r>
              <a:rPr lang="ar-SA" dirty="0" smtClean="0">
                <a:cs typeface="PT Bold Heading" pitchFamily="2" charset="-78"/>
              </a:rPr>
              <a:t>او </a:t>
            </a:r>
            <a:r>
              <a:rPr lang="ar-SA" dirty="0" smtClean="0">
                <a:solidFill>
                  <a:srgbClr val="FF0000"/>
                </a:solidFill>
                <a:cs typeface="PT Bold Heading" pitchFamily="2" charset="-78"/>
              </a:rPr>
              <a:t>هي</a:t>
            </a:r>
            <a:r>
              <a:rPr lang="ar-SA" dirty="0" smtClean="0">
                <a:cs typeface="PT Bold Heading" pitchFamily="2" charset="-78"/>
              </a:rPr>
              <a:t> واستبدالها بالسيد فلان او السيدة فلانة.</a:t>
            </a:r>
          </a:p>
          <a:p>
            <a:pPr marL="68580" indent="0" algn="just">
              <a:buNone/>
            </a:pPr>
            <a:endParaRPr lang="ar-SA" dirty="0" smtClean="0">
              <a:cs typeface="PT Bold Heading" pitchFamily="2" charset="-78"/>
            </a:endParaRPr>
          </a:p>
          <a:p>
            <a:pPr algn="just"/>
            <a:r>
              <a:rPr lang="ar-SA" dirty="0" smtClean="0">
                <a:cs typeface="PT Bold Heading" pitchFamily="2" charset="-78"/>
              </a:rPr>
              <a:t>اجادة فن الاصغاء ،وهو فن لا يقل اهمية عن فن الكلام .حيث جاء في مفهوم السلوك العام خير محدث هو من يستمع بشغف الى الاخرين .</a:t>
            </a:r>
          </a:p>
          <a:p>
            <a:pPr marL="68580" indent="0" algn="just">
              <a:buNone/>
            </a:pPr>
            <a:endParaRPr lang="ar-SA" dirty="0" smtClean="0">
              <a:cs typeface="PT Bold Heading" pitchFamily="2" charset="-78"/>
            </a:endParaRPr>
          </a:p>
          <a:p>
            <a:pPr algn="just"/>
            <a:r>
              <a:rPr lang="ar-SA" dirty="0" smtClean="0">
                <a:cs typeface="PT Bold Heading" pitchFamily="2" charset="-78"/>
              </a:rPr>
              <a:t>اختيار الوقت المناسب لتوجيه الاسئلة والاجابة ينبغي ان تكون مطابقة للسؤال دون نقصان او زيادة واذا تعذرت الاجابة فيجب الاعتذار بكلمة لطيفة، وهذا من حسن الاخلاق ان يعتذر عما بدر عنه من سلوك خطأ او كلام بدون قصد في حق الاخرين.</a:t>
            </a:r>
          </a:p>
          <a:p>
            <a:pPr marL="68580" indent="0">
              <a:buNone/>
            </a:pPr>
            <a:endParaRPr lang="ar-SA" dirty="0"/>
          </a:p>
        </p:txBody>
      </p:sp>
    </p:spTree>
    <p:extLst>
      <p:ext uri="{BB962C8B-B14F-4D97-AF65-F5344CB8AC3E}">
        <p14:creationId xmlns:p14="http://schemas.microsoft.com/office/powerpoint/2010/main" xmlns="" val="3360467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08912" cy="5832648"/>
          </a:xfrm>
        </p:spPr>
        <p:txBody>
          <a:bodyPr>
            <a:noAutofit/>
          </a:bodyPr>
          <a:lstStyle/>
          <a:p>
            <a:pPr algn="just"/>
            <a:r>
              <a:rPr lang="ar-SA" dirty="0" smtClean="0">
                <a:cs typeface="PT Bold Heading" pitchFamily="2" charset="-78"/>
              </a:rPr>
              <a:t>ان على المرشد السياحي ان لا ينتقد عادات او تقاليد بلد امام احد مواطنيه، فالصراحة لها حدود </a:t>
            </a:r>
            <a:r>
              <a:rPr lang="ar-SA" dirty="0" smtClean="0">
                <a:solidFill>
                  <a:srgbClr val="FF0000"/>
                </a:solidFill>
                <a:cs typeface="PT Bold Heading" pitchFamily="2" charset="-78"/>
              </a:rPr>
              <a:t>ولا ينبغي اعتبارها مباحة دائما</a:t>
            </a:r>
            <a:r>
              <a:rPr lang="ar-SA" dirty="0" smtClean="0">
                <a:cs typeface="PT Bold Heading" pitchFamily="2" charset="-78"/>
              </a:rPr>
              <a:t>.</a:t>
            </a:r>
          </a:p>
          <a:p>
            <a:pPr algn="just"/>
            <a:r>
              <a:rPr lang="ar-SA" dirty="0" smtClean="0">
                <a:cs typeface="PT Bold Heading" pitchFamily="2" charset="-78"/>
              </a:rPr>
              <a:t>ان لا يركز المرشد السياحي على ملابس السياح او احذيتهم ،حتى لا يربك الشخص امامه</a:t>
            </a:r>
          </a:p>
          <a:p>
            <a:pPr algn="just"/>
            <a:r>
              <a:rPr lang="ar-SA" dirty="0" smtClean="0">
                <a:solidFill>
                  <a:srgbClr val="FF0000"/>
                </a:solidFill>
                <a:cs typeface="PT Bold Heading" pitchFamily="2" charset="-78"/>
              </a:rPr>
              <a:t>ان يبتعد عن النميمة بقصد او بدون قصد اثناء تحدثه مع السياح...</a:t>
            </a:r>
          </a:p>
          <a:p>
            <a:pPr marL="68580" indent="0" algn="just">
              <a:buNone/>
            </a:pPr>
            <a:r>
              <a:rPr lang="ar-SA" dirty="0">
                <a:solidFill>
                  <a:schemeClr val="accent1">
                    <a:lumMod val="50000"/>
                  </a:schemeClr>
                </a:solidFill>
                <a:cs typeface="PT Bold Heading" pitchFamily="2" charset="-78"/>
              </a:rPr>
              <a:t>قال رسولُ الله صلى الله عليه </a:t>
            </a:r>
            <a:r>
              <a:rPr lang="ar-SA" dirty="0" err="1">
                <a:solidFill>
                  <a:schemeClr val="accent1">
                    <a:lumMod val="50000"/>
                  </a:schemeClr>
                </a:solidFill>
                <a:cs typeface="PT Bold Heading" pitchFamily="2" charset="-78"/>
              </a:rPr>
              <a:t>وآله</a:t>
            </a:r>
            <a:r>
              <a:rPr lang="ar-SA" dirty="0">
                <a:solidFill>
                  <a:schemeClr val="accent1">
                    <a:lumMod val="50000"/>
                  </a:schemeClr>
                </a:solidFill>
                <a:cs typeface="PT Bold Heading" pitchFamily="2" charset="-78"/>
              </a:rPr>
              <a:t> </a:t>
            </a:r>
            <a:r>
              <a:rPr lang="ar-SA" dirty="0" smtClean="0">
                <a:solidFill>
                  <a:schemeClr val="accent1">
                    <a:lumMod val="50000"/>
                  </a:schemeClr>
                </a:solidFill>
                <a:cs typeface="PT Bold Heading" pitchFamily="2" charset="-78"/>
              </a:rPr>
              <a:t>وسلم</a:t>
            </a:r>
            <a:endParaRPr lang="ar-SA" dirty="0">
              <a:solidFill>
                <a:schemeClr val="accent1">
                  <a:lumMod val="50000"/>
                </a:schemeClr>
              </a:solidFill>
              <a:cs typeface="PT Bold Heading" pitchFamily="2" charset="-78"/>
            </a:endParaRPr>
          </a:p>
          <a:p>
            <a:pPr marL="68580" indent="0" algn="just">
              <a:buNone/>
            </a:pPr>
            <a:r>
              <a:rPr lang="ar-SA" dirty="0">
                <a:cs typeface="PT Bold Heading" pitchFamily="2" charset="-78"/>
              </a:rPr>
              <a:t>" أربعة يؤذون أهل النار على ما بهم من الأذى، يسقون من الحميم والجحيم، ينادون بالويل والثبور.</a:t>
            </a:r>
          </a:p>
          <a:p>
            <a:pPr marL="68580" indent="0" algn="just">
              <a:buNone/>
            </a:pPr>
            <a:r>
              <a:rPr lang="ar-SA" dirty="0">
                <a:solidFill>
                  <a:srgbClr val="FF0000"/>
                </a:solidFill>
                <a:cs typeface="PT Bold Heading" pitchFamily="2" charset="-78"/>
              </a:rPr>
              <a:t>يقول أهل النار بعضهم لبعضٍ: </a:t>
            </a:r>
            <a:r>
              <a:rPr lang="ar-SA" dirty="0">
                <a:cs typeface="PT Bold Heading" pitchFamily="2" charset="-78"/>
              </a:rPr>
              <a:t>ما بال هؤلاء الأربعةِ قد آذونا على ما بنا من الأذى.</a:t>
            </a:r>
          </a:p>
          <a:p>
            <a:pPr marL="68580" indent="0" algn="just">
              <a:buNone/>
            </a:pPr>
            <a:r>
              <a:rPr lang="ar-SA" dirty="0">
                <a:cs typeface="PT Bold Heading" pitchFamily="2" charset="-78"/>
              </a:rPr>
              <a:t>1- فرجلُ معلّق عليه تابوت من جمر.</a:t>
            </a:r>
          </a:p>
          <a:p>
            <a:pPr marL="68580" indent="0" algn="just">
              <a:buNone/>
            </a:pPr>
            <a:r>
              <a:rPr lang="ar-SA" dirty="0">
                <a:cs typeface="PT Bold Heading" pitchFamily="2" charset="-78"/>
              </a:rPr>
              <a:t>2- ورجلٌ يجرّ أمعائه.</a:t>
            </a:r>
          </a:p>
          <a:p>
            <a:pPr marL="68580" indent="0" algn="just">
              <a:buNone/>
            </a:pPr>
            <a:r>
              <a:rPr lang="ar-SA" dirty="0">
                <a:cs typeface="PT Bold Heading" pitchFamily="2" charset="-78"/>
              </a:rPr>
              <a:t>3- ورجل يسيل </a:t>
            </a:r>
            <a:r>
              <a:rPr lang="ar-SA" dirty="0" smtClean="0">
                <a:cs typeface="PT Bold Heading" pitchFamily="2" charset="-78"/>
              </a:rPr>
              <a:t>فَوَهُ </a:t>
            </a:r>
            <a:r>
              <a:rPr lang="ar-SA" dirty="0">
                <a:cs typeface="PT Bold Heading" pitchFamily="2" charset="-78"/>
              </a:rPr>
              <a:t>قيحاً ودماً.</a:t>
            </a:r>
          </a:p>
          <a:p>
            <a:pPr marL="68580" indent="0" algn="just">
              <a:buNone/>
            </a:pPr>
            <a:r>
              <a:rPr lang="ar-SA" dirty="0">
                <a:cs typeface="PT Bold Heading" pitchFamily="2" charset="-78"/>
              </a:rPr>
              <a:t>4- ورجلٌ يأكل لحمه</a:t>
            </a:r>
          </a:p>
        </p:txBody>
      </p:sp>
    </p:spTree>
    <p:extLst>
      <p:ext uri="{BB962C8B-B14F-4D97-AF65-F5344CB8AC3E}">
        <p14:creationId xmlns:p14="http://schemas.microsoft.com/office/powerpoint/2010/main" xmlns="" val="7918977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353</Words>
  <PresentationFormat>عرض على الشاشة (3:4)‏</PresentationFormat>
  <Paragraphs>27</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انقلاب</vt:lpstr>
      <vt:lpstr>من اهم القواعد :</vt:lpstr>
      <vt:lpstr>الشريحة 2</vt:lpstr>
      <vt:lpstr>الشريحة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 اهم القواعد :</dc:title>
  <dc:creator>SALAM</dc:creator>
  <cp:lastModifiedBy>SALAM</cp:lastModifiedBy>
  <cp:revision>1</cp:revision>
  <dcterms:created xsi:type="dcterms:W3CDTF">2016-03-29T22:30:12Z</dcterms:created>
  <dcterms:modified xsi:type="dcterms:W3CDTF">2016-03-29T22:30:33Z</dcterms:modified>
</cp:coreProperties>
</file>