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1027664"/>
            <a:ext cx="7528682" cy="601136"/>
          </a:xfrm>
        </p:spPr>
        <p:txBody>
          <a:bodyPr>
            <a:normAutofit/>
          </a:bodyPr>
          <a:lstStyle/>
          <a:p>
            <a:pPr algn="ctr"/>
            <a:r>
              <a:rPr lang="ar-SA" sz="3200" dirty="0" smtClean="0">
                <a:solidFill>
                  <a:srgbClr val="FF0000"/>
                </a:solidFill>
                <a:cs typeface="PT Bold Heading" pitchFamily="2" charset="-78"/>
              </a:rPr>
              <a:t>مفهوم الذوق الحضاري العام </a:t>
            </a:r>
            <a:endParaRPr lang="ar-SA" sz="3200" dirty="0">
              <a:solidFill>
                <a:srgbClr val="FF0000"/>
              </a:solidFill>
              <a:cs typeface="PT Bold Heading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75252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ar-SA" dirty="0" smtClean="0">
                <a:solidFill>
                  <a:srgbClr val="7030A0"/>
                </a:solidFill>
                <a:cs typeface="PT Bold Heading" pitchFamily="2" charset="-78"/>
              </a:rPr>
              <a:t>هنالك مفهومين مهمين هما:</a:t>
            </a:r>
          </a:p>
          <a:p>
            <a:pPr algn="just"/>
            <a:r>
              <a:rPr lang="ar-SA" dirty="0" smtClean="0">
                <a:cs typeface="PT Bold Heading" pitchFamily="2" charset="-78"/>
              </a:rPr>
              <a:t>هو التأدب في معاملة الناس، فمن يٌحسن معاملته للناس فهو صاحب ذوق رفيع .</a:t>
            </a:r>
          </a:p>
          <a:p>
            <a:pPr algn="just"/>
            <a:r>
              <a:rPr lang="ar-SA" dirty="0" smtClean="0">
                <a:solidFill>
                  <a:schemeClr val="tx1"/>
                </a:solidFill>
                <a:cs typeface="PT Bold Heading" pitchFamily="2" charset="-78"/>
              </a:rPr>
              <a:t>هو مجموعة من الطرق والعادات الشخصية التي تنظم السلوك الحضاري في المجتمع وهي سمة تنتشر كإحدى وسائل الضبط الاجتماعي ، حيث تنظم العلاقات الخارجية للأفراد مع المجموعات.</a:t>
            </a:r>
          </a:p>
          <a:p>
            <a:pPr marL="68580" indent="0" algn="just">
              <a:buNone/>
            </a:pPr>
            <a:endParaRPr lang="ar-SA" dirty="0" smtClean="0">
              <a:solidFill>
                <a:srgbClr val="FF0000"/>
              </a:solidFill>
              <a:cs typeface="PT Bold Heading" pitchFamily="2" charset="-78"/>
            </a:endParaRPr>
          </a:p>
          <a:p>
            <a:pPr algn="just"/>
            <a:r>
              <a:rPr lang="ar-SA" dirty="0">
                <a:cs typeface="PT Bold Heading" pitchFamily="2" charset="-78"/>
              </a:rPr>
              <a:t> </a:t>
            </a:r>
            <a:r>
              <a:rPr lang="ar-SA" dirty="0" smtClean="0">
                <a:cs typeface="PT Bold Heading" pitchFamily="2" charset="-78"/>
              </a:rPr>
              <a:t>هل من الممكن الاجماع على سلوك اجتماعي حضاري خاص يتخذ ميزاناً لذلك الرقي؟؟؟؟</a:t>
            </a:r>
          </a:p>
          <a:p>
            <a:pPr marL="68580" indent="0">
              <a:buNone/>
            </a:pPr>
            <a:endParaRPr lang="ar-SA" dirty="0"/>
          </a:p>
          <a:p>
            <a:pPr marL="68580" indent="0">
              <a:buNone/>
            </a:pPr>
            <a:r>
              <a:rPr lang="ar-SA" dirty="0" smtClean="0"/>
              <a:t>قال تعالى :</a:t>
            </a:r>
          </a:p>
          <a:p>
            <a:pPr marL="68580" indent="0">
              <a:buNone/>
            </a:pPr>
            <a:r>
              <a:rPr lang="ar-SA" dirty="0" smtClean="0">
                <a:cs typeface="PT Bold Heading" pitchFamily="2" charset="-78"/>
              </a:rPr>
              <a:t>كُلُّ </a:t>
            </a:r>
            <a:r>
              <a:rPr lang="ar-SA" dirty="0">
                <a:cs typeface="PT Bold Heading" pitchFamily="2" charset="-78"/>
              </a:rPr>
              <a:t>حِزْبٍ بِمَا لَدَيْهِمْ فَرِحُونَ </a:t>
            </a:r>
            <a:r>
              <a:rPr lang="ar-SA" dirty="0" smtClean="0">
                <a:cs typeface="PT Bold Heading" pitchFamily="2" charset="-78"/>
              </a:rPr>
              <a:t>                           </a:t>
            </a:r>
            <a:r>
              <a:rPr lang="ar-SA" dirty="0" smtClean="0"/>
              <a:t>المؤمنون(53</a:t>
            </a:r>
            <a:r>
              <a:rPr lang="ar-SA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422453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000108"/>
            <a:ext cx="8136904" cy="4824536"/>
          </a:xfrm>
        </p:spPr>
        <p:txBody>
          <a:bodyPr>
            <a:normAutofit lnSpcReduction="10000"/>
          </a:bodyPr>
          <a:lstStyle/>
          <a:p>
            <a:pPr algn="just"/>
            <a:r>
              <a:rPr lang="ar-SA" dirty="0" smtClean="0">
                <a:cs typeface="PT Bold Heading" pitchFamily="2" charset="-78"/>
              </a:rPr>
              <a:t>ان مراعاة اصول الكلام والتحدث بلغة سلسة واحترام آراء الاخرين </a:t>
            </a: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يعطي المرشد السياحي مزيداً من القوة</a:t>
            </a:r>
          </a:p>
          <a:p>
            <a:pPr marL="68580" indent="0" algn="just">
              <a:buNone/>
            </a:pPr>
            <a:endParaRPr lang="ar-SA" dirty="0">
              <a:cs typeface="PT Bold Heading" pitchFamily="2" charset="-78"/>
            </a:endParaRPr>
          </a:p>
          <a:p>
            <a:pPr marL="68580" indent="0" algn="just">
              <a:buNone/>
            </a:pPr>
            <a:r>
              <a:rPr lang="ar-SA" dirty="0" smtClean="0">
                <a:cs typeface="PT Bold Heading" pitchFamily="2" charset="-78"/>
              </a:rPr>
              <a:t>من خلال ما تقدم نستنتج بان المرشد السياحي اذا اراد ان يتحلى بالذوق الحضاري في مهنة الارشاد السياحي عليه ان يستند على قواعد اساسية يتقيد بها في التعامل مع المجموعة السياحية.</a:t>
            </a:r>
          </a:p>
          <a:p>
            <a:pPr marL="68580" indent="0" algn="just">
              <a:buNone/>
            </a:pPr>
            <a:r>
              <a:rPr lang="ar-SA" dirty="0" smtClean="0">
                <a:solidFill>
                  <a:srgbClr val="FF0000"/>
                </a:solidFill>
                <a:cs typeface="PT Bold Heading" pitchFamily="2" charset="-78"/>
              </a:rPr>
              <a:t>اذا اراد المرشد السياحي النجاح في قيادته للمجموعة السياحية عليه الالتزام بالقواعد الاتية: </a:t>
            </a:r>
            <a:endParaRPr lang="ar-SA" dirty="0">
              <a:solidFill>
                <a:srgbClr val="FF0000"/>
              </a:solidFill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092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139</Words>
  <PresentationFormat>عرض على الشاشة (3:4)‏</PresentationFormat>
  <Paragraphs>13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انقلاب</vt:lpstr>
      <vt:lpstr>مفهوم الذوق الحضاري العام </vt:lpstr>
      <vt:lpstr>الشريحة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الذوق الحضاري العام </dc:title>
  <dc:creator>SALAM</dc:creator>
  <cp:lastModifiedBy>SALAM</cp:lastModifiedBy>
  <cp:revision>1</cp:revision>
  <dcterms:created xsi:type="dcterms:W3CDTF">2016-03-29T22:28:56Z</dcterms:created>
  <dcterms:modified xsi:type="dcterms:W3CDTF">2016-03-29T22:29:39Z</dcterms:modified>
</cp:coreProperties>
</file>