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D235"/>
    <a:srgbClr val="230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1044" y="43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6247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252786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839781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126558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05EC6B-C5A2-4B40-83BC-10EC0C939240}" type="datetimeFigureOut">
              <a:rPr lang="en-US" smtClean="0"/>
              <a:t>3/28/2016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4781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5EC6B-C5A2-4B40-83BC-10EC0C939240}" type="datetimeFigureOut">
              <a:rPr lang="en-US" smtClean="0"/>
              <a:t>3/28/2016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170912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05EC6B-C5A2-4B40-83BC-10EC0C939240}" type="datetimeFigureOut">
              <a:rPr lang="en-US" smtClean="0"/>
              <a:t>3/28/2016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69360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05EC6B-C5A2-4B40-83BC-10EC0C939240}" type="datetimeFigureOut">
              <a:rPr lang="en-US" smtClean="0"/>
              <a:t>3/28/2016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74356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05EC6B-C5A2-4B40-83BC-10EC0C939240}" type="datetimeFigureOut">
              <a:rPr lang="en-US" smtClean="0"/>
              <a:t>3/28/2016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871984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3/28/2016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92672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3/28/2016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290524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9B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5EC6B-C5A2-4B40-83BC-10EC0C939240}" type="datetimeFigureOut">
              <a:rPr lang="en-US" smtClean="0"/>
              <a:t>3/28/2016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80DCDF-F8BC-4D9D-966E-6723FB7A110E}" type="slidenum">
              <a:rPr lang="en-US" smtClean="0"/>
              <a:t>‹#›</a:t>
            </a:fld>
            <a:endParaRPr lang="en-US"/>
          </a:p>
        </p:txBody>
      </p:sp>
    </p:spTree>
    <p:extLst>
      <p:ext uri="{BB962C8B-B14F-4D97-AF65-F5344CB8AC3E}">
        <p14:creationId xmlns:p14="http://schemas.microsoft.com/office/powerpoint/2010/main" val="97564651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5943599"/>
          </a:xfrm>
        </p:spPr>
        <p:txBody>
          <a:bodyPr>
            <a:noAutofit/>
          </a:bodyPr>
          <a:lstStyle/>
          <a:p>
            <a:r>
              <a:rPr lang="en-US" sz="3600" b="1" dirty="0" smtClean="0">
                <a:solidFill>
                  <a:srgbClr val="FFFF00"/>
                </a:solidFill>
                <a:latin typeface="Times New Roman" pitchFamily="18" charset="0"/>
                <a:cs typeface="Times New Roman" pitchFamily="18" charset="0"/>
              </a:rPr>
              <a:t>University of Karbala</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College of veterinary medicine</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Second semester</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Pharmacology Lect. # 5</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04D235"/>
                </a:solidFill>
                <a:latin typeface="Times New Roman" pitchFamily="18" charset="0"/>
                <a:cs typeface="Times New Roman" pitchFamily="18" charset="0"/>
              </a:rPr>
              <a:t>Chemotherapy of parasitic diseases</a:t>
            </a:r>
            <a:br>
              <a:rPr lang="en-US" sz="3600" b="1" dirty="0" smtClean="0">
                <a:solidFill>
                  <a:srgbClr val="04D235"/>
                </a:solidFill>
                <a:latin typeface="Times New Roman" pitchFamily="18" charset="0"/>
                <a:cs typeface="Times New Roman" pitchFamily="18" charset="0"/>
              </a:rPr>
            </a:br>
            <a:r>
              <a:rPr lang="en-US" sz="3600" b="1" dirty="0">
                <a:solidFill>
                  <a:srgbClr val="04D235"/>
                </a:solidFill>
                <a:latin typeface="Times New Roman" pitchFamily="18" charset="0"/>
                <a:cs typeface="Times New Roman" pitchFamily="18" charset="0"/>
              </a:rPr>
              <a:t/>
            </a:r>
            <a:br>
              <a:rPr lang="en-US" sz="3600" b="1" dirty="0">
                <a:solidFill>
                  <a:srgbClr val="04D235"/>
                </a:solidFill>
                <a:latin typeface="Times New Roman" pitchFamily="18" charset="0"/>
                <a:cs typeface="Times New Roman" pitchFamily="18" charset="0"/>
              </a:rPr>
            </a:br>
            <a:r>
              <a:rPr lang="en-US" sz="3600" b="1" dirty="0" smtClean="0">
                <a:solidFill>
                  <a:srgbClr val="04D235"/>
                </a:solidFill>
                <a:latin typeface="Times New Roman" pitchFamily="18" charset="0"/>
                <a:cs typeface="Times New Roman" pitchFamily="18" charset="0"/>
              </a:rPr>
              <a:t>Part two</a:t>
            </a:r>
            <a:br>
              <a:rPr lang="en-US" sz="3600" b="1" dirty="0" smtClean="0">
                <a:solidFill>
                  <a:srgbClr val="04D235"/>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Dr. Sattar K. Abdul-</a:t>
            </a:r>
            <a:r>
              <a:rPr lang="en-US" sz="2400" b="1" dirty="0" err="1" smtClean="0">
                <a:solidFill>
                  <a:srgbClr val="FF0000"/>
                </a:solidFill>
                <a:latin typeface="Times New Roman" pitchFamily="18" charset="0"/>
                <a:cs typeface="Times New Roman" pitchFamily="18" charset="0"/>
              </a:rPr>
              <a:t>Hussain</a:t>
            </a:r>
            <a:r>
              <a:rPr lang="en-US" sz="2400" b="1" dirty="0" smtClean="0">
                <a:solidFill>
                  <a:srgbClr val="FF0000"/>
                </a:solidFill>
                <a:latin typeface="Times New Roman" pitchFamily="18" charset="0"/>
                <a:cs typeface="Times New Roman" pitchFamily="18" charset="0"/>
              </a:rPr>
              <a:t>, Ph.D, DVM, DABT</a:t>
            </a:r>
            <a:r>
              <a:rPr lang="en-US" sz="3600" dirty="0" smtClean="0"/>
              <a:t/>
            </a:r>
            <a:br>
              <a:rPr lang="en-US" sz="3600" dirty="0" smtClean="0"/>
            </a:br>
            <a:endParaRPr lang="en-US" sz="3600" dirty="0"/>
          </a:p>
        </p:txBody>
      </p:sp>
    </p:spTree>
    <p:extLst>
      <p:ext uri="{BB962C8B-B14F-4D97-AF65-F5344CB8AC3E}">
        <p14:creationId xmlns:p14="http://schemas.microsoft.com/office/powerpoint/2010/main" val="9936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pPr lvl="0">
              <a:lnSpc>
                <a:spcPct val="150000"/>
              </a:lnSpc>
              <a:spcBef>
                <a:spcPts val="0"/>
              </a:spcBef>
            </a:pPr>
            <a:r>
              <a:rPr lang="en-US" sz="3600" dirty="0" smtClean="0">
                <a:solidFill>
                  <a:srgbClr val="FFFF00"/>
                </a:solidFill>
                <a:latin typeface="Times New Roman" pitchFamily="18" charset="0"/>
                <a:cs typeface="Times New Roman" pitchFamily="18" charset="0"/>
              </a:rPr>
              <a:t>V. </a:t>
            </a:r>
            <a:r>
              <a:rPr lang="en-US" sz="3600" b="1" dirty="0">
                <a:solidFill>
                  <a:srgbClr val="FFFF00"/>
                </a:solidFill>
                <a:latin typeface="Times New Roman"/>
                <a:ea typeface="MS Mincho"/>
              </a:rPr>
              <a:t>Antiprotozoal drugs</a:t>
            </a:r>
            <a:r>
              <a:rPr lang="en-US" sz="2400" dirty="0">
                <a:latin typeface="Times New Roman"/>
                <a:ea typeface="MS Mincho"/>
              </a:rPr>
              <a:t/>
            </a:r>
            <a:br>
              <a:rPr lang="en-US" sz="2400" dirty="0">
                <a:latin typeface="Times New Roman"/>
                <a:ea typeface="MS Mincho"/>
              </a:rPr>
            </a:b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914400"/>
            <a:ext cx="8534400" cy="5211763"/>
          </a:xfrm>
        </p:spPr>
        <p:txBody>
          <a:bodyPr>
            <a:normAutofit fontScale="85000" lnSpcReduction="10000"/>
          </a:bodyPr>
          <a:lstStyle/>
          <a:p>
            <a:pPr marL="114300" marR="0" indent="0">
              <a:lnSpc>
                <a:spcPct val="110000"/>
              </a:lnSpc>
              <a:spcBef>
                <a:spcPts val="0"/>
              </a:spcBef>
              <a:spcAft>
                <a:spcPts val="0"/>
              </a:spcAft>
              <a:buNone/>
            </a:pPr>
            <a:r>
              <a:rPr lang="en-US" dirty="0">
                <a:latin typeface="Times New Roman"/>
                <a:ea typeface="MS Mincho"/>
              </a:rPr>
              <a:t>The main purpose of this section is to discuss the anticoccidial drugs, drugs for treatment of equine protozoal </a:t>
            </a:r>
            <a:r>
              <a:rPr lang="en-US" dirty="0" err="1">
                <a:latin typeface="Times New Roman"/>
                <a:ea typeface="MS Mincho"/>
              </a:rPr>
              <a:t>myeloencephalitis</a:t>
            </a:r>
            <a:r>
              <a:rPr lang="en-US" dirty="0">
                <a:latin typeface="Times New Roman"/>
                <a:ea typeface="MS Mincho"/>
              </a:rPr>
              <a:t> (EPM), toxoplasmosis, giardiasis, </a:t>
            </a:r>
            <a:r>
              <a:rPr lang="en-US" dirty="0" err="1">
                <a:latin typeface="Times New Roman"/>
                <a:ea typeface="MS Mincho"/>
              </a:rPr>
              <a:t>babesiosis</a:t>
            </a:r>
            <a:r>
              <a:rPr lang="en-US" dirty="0">
                <a:latin typeface="Times New Roman"/>
                <a:ea typeface="MS Mincho"/>
              </a:rPr>
              <a:t>, and </a:t>
            </a:r>
            <a:r>
              <a:rPr lang="en-US" dirty="0" smtClean="0">
                <a:latin typeface="Times New Roman"/>
                <a:ea typeface="MS Mincho"/>
              </a:rPr>
              <a:t>cryptosporidiosis.</a:t>
            </a:r>
          </a:p>
          <a:p>
            <a:pPr marL="114300" marR="0" indent="0">
              <a:lnSpc>
                <a:spcPct val="120000"/>
              </a:lnSpc>
              <a:spcBef>
                <a:spcPts val="0"/>
              </a:spcBef>
              <a:spcAft>
                <a:spcPts val="0"/>
              </a:spcAft>
              <a:buNone/>
            </a:pPr>
            <a:endParaRPr lang="en-US" b="1" dirty="0">
              <a:latin typeface="Times New Roman"/>
              <a:ea typeface="MS Mincho"/>
            </a:endParaRPr>
          </a:p>
          <a:p>
            <a:pPr marL="114300" marR="0" indent="0">
              <a:lnSpc>
                <a:spcPct val="120000"/>
              </a:lnSpc>
              <a:spcBef>
                <a:spcPts val="0"/>
              </a:spcBef>
              <a:spcAft>
                <a:spcPts val="0"/>
              </a:spcAft>
              <a:buNone/>
            </a:pPr>
            <a:r>
              <a:rPr lang="en-US" sz="3300" b="1" dirty="0" smtClean="0">
                <a:solidFill>
                  <a:srgbClr val="FF0000"/>
                </a:solidFill>
                <a:latin typeface="Times New Roman"/>
                <a:ea typeface="MS Mincho"/>
              </a:rPr>
              <a:t>a. Anticoccidial </a:t>
            </a:r>
            <a:r>
              <a:rPr lang="en-US" sz="3300" b="1" dirty="0">
                <a:solidFill>
                  <a:srgbClr val="FF0000"/>
                </a:solidFill>
                <a:latin typeface="Times New Roman"/>
                <a:ea typeface="MS Mincho"/>
              </a:rPr>
              <a:t>drugs:</a:t>
            </a:r>
            <a:r>
              <a:rPr lang="en-US" sz="3300" dirty="0">
                <a:solidFill>
                  <a:srgbClr val="FF0000"/>
                </a:solidFill>
                <a:latin typeface="Times New Roman"/>
                <a:ea typeface="MS Mincho"/>
              </a:rPr>
              <a:t>  </a:t>
            </a:r>
          </a:p>
          <a:p>
            <a:pPr marL="0" indent="0">
              <a:buNone/>
            </a:pPr>
            <a:r>
              <a:rPr lang="en-US" dirty="0">
                <a:latin typeface="Times New Roman"/>
                <a:ea typeface="MS Mincho"/>
              </a:rPr>
              <a:t>Coccidiosis, a predominant disease in calves, piglets and poultry, costs the USA poultry industry &gt;50 million dollars annually despite the expenditures of &gt;85 million dollars for anticoccidial drugs.  These losses are caused primarily by impaired feed conversion, slow growth, and the poor quality of carcasses at </a:t>
            </a:r>
            <a:r>
              <a:rPr lang="en-US" dirty="0" smtClean="0">
                <a:latin typeface="Times New Roman"/>
                <a:ea typeface="MS Mincho"/>
              </a:rPr>
              <a:t>processing.</a:t>
            </a:r>
            <a:endParaRPr lang="en-US" sz="5400" dirty="0"/>
          </a:p>
        </p:txBody>
      </p:sp>
    </p:spTree>
    <p:extLst>
      <p:ext uri="{BB962C8B-B14F-4D97-AF65-F5344CB8AC3E}">
        <p14:creationId xmlns:p14="http://schemas.microsoft.com/office/powerpoint/2010/main" val="3144248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09600"/>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a:t>
            </a:r>
            <a:r>
              <a:rPr lang="en-US" sz="3200" b="1" dirty="0" smtClean="0">
                <a:solidFill>
                  <a:srgbClr val="FFFF00"/>
                </a:solidFill>
                <a:latin typeface="Times New Roman"/>
                <a:ea typeface="MS Mincho"/>
              </a:rPr>
              <a:t>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685800"/>
            <a:ext cx="8839200" cy="6019800"/>
          </a:xfrm>
        </p:spPr>
        <p:txBody>
          <a:bodyPr>
            <a:normAutofit fontScale="85000" lnSpcReduction="20000"/>
          </a:bodyPr>
          <a:lstStyle/>
          <a:p>
            <a:pPr marL="0" lvl="0" indent="0">
              <a:lnSpc>
                <a:spcPct val="150000"/>
              </a:lnSpc>
              <a:spcBef>
                <a:spcPts val="0"/>
              </a:spcBef>
              <a:buNone/>
            </a:pPr>
            <a:r>
              <a:rPr lang="en-US" sz="2800" b="1" i="1" dirty="0" smtClean="0">
                <a:solidFill>
                  <a:srgbClr val="FF0000"/>
                </a:solidFill>
                <a:latin typeface="Times New Roman"/>
                <a:ea typeface="MS Mincho"/>
              </a:rPr>
              <a:t>1. </a:t>
            </a:r>
            <a:r>
              <a:rPr lang="en-US" sz="2800" b="1" i="1" dirty="0" err="1" smtClean="0">
                <a:solidFill>
                  <a:srgbClr val="FF0000"/>
                </a:solidFill>
                <a:latin typeface="Times New Roman"/>
                <a:ea typeface="MS Mincho"/>
              </a:rPr>
              <a:t>Decoquinate</a:t>
            </a:r>
            <a:r>
              <a:rPr lang="en-US" sz="2800" b="1" i="1" dirty="0">
                <a:solidFill>
                  <a:srgbClr val="FF0000"/>
                </a:solidFill>
                <a:latin typeface="Times New Roman"/>
                <a:ea typeface="MS Mincho"/>
              </a:rPr>
              <a:t>:</a:t>
            </a:r>
            <a:r>
              <a:rPr lang="en-US" sz="2800" dirty="0">
                <a:solidFill>
                  <a:srgbClr val="FF0000"/>
                </a:solidFill>
                <a:latin typeface="Times New Roman"/>
                <a:ea typeface="MS Mincho"/>
              </a:rPr>
              <a:t> </a:t>
            </a:r>
            <a:endParaRPr lang="en-US" sz="2400" dirty="0" smtClean="0">
              <a:latin typeface="Times New Roman"/>
              <a:ea typeface="MS Mincho"/>
            </a:endParaRPr>
          </a:p>
          <a:p>
            <a:pPr marL="0" lvl="0" indent="0">
              <a:lnSpc>
                <a:spcPct val="150000"/>
              </a:lnSpc>
              <a:spcBef>
                <a:spcPts val="0"/>
              </a:spcBef>
              <a:buNone/>
            </a:pPr>
            <a:r>
              <a:rPr lang="en-US" sz="2400" b="1" dirty="0" smtClean="0">
                <a:solidFill>
                  <a:srgbClr val="04D235"/>
                </a:solidFill>
                <a:latin typeface="Times New Roman"/>
                <a:ea typeface="MS Mincho"/>
              </a:rPr>
              <a:t>Therapeutic </a:t>
            </a:r>
            <a:r>
              <a:rPr lang="en-US" sz="2400" b="1" dirty="0">
                <a:solidFill>
                  <a:srgbClr val="04D235"/>
                </a:solidFill>
                <a:latin typeface="Times New Roman"/>
                <a:ea typeface="MS Mincho"/>
              </a:rPr>
              <a:t>uses:</a:t>
            </a:r>
            <a:r>
              <a:rPr lang="en-US" sz="2400" dirty="0">
                <a:solidFill>
                  <a:srgbClr val="04D235"/>
                </a:solidFill>
                <a:latin typeface="Times New Roman"/>
                <a:ea typeface="MS Mincho"/>
              </a:rPr>
              <a:t>  </a:t>
            </a:r>
          </a:p>
          <a:p>
            <a:pPr lvl="0">
              <a:lnSpc>
                <a:spcPct val="120000"/>
              </a:lnSpc>
              <a:spcBef>
                <a:spcPts val="0"/>
              </a:spcBef>
              <a:buFont typeface="Wingdings" pitchFamily="2" charset="2"/>
              <a:buChar char="ü"/>
            </a:pPr>
            <a:r>
              <a:rPr lang="en-US" sz="2400" dirty="0">
                <a:latin typeface="Times New Roman"/>
                <a:ea typeface="MS Mincho"/>
              </a:rPr>
              <a:t>It is useful in cattle, sheep, goats, and broilers for the prevention of </a:t>
            </a:r>
            <a:r>
              <a:rPr lang="en-US" sz="2400" dirty="0" err="1">
                <a:latin typeface="Times New Roman"/>
                <a:ea typeface="MS Mincho"/>
              </a:rPr>
              <a:t>coccidiosis</a:t>
            </a:r>
            <a:r>
              <a:rPr lang="en-US" sz="2400" dirty="0">
                <a:latin typeface="Times New Roman"/>
                <a:ea typeface="MS Mincho"/>
              </a:rPr>
              <a:t>.  </a:t>
            </a:r>
            <a:endParaRPr lang="en-US" sz="2400" dirty="0" smtClean="0">
              <a:latin typeface="Times New Roman"/>
              <a:ea typeface="MS Mincho"/>
            </a:endParaRPr>
          </a:p>
          <a:p>
            <a:pPr lvl="0">
              <a:lnSpc>
                <a:spcPct val="120000"/>
              </a:lnSpc>
              <a:spcBef>
                <a:spcPts val="0"/>
              </a:spcBef>
              <a:buFont typeface="Wingdings" pitchFamily="2" charset="2"/>
              <a:buChar char="ü"/>
            </a:pPr>
            <a:r>
              <a:rPr lang="en-US" sz="2400" dirty="0" smtClean="0">
                <a:latin typeface="Times New Roman"/>
                <a:ea typeface="MS Mincho"/>
              </a:rPr>
              <a:t>It </a:t>
            </a:r>
            <a:r>
              <a:rPr lang="en-US" sz="2400" dirty="0">
                <a:latin typeface="Times New Roman"/>
                <a:ea typeface="MS Mincho"/>
              </a:rPr>
              <a:t>is usually used as feed additive and it is not effective to treat clinical </a:t>
            </a:r>
            <a:r>
              <a:rPr lang="en-US" sz="2400" dirty="0" err="1">
                <a:latin typeface="Times New Roman"/>
                <a:ea typeface="MS Mincho"/>
              </a:rPr>
              <a:t>coccidiosis</a:t>
            </a:r>
            <a:r>
              <a:rPr lang="en-US" sz="2400" dirty="0">
                <a:latin typeface="Times New Roman"/>
                <a:ea typeface="MS Mincho"/>
              </a:rPr>
              <a:t>.</a:t>
            </a:r>
          </a:p>
          <a:p>
            <a:pPr lvl="0">
              <a:lnSpc>
                <a:spcPct val="120000"/>
              </a:lnSpc>
              <a:spcBef>
                <a:spcPts val="0"/>
              </a:spcBef>
              <a:buFont typeface="Wingdings" pitchFamily="2" charset="2"/>
              <a:buChar char="ü"/>
            </a:pPr>
            <a:r>
              <a:rPr lang="en-US" sz="2400" dirty="0">
                <a:latin typeface="Times New Roman"/>
                <a:ea typeface="MS Mincho"/>
              </a:rPr>
              <a:t>It is effective against all species of coccidian on the </a:t>
            </a:r>
            <a:r>
              <a:rPr lang="en-US" sz="2400" dirty="0" err="1">
                <a:latin typeface="Times New Roman"/>
                <a:ea typeface="MS Mincho"/>
              </a:rPr>
              <a:t>sporozoites</a:t>
            </a:r>
            <a:r>
              <a:rPr lang="en-US" sz="2400" dirty="0">
                <a:latin typeface="Times New Roman"/>
                <a:ea typeface="MS Mincho"/>
              </a:rPr>
              <a:t> stage.  </a:t>
            </a:r>
            <a:endParaRPr lang="en-US" sz="2400" dirty="0" smtClean="0">
              <a:latin typeface="Times New Roman"/>
              <a:ea typeface="MS Mincho"/>
            </a:endParaRPr>
          </a:p>
          <a:p>
            <a:pPr marL="0" lvl="0" indent="0">
              <a:lnSpc>
                <a:spcPct val="150000"/>
              </a:lnSpc>
              <a:spcBef>
                <a:spcPts val="0"/>
              </a:spcBef>
              <a:buNone/>
            </a:pPr>
            <a:endParaRPr lang="en-US" sz="2400" b="1" dirty="0" smtClean="0">
              <a:solidFill>
                <a:srgbClr val="04D235"/>
              </a:solidFill>
              <a:latin typeface="Times New Roman"/>
              <a:ea typeface="MS Mincho"/>
            </a:endParaRPr>
          </a:p>
          <a:p>
            <a:pPr marL="0" lvl="0" indent="0">
              <a:lnSpc>
                <a:spcPct val="150000"/>
              </a:lnSpc>
              <a:spcBef>
                <a:spcPts val="0"/>
              </a:spcBef>
              <a:buNone/>
            </a:pPr>
            <a:r>
              <a:rPr lang="en-US" sz="2400" b="1" dirty="0" smtClean="0">
                <a:solidFill>
                  <a:srgbClr val="04D235"/>
                </a:solidFill>
                <a:latin typeface="Times New Roman"/>
                <a:ea typeface="MS Mincho"/>
              </a:rPr>
              <a:t>Mechanism </a:t>
            </a:r>
            <a:r>
              <a:rPr lang="en-US" sz="2400" b="1" dirty="0">
                <a:solidFill>
                  <a:srgbClr val="04D235"/>
                </a:solidFill>
                <a:latin typeface="Times New Roman"/>
                <a:ea typeface="MS Mincho"/>
              </a:rPr>
              <a:t>of action:</a:t>
            </a:r>
            <a:r>
              <a:rPr lang="en-US" sz="2400" dirty="0">
                <a:solidFill>
                  <a:srgbClr val="04D235"/>
                </a:solidFill>
                <a:latin typeface="Times New Roman"/>
                <a:ea typeface="MS Mincho"/>
              </a:rPr>
              <a:t> </a:t>
            </a:r>
            <a:endParaRPr lang="en-US" sz="2400" dirty="0" smtClean="0">
              <a:solidFill>
                <a:srgbClr val="04D235"/>
              </a:solidFill>
              <a:latin typeface="Times New Roman"/>
              <a:ea typeface="MS Mincho"/>
            </a:endParaRPr>
          </a:p>
          <a:p>
            <a:pPr marL="0" lvl="0" indent="0">
              <a:lnSpc>
                <a:spcPct val="110000"/>
              </a:lnSpc>
              <a:spcBef>
                <a:spcPts val="0"/>
              </a:spcBef>
              <a:buNone/>
            </a:pPr>
            <a:r>
              <a:rPr lang="en-US" sz="2400" dirty="0" smtClean="0">
                <a:latin typeface="Times New Roman"/>
                <a:ea typeface="MS Mincho"/>
              </a:rPr>
              <a:t>It </a:t>
            </a:r>
            <a:r>
              <a:rPr lang="en-US" sz="2400" dirty="0">
                <a:latin typeface="Times New Roman"/>
                <a:ea typeface="MS Mincho"/>
              </a:rPr>
              <a:t>stops the development of the </a:t>
            </a:r>
            <a:r>
              <a:rPr lang="en-US" sz="2400" dirty="0" err="1">
                <a:latin typeface="Times New Roman"/>
                <a:ea typeface="MS Mincho"/>
              </a:rPr>
              <a:t>sporozoites</a:t>
            </a:r>
            <a:r>
              <a:rPr lang="en-US" sz="2400" dirty="0">
                <a:latin typeface="Times New Roman"/>
                <a:ea typeface="MS Mincho"/>
              </a:rPr>
              <a:t> or </a:t>
            </a:r>
            <a:r>
              <a:rPr lang="en-US" sz="2400" dirty="0" err="1">
                <a:latin typeface="Times New Roman"/>
                <a:ea typeface="MS Mincho"/>
              </a:rPr>
              <a:t>trophozoites</a:t>
            </a:r>
            <a:r>
              <a:rPr lang="en-US" sz="2400" dirty="0">
                <a:latin typeface="Times New Roman"/>
                <a:ea typeface="MS Mincho"/>
              </a:rPr>
              <a:t> of </a:t>
            </a:r>
            <a:r>
              <a:rPr lang="en-US" sz="2400" dirty="0" err="1">
                <a:latin typeface="Times New Roman"/>
                <a:ea typeface="MS Mincho"/>
              </a:rPr>
              <a:t>coccidia</a:t>
            </a:r>
            <a:r>
              <a:rPr lang="en-US" sz="2400" dirty="0">
                <a:latin typeface="Times New Roman"/>
                <a:ea typeface="MS Mincho"/>
              </a:rPr>
              <a:t> by inhibiting the electron transport system within parasite mitochondria.  This action is </a:t>
            </a:r>
            <a:r>
              <a:rPr lang="en-US" sz="2400" dirty="0" err="1">
                <a:latin typeface="Times New Roman"/>
                <a:ea typeface="MS Mincho"/>
              </a:rPr>
              <a:t>coccidiostatic</a:t>
            </a:r>
            <a:r>
              <a:rPr lang="en-US" sz="2400" dirty="0">
                <a:latin typeface="Times New Roman"/>
                <a:ea typeface="MS Mincho"/>
              </a:rPr>
              <a:t>.  In addition, it may block DNA synthesis by inhibiting DNA </a:t>
            </a:r>
            <a:r>
              <a:rPr lang="en-US" sz="2400" dirty="0" err="1" smtClean="0">
                <a:latin typeface="Times New Roman"/>
                <a:ea typeface="MS Mincho"/>
              </a:rPr>
              <a:t>gyrase</a:t>
            </a:r>
            <a:r>
              <a:rPr lang="en-US" sz="2400" dirty="0" smtClean="0">
                <a:latin typeface="Times New Roman"/>
                <a:ea typeface="MS Mincho"/>
              </a:rPr>
              <a:t>.</a:t>
            </a:r>
          </a:p>
          <a:p>
            <a:pPr marL="0" lvl="0" indent="0">
              <a:lnSpc>
                <a:spcPct val="150000"/>
              </a:lnSpc>
              <a:spcBef>
                <a:spcPts val="0"/>
              </a:spcBef>
              <a:buNone/>
            </a:pPr>
            <a:endParaRPr lang="en-US" sz="2400" b="1" dirty="0" smtClean="0">
              <a:solidFill>
                <a:srgbClr val="04D235"/>
              </a:solidFill>
              <a:latin typeface="Times New Roman"/>
              <a:ea typeface="MS Mincho"/>
            </a:endParaRPr>
          </a:p>
          <a:p>
            <a:pPr marL="0" lvl="0" indent="0">
              <a:lnSpc>
                <a:spcPct val="150000"/>
              </a:lnSpc>
              <a:spcBef>
                <a:spcPts val="0"/>
              </a:spcBef>
              <a:buNone/>
            </a:pPr>
            <a:r>
              <a:rPr lang="en-US" sz="2400" b="1" dirty="0" smtClean="0">
                <a:solidFill>
                  <a:srgbClr val="04D235"/>
                </a:solidFill>
                <a:latin typeface="Times New Roman"/>
                <a:ea typeface="MS Mincho"/>
              </a:rPr>
              <a:t>Recommendations:</a:t>
            </a:r>
            <a:endParaRPr lang="en-US" sz="2400" dirty="0" smtClean="0">
              <a:solidFill>
                <a:srgbClr val="04D235"/>
              </a:solidFill>
              <a:latin typeface="Times New Roman"/>
              <a:ea typeface="MS Mincho"/>
            </a:endParaRPr>
          </a:p>
          <a:p>
            <a:pPr marL="0" lvl="0" indent="0">
              <a:lnSpc>
                <a:spcPct val="110000"/>
              </a:lnSpc>
              <a:spcBef>
                <a:spcPts val="0"/>
              </a:spcBef>
              <a:buNone/>
            </a:pPr>
            <a:r>
              <a:rPr lang="en-US" sz="2400" dirty="0" smtClean="0">
                <a:latin typeface="Times New Roman"/>
                <a:ea typeface="MS Mincho"/>
              </a:rPr>
              <a:t>Do </a:t>
            </a:r>
            <a:r>
              <a:rPr lang="en-US" sz="2400" dirty="0">
                <a:latin typeface="Times New Roman"/>
                <a:ea typeface="MS Mincho"/>
              </a:rPr>
              <a:t>not feed to sheep, and goats producing milk for food</a:t>
            </a:r>
          </a:p>
          <a:p>
            <a:pPr marL="0" lvl="0" indent="0">
              <a:lnSpc>
                <a:spcPct val="110000"/>
              </a:lnSpc>
              <a:spcBef>
                <a:spcPts val="0"/>
              </a:spcBef>
              <a:buNone/>
            </a:pPr>
            <a:r>
              <a:rPr lang="en-US" sz="2400" dirty="0">
                <a:latin typeface="Times New Roman"/>
                <a:ea typeface="MS Mincho"/>
              </a:rPr>
              <a:t>Do not use in laying </a:t>
            </a:r>
            <a:r>
              <a:rPr lang="en-US" sz="2400" dirty="0" smtClean="0">
                <a:latin typeface="Times New Roman"/>
                <a:ea typeface="MS Mincho"/>
              </a:rPr>
              <a:t>chickens</a:t>
            </a:r>
          </a:p>
          <a:p>
            <a:pPr marL="0" lvl="0" indent="0">
              <a:lnSpc>
                <a:spcPct val="110000"/>
              </a:lnSpc>
              <a:spcBef>
                <a:spcPts val="0"/>
              </a:spcBef>
              <a:buNone/>
            </a:pPr>
            <a:endParaRPr lang="en-US" sz="2400" dirty="0" smtClean="0">
              <a:latin typeface="Times New Roman"/>
              <a:ea typeface="MS Mincho"/>
            </a:endParaRPr>
          </a:p>
          <a:p>
            <a:pPr marL="0" lvl="0" indent="0">
              <a:lnSpc>
                <a:spcPct val="120000"/>
              </a:lnSpc>
              <a:spcBef>
                <a:spcPts val="0"/>
              </a:spcBef>
              <a:buNone/>
            </a:pPr>
            <a:r>
              <a:rPr lang="en-US" sz="2400" b="1" dirty="0" smtClean="0">
                <a:solidFill>
                  <a:srgbClr val="04D235"/>
                </a:solidFill>
                <a:latin typeface="Times New Roman"/>
                <a:ea typeface="MS Mincho"/>
              </a:rPr>
              <a:t>Adverse </a:t>
            </a:r>
            <a:r>
              <a:rPr lang="en-US" sz="2400" b="1" dirty="0">
                <a:solidFill>
                  <a:srgbClr val="04D235"/>
                </a:solidFill>
                <a:latin typeface="Times New Roman"/>
                <a:ea typeface="MS Mincho"/>
              </a:rPr>
              <a:t>effects:</a:t>
            </a:r>
            <a:r>
              <a:rPr lang="en-US" sz="2400" dirty="0">
                <a:solidFill>
                  <a:srgbClr val="04D235"/>
                </a:solidFill>
                <a:latin typeface="Times New Roman"/>
                <a:ea typeface="MS Mincho"/>
              </a:rPr>
              <a:t> </a:t>
            </a:r>
            <a:r>
              <a:rPr lang="en-US" sz="2400" dirty="0">
                <a:latin typeface="Times New Roman"/>
                <a:ea typeface="MS Mincho"/>
              </a:rPr>
              <a:t>No adverse effect produced if the drug is used as recommended</a:t>
            </a:r>
          </a:p>
          <a:p>
            <a:pPr marL="0" indent="0">
              <a:buNone/>
            </a:pPr>
            <a:endParaRPr lang="en-US" sz="2400" dirty="0"/>
          </a:p>
        </p:txBody>
      </p:sp>
    </p:spTree>
    <p:extLst>
      <p:ext uri="{BB962C8B-B14F-4D97-AF65-F5344CB8AC3E}">
        <p14:creationId xmlns:p14="http://schemas.microsoft.com/office/powerpoint/2010/main" val="3318447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143000"/>
            <a:ext cx="8229600" cy="4983163"/>
          </a:xfrm>
        </p:spPr>
        <p:txBody>
          <a:bodyPr>
            <a:normAutofit fontScale="92500" lnSpcReduction="10000"/>
          </a:bodyPr>
          <a:lstStyle/>
          <a:p>
            <a:pPr marL="0" lvl="0" indent="0">
              <a:lnSpc>
                <a:spcPct val="150000"/>
              </a:lnSpc>
              <a:spcBef>
                <a:spcPts val="0"/>
              </a:spcBef>
              <a:buNone/>
            </a:pPr>
            <a:r>
              <a:rPr lang="en-US" sz="2600" b="1" i="1" dirty="0" smtClean="0">
                <a:solidFill>
                  <a:srgbClr val="FF0000"/>
                </a:solidFill>
                <a:latin typeface="Times New Roman"/>
                <a:ea typeface="MS Mincho"/>
              </a:rPr>
              <a:t>2. </a:t>
            </a:r>
            <a:r>
              <a:rPr lang="en-US" sz="2600" b="1" i="1" dirty="0" err="1" smtClean="0">
                <a:solidFill>
                  <a:srgbClr val="FF0000"/>
                </a:solidFill>
                <a:latin typeface="Times New Roman"/>
                <a:ea typeface="MS Mincho"/>
              </a:rPr>
              <a:t>Clopidol</a:t>
            </a:r>
            <a:r>
              <a:rPr lang="en-US" sz="2600" b="1" i="1" dirty="0" smtClean="0">
                <a:solidFill>
                  <a:srgbClr val="FF0000"/>
                </a:solidFill>
                <a:latin typeface="Times New Roman"/>
                <a:ea typeface="MS Mincho"/>
              </a:rPr>
              <a:t> </a:t>
            </a:r>
            <a:r>
              <a:rPr lang="en-US" sz="2600" b="1" i="1" dirty="0">
                <a:solidFill>
                  <a:srgbClr val="FF0000"/>
                </a:solidFill>
                <a:latin typeface="Times New Roman"/>
                <a:ea typeface="MS Mincho"/>
              </a:rPr>
              <a:t>(</a:t>
            </a:r>
            <a:r>
              <a:rPr lang="en-US" sz="2600" b="1" i="1" dirty="0" err="1">
                <a:solidFill>
                  <a:srgbClr val="FF0000"/>
                </a:solidFill>
                <a:latin typeface="Times New Roman"/>
                <a:ea typeface="MS Mincho"/>
              </a:rPr>
              <a:t>Coyden</a:t>
            </a:r>
            <a:r>
              <a:rPr lang="en-US" sz="2600" b="1" i="1" dirty="0">
                <a:solidFill>
                  <a:srgbClr val="FF0000"/>
                </a:solidFill>
                <a:latin typeface="Times New Roman"/>
                <a:ea typeface="MS Mincho"/>
              </a:rPr>
              <a:t>®): </a:t>
            </a:r>
            <a:r>
              <a:rPr lang="en-US" sz="2400" dirty="0">
                <a:latin typeface="Times New Roman"/>
                <a:ea typeface="MS Mincho"/>
              </a:rPr>
              <a:t>It is a </a:t>
            </a:r>
            <a:r>
              <a:rPr lang="en-US" sz="2400" dirty="0" err="1">
                <a:latin typeface="Times New Roman"/>
                <a:ea typeface="MS Mincho"/>
              </a:rPr>
              <a:t>pyridinol</a:t>
            </a:r>
            <a:r>
              <a:rPr lang="en-US" sz="2400" dirty="0">
                <a:latin typeface="Times New Roman"/>
                <a:ea typeface="MS Mincho"/>
              </a:rPr>
              <a:t> derivative and is lipophilic drug. </a:t>
            </a:r>
            <a:endParaRPr lang="en-US" sz="2400" dirty="0" smtClean="0">
              <a:latin typeface="Times New Roman"/>
              <a:ea typeface="MS Mincho"/>
            </a:endParaRPr>
          </a:p>
          <a:p>
            <a:pPr marL="0" lvl="0" indent="0">
              <a:lnSpc>
                <a:spcPct val="150000"/>
              </a:lnSpc>
              <a:spcBef>
                <a:spcPts val="0"/>
              </a:spcBef>
              <a:buNone/>
            </a:pPr>
            <a:r>
              <a:rPr lang="en-US" sz="2600" b="1" dirty="0" smtClean="0">
                <a:solidFill>
                  <a:srgbClr val="04D235"/>
                </a:solidFill>
                <a:latin typeface="Times New Roman"/>
                <a:ea typeface="MS Mincho"/>
              </a:rPr>
              <a:t>Therapeutic </a:t>
            </a:r>
            <a:r>
              <a:rPr lang="en-US" sz="2600" b="1" dirty="0">
                <a:solidFill>
                  <a:srgbClr val="04D235"/>
                </a:solidFill>
                <a:latin typeface="Times New Roman"/>
                <a:ea typeface="MS Mincho"/>
              </a:rPr>
              <a:t>uses:</a:t>
            </a:r>
            <a:r>
              <a:rPr lang="en-US" sz="2600" dirty="0">
                <a:solidFill>
                  <a:srgbClr val="04D235"/>
                </a:solidFill>
                <a:latin typeface="Times New Roman"/>
                <a:ea typeface="MS Mincho"/>
              </a:rPr>
              <a:t> </a:t>
            </a:r>
          </a:p>
          <a:p>
            <a:pPr lvl="0">
              <a:lnSpc>
                <a:spcPct val="150000"/>
              </a:lnSpc>
              <a:spcBef>
                <a:spcPts val="0"/>
              </a:spcBef>
              <a:buFont typeface="Symbol"/>
              <a:buChar char=""/>
            </a:pPr>
            <a:r>
              <a:rPr lang="en-US" sz="2400" dirty="0">
                <a:latin typeface="Times New Roman"/>
                <a:ea typeface="MS Mincho"/>
              </a:rPr>
              <a:t>It is used as a feed additive to prevent coccidiosis in broilers and replacement chickens</a:t>
            </a:r>
          </a:p>
          <a:p>
            <a:pPr lvl="0">
              <a:lnSpc>
                <a:spcPct val="150000"/>
              </a:lnSpc>
              <a:spcBef>
                <a:spcPts val="0"/>
              </a:spcBef>
              <a:buFont typeface="Symbol"/>
              <a:buChar char=""/>
            </a:pPr>
            <a:r>
              <a:rPr lang="en-US" sz="2400" dirty="0">
                <a:latin typeface="Times New Roman"/>
                <a:ea typeface="MS Mincho"/>
              </a:rPr>
              <a:t>It is effective against all species of coccidian on the </a:t>
            </a:r>
            <a:r>
              <a:rPr lang="en-US" sz="2400" dirty="0" err="1">
                <a:latin typeface="Times New Roman"/>
                <a:ea typeface="MS Mincho"/>
              </a:rPr>
              <a:t>sporozoites</a:t>
            </a:r>
            <a:r>
              <a:rPr lang="en-US" sz="2400" dirty="0">
                <a:latin typeface="Times New Roman"/>
                <a:ea typeface="MS Mincho"/>
              </a:rPr>
              <a:t> stage.  </a:t>
            </a:r>
          </a:p>
          <a:p>
            <a:pPr lvl="0">
              <a:lnSpc>
                <a:spcPct val="150000"/>
              </a:lnSpc>
              <a:spcBef>
                <a:spcPts val="0"/>
              </a:spcBef>
              <a:buFont typeface="Symbol"/>
              <a:buChar char=""/>
            </a:pPr>
            <a:r>
              <a:rPr lang="en-US" sz="2400" dirty="0">
                <a:latin typeface="Times New Roman"/>
                <a:ea typeface="MS Mincho"/>
              </a:rPr>
              <a:t>No </a:t>
            </a:r>
            <a:r>
              <a:rPr lang="en-US" sz="2400" dirty="0" err="1">
                <a:latin typeface="Times New Roman"/>
                <a:ea typeface="MS Mincho"/>
              </a:rPr>
              <a:t>preslaughter</a:t>
            </a:r>
            <a:r>
              <a:rPr lang="en-US" sz="2400" dirty="0">
                <a:latin typeface="Times New Roman"/>
                <a:ea typeface="MS Mincho"/>
              </a:rPr>
              <a:t> withdrawal period is required</a:t>
            </a:r>
          </a:p>
          <a:p>
            <a:pPr lvl="0">
              <a:lnSpc>
                <a:spcPct val="150000"/>
              </a:lnSpc>
              <a:spcBef>
                <a:spcPts val="0"/>
              </a:spcBef>
              <a:buFont typeface="Symbol"/>
              <a:buChar char=""/>
            </a:pPr>
            <a:r>
              <a:rPr lang="en-US" sz="2400" dirty="0">
                <a:latin typeface="Times New Roman"/>
                <a:ea typeface="MS Mincho"/>
              </a:rPr>
              <a:t>No adverse effects are expected if the drug is used under conditions of </a:t>
            </a:r>
            <a:r>
              <a:rPr lang="en-US" sz="2400" i="1" dirty="0">
                <a:latin typeface="Times New Roman"/>
                <a:ea typeface="MS Mincho"/>
              </a:rPr>
              <a:t>recommended use.</a:t>
            </a:r>
            <a:endParaRPr lang="en-US" sz="2400" dirty="0">
              <a:effectLst/>
              <a:latin typeface="Times New Roman"/>
              <a:ea typeface="MS Mincho"/>
            </a:endParaRPr>
          </a:p>
        </p:txBody>
      </p:sp>
    </p:spTree>
    <p:extLst>
      <p:ext uri="{BB962C8B-B14F-4D97-AF65-F5344CB8AC3E}">
        <p14:creationId xmlns:p14="http://schemas.microsoft.com/office/powerpoint/2010/main" val="850244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1066800"/>
            <a:ext cx="8839200" cy="5638800"/>
          </a:xfrm>
        </p:spPr>
        <p:txBody>
          <a:bodyPr>
            <a:normAutofit/>
          </a:bodyPr>
          <a:lstStyle/>
          <a:p>
            <a:pPr marL="0" lvl="0" indent="0">
              <a:lnSpc>
                <a:spcPct val="150000"/>
              </a:lnSpc>
              <a:spcBef>
                <a:spcPts val="0"/>
              </a:spcBef>
              <a:buNone/>
            </a:pPr>
            <a:r>
              <a:rPr lang="en-US" sz="2800" b="1" i="1" dirty="0" smtClean="0">
                <a:solidFill>
                  <a:srgbClr val="FF0000"/>
                </a:solidFill>
                <a:latin typeface="Times New Roman"/>
                <a:ea typeface="MS Mincho"/>
              </a:rPr>
              <a:t>3. Na</a:t>
            </a:r>
            <a:r>
              <a:rPr lang="en-US" sz="2800" b="1" i="1" baseline="30000" dirty="0">
                <a:solidFill>
                  <a:srgbClr val="FF0000"/>
                </a:solidFill>
                <a:latin typeface="Times New Roman"/>
                <a:ea typeface="MS Mincho"/>
              </a:rPr>
              <a:t>+ </a:t>
            </a:r>
            <a:r>
              <a:rPr lang="en-US" sz="2800" b="1" i="1" dirty="0" err="1" smtClean="0">
                <a:solidFill>
                  <a:srgbClr val="FF0000"/>
                </a:solidFill>
                <a:latin typeface="Times New Roman"/>
                <a:ea typeface="MS Mincho"/>
              </a:rPr>
              <a:t>ionophores</a:t>
            </a:r>
            <a:r>
              <a:rPr lang="en-US" sz="2800" b="1" i="1" dirty="0" smtClean="0">
                <a:solidFill>
                  <a:srgbClr val="FF0000"/>
                </a:solidFill>
                <a:latin typeface="Times New Roman"/>
                <a:ea typeface="MS Mincho"/>
              </a:rPr>
              <a:t>:</a:t>
            </a:r>
            <a:endParaRPr lang="en-US" sz="2800" dirty="0" smtClean="0">
              <a:solidFill>
                <a:srgbClr val="FF0000"/>
              </a:solidFill>
              <a:latin typeface="Times New Roman"/>
              <a:ea typeface="MS Mincho"/>
            </a:endParaRPr>
          </a:p>
          <a:p>
            <a:pPr marL="0" lvl="0" indent="0">
              <a:lnSpc>
                <a:spcPct val="120000"/>
              </a:lnSpc>
              <a:spcBef>
                <a:spcPts val="0"/>
              </a:spcBef>
              <a:buNone/>
            </a:pPr>
            <a:r>
              <a:rPr lang="en-US" sz="2000" dirty="0" smtClean="0">
                <a:latin typeface="Times New Roman"/>
                <a:ea typeface="MS Mincho"/>
              </a:rPr>
              <a:t>These </a:t>
            </a:r>
            <a:r>
              <a:rPr lang="en-US" sz="2000" dirty="0">
                <a:latin typeface="Times New Roman"/>
                <a:ea typeface="MS Mincho"/>
              </a:rPr>
              <a:t>antibiotics are used exclusively as anticoccidial </a:t>
            </a:r>
            <a:r>
              <a:rPr lang="en-US" sz="2000" dirty="0" smtClean="0">
                <a:latin typeface="Times New Roman"/>
                <a:ea typeface="MS Mincho"/>
              </a:rPr>
              <a:t>drugs.</a:t>
            </a:r>
          </a:p>
          <a:p>
            <a:pPr marL="0" lvl="0" indent="0">
              <a:lnSpc>
                <a:spcPct val="150000"/>
              </a:lnSpc>
              <a:spcBef>
                <a:spcPts val="0"/>
              </a:spcBef>
              <a:buNone/>
            </a:pPr>
            <a:r>
              <a:rPr lang="en-US" sz="2000" b="1" dirty="0" smtClean="0">
                <a:solidFill>
                  <a:srgbClr val="04D235"/>
                </a:solidFill>
                <a:latin typeface="Times New Roman"/>
                <a:ea typeface="MS Mincho"/>
              </a:rPr>
              <a:t>Mechanism </a:t>
            </a:r>
            <a:r>
              <a:rPr lang="en-US" sz="2000" b="1" dirty="0">
                <a:solidFill>
                  <a:srgbClr val="04D235"/>
                </a:solidFill>
                <a:latin typeface="Times New Roman"/>
                <a:ea typeface="MS Mincho"/>
              </a:rPr>
              <a:t>of </a:t>
            </a:r>
            <a:r>
              <a:rPr lang="en-US" sz="2000" b="1" dirty="0" smtClean="0">
                <a:solidFill>
                  <a:srgbClr val="04D235"/>
                </a:solidFill>
                <a:latin typeface="Times New Roman"/>
                <a:ea typeface="MS Mincho"/>
              </a:rPr>
              <a:t>action:</a:t>
            </a:r>
            <a:endParaRPr lang="en-US" sz="2000" dirty="0">
              <a:solidFill>
                <a:srgbClr val="04D235"/>
              </a:solidFill>
              <a:latin typeface="Times New Roman"/>
              <a:ea typeface="MS Mincho"/>
            </a:endParaRPr>
          </a:p>
          <a:p>
            <a:pPr marL="0" lvl="0" indent="0">
              <a:lnSpc>
                <a:spcPct val="110000"/>
              </a:lnSpc>
              <a:spcBef>
                <a:spcPts val="0"/>
              </a:spcBef>
              <a:buNone/>
            </a:pPr>
            <a:r>
              <a:rPr lang="en-US" sz="2000" dirty="0" smtClean="0">
                <a:latin typeface="Times New Roman"/>
                <a:ea typeface="MS Mincho"/>
              </a:rPr>
              <a:t>Sodium </a:t>
            </a:r>
            <a:r>
              <a:rPr lang="en-US" sz="2000" dirty="0" err="1">
                <a:latin typeface="Times New Roman"/>
                <a:ea typeface="MS Mincho"/>
              </a:rPr>
              <a:t>ionophores</a:t>
            </a:r>
            <a:r>
              <a:rPr lang="en-US" sz="2000" dirty="0">
                <a:latin typeface="Times New Roman"/>
                <a:ea typeface="MS Mincho"/>
              </a:rPr>
              <a:t> facilitate the transport of sodium and hydrogen ions into cells in the rumen, elevating intracellular sodium and hydrogen ions concentrations. As a result, certain mitochondrial functions and ATP hydrolysis are inhibited.  </a:t>
            </a:r>
          </a:p>
          <a:p>
            <a:pPr marL="0" lvl="0" indent="0">
              <a:spcBef>
                <a:spcPts val="0"/>
              </a:spcBef>
              <a:buNone/>
            </a:pPr>
            <a:endParaRPr lang="en-US" sz="2000" b="1" dirty="0" smtClean="0">
              <a:solidFill>
                <a:srgbClr val="04D235"/>
              </a:solidFill>
              <a:latin typeface="Times New Roman"/>
              <a:ea typeface="MS Mincho"/>
            </a:endParaRPr>
          </a:p>
          <a:p>
            <a:pPr marL="0" lvl="0" indent="0">
              <a:spcBef>
                <a:spcPts val="0"/>
              </a:spcBef>
              <a:buNone/>
            </a:pPr>
            <a:r>
              <a:rPr lang="en-US" sz="2000" b="1" dirty="0" smtClean="0">
                <a:solidFill>
                  <a:srgbClr val="04D235"/>
                </a:solidFill>
                <a:latin typeface="Times New Roman"/>
                <a:ea typeface="MS Mincho"/>
              </a:rPr>
              <a:t>Adverse </a:t>
            </a:r>
            <a:r>
              <a:rPr lang="en-US" sz="2000" b="1" dirty="0">
                <a:solidFill>
                  <a:srgbClr val="04D235"/>
                </a:solidFill>
                <a:latin typeface="Times New Roman"/>
                <a:ea typeface="MS Mincho"/>
              </a:rPr>
              <a:t>effects:</a:t>
            </a:r>
            <a:r>
              <a:rPr lang="en-US" sz="2000" dirty="0">
                <a:solidFill>
                  <a:srgbClr val="04D235"/>
                </a:solidFill>
                <a:latin typeface="Times New Roman"/>
                <a:ea typeface="MS Mincho"/>
              </a:rPr>
              <a:t> </a:t>
            </a:r>
            <a:r>
              <a:rPr lang="en-US" sz="2000" dirty="0">
                <a:latin typeface="Times New Roman"/>
                <a:ea typeface="MS Mincho"/>
              </a:rPr>
              <a:t>These drugs may cause severe cardiovascular and skeletal muscular side effects.  These adverse effects are due to disturbances in the intracellular sodium, hydrogen and calcium concentrations.  </a:t>
            </a:r>
            <a:endParaRPr lang="en-US" sz="2000" dirty="0" smtClean="0">
              <a:latin typeface="Times New Roman"/>
              <a:ea typeface="MS Mincho"/>
            </a:endParaRPr>
          </a:p>
          <a:p>
            <a:pPr marL="0" lvl="0" indent="0">
              <a:lnSpc>
                <a:spcPct val="110000"/>
              </a:lnSpc>
              <a:spcBef>
                <a:spcPts val="0"/>
              </a:spcBef>
              <a:buNone/>
            </a:pPr>
            <a:endParaRPr lang="en-US" sz="2000" b="1" dirty="0" smtClean="0">
              <a:solidFill>
                <a:srgbClr val="04D235"/>
              </a:solidFill>
              <a:latin typeface="Times New Roman"/>
              <a:ea typeface="MS Mincho"/>
            </a:endParaRPr>
          </a:p>
          <a:p>
            <a:pPr marL="0" lvl="0" indent="0">
              <a:lnSpc>
                <a:spcPct val="110000"/>
              </a:lnSpc>
              <a:spcBef>
                <a:spcPts val="0"/>
              </a:spcBef>
              <a:buNone/>
            </a:pPr>
            <a:r>
              <a:rPr lang="en-US" sz="2000" b="1" dirty="0" smtClean="0">
                <a:solidFill>
                  <a:srgbClr val="04D235"/>
                </a:solidFill>
                <a:latin typeface="Times New Roman"/>
                <a:ea typeface="MS Mincho"/>
              </a:rPr>
              <a:t>Contraindications</a:t>
            </a:r>
            <a:r>
              <a:rPr lang="en-US" sz="2000" b="1" dirty="0">
                <a:solidFill>
                  <a:srgbClr val="04D235"/>
                </a:solidFill>
                <a:latin typeface="Times New Roman"/>
                <a:ea typeface="MS Mincho"/>
              </a:rPr>
              <a:t>:</a:t>
            </a:r>
            <a:r>
              <a:rPr lang="en-US" sz="2000" dirty="0">
                <a:solidFill>
                  <a:srgbClr val="04D235"/>
                </a:solidFill>
                <a:latin typeface="Times New Roman"/>
                <a:ea typeface="MS Mincho"/>
              </a:rPr>
              <a:t>  </a:t>
            </a:r>
            <a:r>
              <a:rPr lang="en-US" sz="2000" dirty="0">
                <a:latin typeface="Times New Roman"/>
                <a:ea typeface="MS Mincho"/>
              </a:rPr>
              <a:t>Horses and turkeys are very sensitive to sodium </a:t>
            </a:r>
            <a:r>
              <a:rPr lang="en-US" sz="2000" dirty="0" err="1">
                <a:latin typeface="Times New Roman"/>
                <a:ea typeface="MS Mincho"/>
              </a:rPr>
              <a:t>ionophores</a:t>
            </a:r>
            <a:r>
              <a:rPr lang="en-US" sz="2000" dirty="0">
                <a:latin typeface="Times New Roman"/>
                <a:ea typeface="MS Mincho"/>
              </a:rPr>
              <a:t> and they can be fatal if given in high doses accidently.</a:t>
            </a:r>
            <a:endParaRPr lang="en-US" sz="2000" dirty="0">
              <a:effectLst/>
              <a:latin typeface="Times New Roman"/>
              <a:ea typeface="MS Mincho"/>
            </a:endParaRPr>
          </a:p>
        </p:txBody>
      </p:sp>
    </p:spTree>
    <p:extLst>
      <p:ext uri="{BB962C8B-B14F-4D97-AF65-F5344CB8AC3E}">
        <p14:creationId xmlns:p14="http://schemas.microsoft.com/office/powerpoint/2010/main" val="3338133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914400"/>
            <a:ext cx="8229600" cy="5211763"/>
          </a:xfrm>
        </p:spPr>
        <p:txBody>
          <a:bodyPr>
            <a:normAutofit/>
          </a:bodyPr>
          <a:lstStyle/>
          <a:p>
            <a:pPr marL="0" lvl="0" indent="0">
              <a:lnSpc>
                <a:spcPct val="150000"/>
              </a:lnSpc>
              <a:spcBef>
                <a:spcPts val="0"/>
              </a:spcBef>
              <a:buNone/>
            </a:pPr>
            <a:r>
              <a:rPr lang="en-US" sz="2400" b="1" i="1" dirty="0" smtClean="0">
                <a:solidFill>
                  <a:srgbClr val="FF0000"/>
                </a:solidFill>
                <a:latin typeface="Times New Roman"/>
                <a:ea typeface="MS Mincho"/>
              </a:rPr>
              <a:t>4. Diclazuril </a:t>
            </a:r>
            <a:r>
              <a:rPr lang="en-US" sz="2400" b="1" i="1" dirty="0">
                <a:solidFill>
                  <a:srgbClr val="FF0000"/>
                </a:solidFill>
                <a:latin typeface="Times New Roman"/>
                <a:ea typeface="MS Mincho"/>
              </a:rPr>
              <a:t>(Clinacox</a:t>
            </a:r>
            <a:r>
              <a:rPr lang="en-US" sz="2400" b="1" i="1" dirty="0" smtClean="0">
                <a:solidFill>
                  <a:srgbClr val="FF0000"/>
                </a:solidFill>
                <a:latin typeface="Times New Roman"/>
                <a:ea typeface="MS Mincho"/>
              </a:rPr>
              <a:t>®)</a:t>
            </a:r>
            <a:endParaRPr lang="en-US" sz="2400" dirty="0" smtClean="0">
              <a:solidFill>
                <a:srgbClr val="FF0000"/>
              </a:solidFill>
              <a:latin typeface="Times New Roman"/>
              <a:ea typeface="MS Mincho"/>
            </a:endParaRPr>
          </a:p>
          <a:p>
            <a:pPr marL="0" lvl="0" indent="0">
              <a:spcBef>
                <a:spcPts val="0"/>
              </a:spcBef>
              <a:buNone/>
            </a:pPr>
            <a:r>
              <a:rPr lang="en-US" sz="2400" b="1" dirty="0" smtClean="0">
                <a:solidFill>
                  <a:srgbClr val="04D235"/>
                </a:solidFill>
                <a:latin typeface="Times New Roman"/>
                <a:ea typeface="MS Mincho"/>
              </a:rPr>
              <a:t>Mechanism </a:t>
            </a:r>
            <a:r>
              <a:rPr lang="en-US" sz="2400" b="1" dirty="0">
                <a:solidFill>
                  <a:srgbClr val="04D235"/>
                </a:solidFill>
                <a:latin typeface="Times New Roman"/>
                <a:ea typeface="MS Mincho"/>
              </a:rPr>
              <a:t>of action:</a:t>
            </a:r>
            <a:r>
              <a:rPr lang="en-US" sz="2400" dirty="0">
                <a:solidFill>
                  <a:srgbClr val="04D235"/>
                </a:solidFill>
                <a:latin typeface="Times New Roman"/>
                <a:ea typeface="MS Mincho"/>
              </a:rPr>
              <a:t> </a:t>
            </a:r>
            <a:r>
              <a:rPr lang="en-US" sz="2400" dirty="0">
                <a:latin typeface="Times New Roman"/>
                <a:ea typeface="MS Mincho"/>
              </a:rPr>
              <a:t>It is effective against </a:t>
            </a:r>
            <a:r>
              <a:rPr lang="en-US" sz="2400" dirty="0" err="1">
                <a:latin typeface="Times New Roman"/>
                <a:ea typeface="MS Mincho"/>
              </a:rPr>
              <a:t>schizonts</a:t>
            </a:r>
            <a:r>
              <a:rPr lang="en-US" sz="2400" dirty="0">
                <a:latin typeface="Times New Roman"/>
                <a:ea typeface="MS Mincho"/>
              </a:rPr>
              <a:t> and gametes by inhibiting nuclear </a:t>
            </a:r>
            <a:r>
              <a:rPr lang="en-US" sz="2400" dirty="0" smtClean="0">
                <a:latin typeface="Times New Roman"/>
                <a:ea typeface="MS Mincho"/>
              </a:rPr>
              <a:t>division.</a:t>
            </a:r>
          </a:p>
          <a:p>
            <a:pPr marL="0" lvl="0" indent="0">
              <a:spcBef>
                <a:spcPts val="0"/>
              </a:spcBef>
              <a:buNone/>
            </a:pPr>
            <a:endParaRPr lang="en-US" sz="2400" dirty="0" smtClean="0">
              <a:latin typeface="Times New Roman"/>
              <a:ea typeface="MS Mincho"/>
            </a:endParaRPr>
          </a:p>
          <a:p>
            <a:pPr marL="0" lvl="0" indent="0">
              <a:spcBef>
                <a:spcPts val="0"/>
              </a:spcBef>
              <a:buNone/>
            </a:pPr>
            <a:r>
              <a:rPr lang="en-US" sz="2400" b="1" dirty="0" smtClean="0">
                <a:solidFill>
                  <a:srgbClr val="04D235"/>
                </a:solidFill>
                <a:latin typeface="Times New Roman"/>
                <a:ea typeface="MS Mincho"/>
              </a:rPr>
              <a:t>Therapeutic </a:t>
            </a:r>
            <a:r>
              <a:rPr lang="en-US" sz="2400" b="1" dirty="0">
                <a:solidFill>
                  <a:srgbClr val="04D235"/>
                </a:solidFill>
                <a:latin typeface="Times New Roman"/>
                <a:ea typeface="MS Mincho"/>
              </a:rPr>
              <a:t>uses:</a:t>
            </a:r>
            <a:r>
              <a:rPr lang="en-US" sz="2400" dirty="0">
                <a:solidFill>
                  <a:srgbClr val="04D235"/>
                </a:solidFill>
                <a:latin typeface="Times New Roman"/>
                <a:ea typeface="MS Mincho"/>
              </a:rPr>
              <a:t> </a:t>
            </a:r>
            <a:r>
              <a:rPr lang="en-US" sz="2400" dirty="0">
                <a:latin typeface="Times New Roman"/>
                <a:ea typeface="MS Mincho"/>
              </a:rPr>
              <a:t>Diclazuril is used a feed additive to prevent coccidiosis in broilers.  Since it is effective against later stages of </a:t>
            </a:r>
            <a:r>
              <a:rPr lang="en-US" sz="2400" dirty="0" err="1">
                <a:latin typeface="Times New Roman"/>
                <a:ea typeface="MS Mincho"/>
              </a:rPr>
              <a:t>coccidia</a:t>
            </a:r>
            <a:r>
              <a:rPr lang="en-US" sz="2400" dirty="0">
                <a:latin typeface="Times New Roman"/>
                <a:ea typeface="MS Mincho"/>
              </a:rPr>
              <a:t>, it has potential in be used treating outbreaks of coccidiosis. </a:t>
            </a:r>
            <a:endParaRPr lang="en-US" sz="2400" dirty="0" smtClean="0">
              <a:latin typeface="Times New Roman"/>
              <a:ea typeface="MS Mincho"/>
            </a:endParaRPr>
          </a:p>
          <a:p>
            <a:pPr marL="0" lvl="0" indent="0">
              <a:spcBef>
                <a:spcPts val="0"/>
              </a:spcBef>
              <a:buNone/>
            </a:pPr>
            <a:endParaRPr lang="en-US" sz="2400" dirty="0" smtClean="0">
              <a:latin typeface="Times New Roman"/>
              <a:ea typeface="MS Mincho"/>
            </a:endParaRPr>
          </a:p>
          <a:p>
            <a:pPr marL="0" lvl="0" indent="0">
              <a:lnSpc>
                <a:spcPct val="150000"/>
              </a:lnSpc>
              <a:spcBef>
                <a:spcPts val="0"/>
              </a:spcBef>
              <a:buNone/>
            </a:pPr>
            <a:r>
              <a:rPr lang="en-US" sz="2400" b="1" dirty="0" smtClean="0">
                <a:solidFill>
                  <a:srgbClr val="04D235"/>
                </a:solidFill>
                <a:latin typeface="Times New Roman"/>
                <a:ea typeface="MS Mincho"/>
              </a:rPr>
              <a:t>Adverse </a:t>
            </a:r>
            <a:r>
              <a:rPr lang="en-US" sz="2400" b="1" dirty="0">
                <a:solidFill>
                  <a:srgbClr val="04D235"/>
                </a:solidFill>
                <a:latin typeface="Times New Roman"/>
                <a:ea typeface="MS Mincho"/>
              </a:rPr>
              <a:t>effects:</a:t>
            </a:r>
            <a:r>
              <a:rPr lang="en-US" sz="2400" dirty="0">
                <a:solidFill>
                  <a:srgbClr val="04D235"/>
                </a:solidFill>
                <a:latin typeface="Times New Roman"/>
                <a:ea typeface="MS Mincho"/>
              </a:rPr>
              <a:t> </a:t>
            </a:r>
            <a:r>
              <a:rPr lang="en-US" sz="2400" dirty="0">
                <a:latin typeface="Times New Roman"/>
                <a:ea typeface="MS Mincho"/>
              </a:rPr>
              <a:t>Diclazuril is a safe drug when used as directed</a:t>
            </a:r>
          </a:p>
          <a:p>
            <a:pPr marL="0" indent="0">
              <a:buNone/>
            </a:pPr>
            <a:endParaRPr lang="en-US" sz="2400" dirty="0"/>
          </a:p>
        </p:txBody>
      </p:sp>
    </p:spTree>
    <p:extLst>
      <p:ext uri="{BB962C8B-B14F-4D97-AF65-F5344CB8AC3E}">
        <p14:creationId xmlns:p14="http://schemas.microsoft.com/office/powerpoint/2010/main" val="2594410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2"/>
          </a:xfrm>
        </p:spPr>
        <p:txBody>
          <a:bodyPr>
            <a:no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066800"/>
            <a:ext cx="8229600" cy="5059363"/>
          </a:xfrm>
        </p:spPr>
        <p:txBody>
          <a:bodyPr>
            <a:normAutofit lnSpcReduction="10000"/>
          </a:bodyPr>
          <a:lstStyle/>
          <a:p>
            <a:pPr marL="0" marR="0" indent="0">
              <a:spcBef>
                <a:spcPts val="0"/>
              </a:spcBef>
              <a:spcAft>
                <a:spcPts val="0"/>
              </a:spcAft>
              <a:buNone/>
            </a:pPr>
            <a:r>
              <a:rPr lang="en-US" sz="2800" b="1" dirty="0" smtClean="0">
                <a:solidFill>
                  <a:srgbClr val="FF0000"/>
                </a:solidFill>
                <a:latin typeface="Times New Roman"/>
                <a:ea typeface="MS Mincho"/>
              </a:rPr>
              <a:t>b. </a:t>
            </a:r>
            <a:r>
              <a:rPr lang="en-US" sz="2800" b="1" dirty="0">
                <a:solidFill>
                  <a:srgbClr val="FF0000"/>
                </a:solidFill>
                <a:latin typeface="Times New Roman"/>
                <a:ea typeface="MS Mincho"/>
              </a:rPr>
              <a:t>Drugs for the treatment of equine protozoal </a:t>
            </a:r>
            <a:r>
              <a:rPr lang="en-US" sz="2800" b="1" dirty="0" err="1">
                <a:solidFill>
                  <a:srgbClr val="FF0000"/>
                </a:solidFill>
                <a:latin typeface="Times New Roman"/>
                <a:ea typeface="MS Mincho"/>
              </a:rPr>
              <a:t>myeloencephalitis</a:t>
            </a:r>
            <a:r>
              <a:rPr lang="en-US" sz="2800" b="1" dirty="0">
                <a:solidFill>
                  <a:srgbClr val="FF0000"/>
                </a:solidFill>
                <a:latin typeface="Times New Roman"/>
                <a:ea typeface="MS Mincho"/>
              </a:rPr>
              <a:t> (EPM)</a:t>
            </a:r>
            <a:endParaRPr lang="en-US" sz="2800" b="1" dirty="0" smtClean="0">
              <a:solidFill>
                <a:srgbClr val="FF0000"/>
              </a:solidFill>
              <a:latin typeface="Times New Roman"/>
              <a:ea typeface="MS Mincho"/>
            </a:endParaRPr>
          </a:p>
          <a:p>
            <a:pPr marL="0" marR="0" indent="0">
              <a:spcBef>
                <a:spcPts val="0"/>
              </a:spcBef>
              <a:spcAft>
                <a:spcPts val="0"/>
              </a:spcAft>
              <a:buNone/>
            </a:pPr>
            <a:endParaRPr lang="en-US" sz="2400" b="1" dirty="0">
              <a:solidFill>
                <a:srgbClr val="04D235"/>
              </a:solidFill>
              <a:latin typeface="Times New Roman"/>
              <a:ea typeface="MS Mincho"/>
            </a:endParaRPr>
          </a:p>
          <a:p>
            <a:pPr marL="0" marR="0" indent="0">
              <a:spcBef>
                <a:spcPts val="0"/>
              </a:spcBef>
              <a:spcAft>
                <a:spcPts val="0"/>
              </a:spcAft>
              <a:buNone/>
            </a:pPr>
            <a:r>
              <a:rPr lang="en-US" sz="2400" b="1" dirty="0" smtClean="0">
                <a:solidFill>
                  <a:srgbClr val="04D235"/>
                </a:solidFill>
                <a:latin typeface="Times New Roman"/>
                <a:ea typeface="MS Mincho"/>
              </a:rPr>
              <a:t>General </a:t>
            </a:r>
            <a:r>
              <a:rPr lang="en-US" sz="2400" b="1" dirty="0">
                <a:solidFill>
                  <a:srgbClr val="04D235"/>
                </a:solidFill>
                <a:latin typeface="Times New Roman"/>
                <a:ea typeface="MS Mincho"/>
              </a:rPr>
              <a:t>concepts:</a:t>
            </a:r>
            <a:r>
              <a:rPr lang="en-US" sz="2400" dirty="0">
                <a:solidFill>
                  <a:srgbClr val="04D235"/>
                </a:solidFill>
                <a:latin typeface="Times New Roman"/>
                <a:ea typeface="MS Mincho"/>
              </a:rPr>
              <a:t> </a:t>
            </a:r>
            <a:endParaRPr lang="en-US" sz="2400" dirty="0" smtClean="0">
              <a:solidFill>
                <a:srgbClr val="04D235"/>
              </a:solidFill>
              <a:latin typeface="Times New Roman"/>
              <a:ea typeface="MS Mincho"/>
            </a:endParaRPr>
          </a:p>
          <a:p>
            <a:pPr marR="0">
              <a:spcBef>
                <a:spcPts val="0"/>
              </a:spcBef>
              <a:spcAft>
                <a:spcPts val="0"/>
              </a:spcAft>
              <a:buFont typeface="Wingdings" panose="05000000000000000000" pitchFamily="2" charset="2"/>
              <a:buChar char="ü"/>
            </a:pPr>
            <a:r>
              <a:rPr lang="en-US" sz="2400" dirty="0" smtClean="0">
                <a:latin typeface="Times New Roman"/>
                <a:ea typeface="MS Mincho"/>
              </a:rPr>
              <a:t>Opossum </a:t>
            </a:r>
            <a:r>
              <a:rPr lang="en-US" sz="2400" dirty="0">
                <a:latin typeface="Times New Roman"/>
                <a:ea typeface="MS Mincho"/>
              </a:rPr>
              <a:t>is the definitive host and small mammals including cats, skunks, and raccoons are intermediate hosts.  </a:t>
            </a:r>
            <a:endParaRPr lang="en-US" sz="2400" dirty="0" smtClean="0">
              <a:latin typeface="Times New Roman"/>
              <a:ea typeface="MS Mincho"/>
            </a:endParaRPr>
          </a:p>
          <a:p>
            <a:pPr marR="0">
              <a:spcBef>
                <a:spcPts val="0"/>
              </a:spcBef>
              <a:spcAft>
                <a:spcPts val="0"/>
              </a:spcAft>
              <a:buFont typeface="Wingdings" panose="05000000000000000000" pitchFamily="2" charset="2"/>
              <a:buChar char="ü"/>
            </a:pPr>
            <a:r>
              <a:rPr lang="en-US" sz="2400" dirty="0" smtClean="0">
                <a:latin typeface="Times New Roman"/>
                <a:ea typeface="MS Mincho"/>
              </a:rPr>
              <a:t>Horse </a:t>
            </a:r>
            <a:r>
              <a:rPr lang="en-US" sz="2400" dirty="0">
                <a:latin typeface="Times New Roman"/>
                <a:ea typeface="MS Mincho"/>
              </a:rPr>
              <a:t>is considered an abnormal, dead-end host for </a:t>
            </a:r>
            <a:r>
              <a:rPr lang="en-US" sz="2400" i="1" dirty="0">
                <a:latin typeface="Times New Roman"/>
                <a:ea typeface="MS Mincho"/>
              </a:rPr>
              <a:t>S. </a:t>
            </a:r>
            <a:r>
              <a:rPr lang="en-US" sz="2400" i="1" dirty="0" err="1">
                <a:latin typeface="Times New Roman"/>
                <a:ea typeface="MS Mincho"/>
              </a:rPr>
              <a:t>neurona</a:t>
            </a:r>
            <a:r>
              <a:rPr lang="en-US" sz="2400" dirty="0">
                <a:latin typeface="Times New Roman"/>
                <a:ea typeface="MS Mincho"/>
              </a:rPr>
              <a:t>.  Horses are infected by ingestion of </a:t>
            </a:r>
            <a:r>
              <a:rPr lang="en-US" sz="2400" dirty="0" err="1">
                <a:latin typeface="Times New Roman"/>
                <a:ea typeface="MS Mincho"/>
              </a:rPr>
              <a:t>sporocysts</a:t>
            </a:r>
            <a:r>
              <a:rPr lang="en-US" sz="2400" dirty="0">
                <a:latin typeface="Times New Roman"/>
                <a:ea typeface="MS Mincho"/>
              </a:rPr>
              <a:t> in contaminated feed or water.  </a:t>
            </a:r>
            <a:endParaRPr lang="en-US" sz="2400" dirty="0" smtClean="0">
              <a:latin typeface="Times New Roman"/>
              <a:ea typeface="MS Mincho"/>
            </a:endParaRPr>
          </a:p>
          <a:p>
            <a:pPr marR="0">
              <a:spcBef>
                <a:spcPts val="0"/>
              </a:spcBef>
              <a:spcAft>
                <a:spcPts val="0"/>
              </a:spcAft>
              <a:buFont typeface="Wingdings" panose="05000000000000000000" pitchFamily="2" charset="2"/>
              <a:buChar char="ü"/>
            </a:pPr>
            <a:r>
              <a:rPr lang="en-US" sz="2400" dirty="0" smtClean="0">
                <a:latin typeface="Times New Roman"/>
                <a:ea typeface="MS Mincho"/>
              </a:rPr>
              <a:t>The </a:t>
            </a:r>
            <a:r>
              <a:rPr lang="en-US" sz="2400" dirty="0" err="1">
                <a:latin typeface="Times New Roman"/>
                <a:ea typeface="MS Mincho"/>
              </a:rPr>
              <a:t>schizonts</a:t>
            </a:r>
            <a:r>
              <a:rPr lang="en-US" sz="2400" dirty="0">
                <a:latin typeface="Times New Roman"/>
                <a:ea typeface="MS Mincho"/>
              </a:rPr>
              <a:t> of the asexual cycle are found in CNS, which cause cerebral damages.  </a:t>
            </a:r>
            <a:endParaRPr lang="en-US" sz="2400" dirty="0" smtClean="0">
              <a:latin typeface="Times New Roman"/>
              <a:ea typeface="MS Mincho"/>
            </a:endParaRPr>
          </a:p>
          <a:p>
            <a:pPr marR="0">
              <a:spcBef>
                <a:spcPts val="0"/>
              </a:spcBef>
              <a:spcAft>
                <a:spcPts val="0"/>
              </a:spcAft>
              <a:buFont typeface="Wingdings" panose="05000000000000000000" pitchFamily="2" charset="2"/>
              <a:buChar char="ü"/>
            </a:pPr>
            <a:r>
              <a:rPr lang="en-US" sz="2400" dirty="0" smtClean="0">
                <a:latin typeface="Times New Roman"/>
                <a:ea typeface="MS Mincho"/>
              </a:rPr>
              <a:t>The </a:t>
            </a:r>
            <a:r>
              <a:rPr lang="en-US" sz="2400" dirty="0">
                <a:latin typeface="Times New Roman"/>
                <a:ea typeface="MS Mincho"/>
              </a:rPr>
              <a:t>signs of the infection are manifested by head tilt, ataxia, muscle weakness and atrophy, urinary incontinence, and constipation.</a:t>
            </a:r>
            <a:endParaRPr lang="en-US" sz="2400" dirty="0">
              <a:effectLst/>
              <a:latin typeface="Times New Roman"/>
              <a:ea typeface="MS Mincho"/>
            </a:endParaRPr>
          </a:p>
        </p:txBody>
      </p:sp>
    </p:spTree>
    <p:extLst>
      <p:ext uri="{BB962C8B-B14F-4D97-AF65-F5344CB8AC3E}">
        <p14:creationId xmlns:p14="http://schemas.microsoft.com/office/powerpoint/2010/main" val="132551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u="sng"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143000"/>
            <a:ext cx="8229600" cy="4983163"/>
          </a:xfrm>
        </p:spPr>
        <p:txBody>
          <a:bodyPr>
            <a:normAutofit fontScale="77500" lnSpcReduction="20000"/>
          </a:bodyPr>
          <a:lstStyle/>
          <a:p>
            <a:pPr marL="0" lvl="0" indent="0">
              <a:lnSpc>
                <a:spcPct val="150000"/>
              </a:lnSpc>
              <a:spcBef>
                <a:spcPts val="0"/>
              </a:spcBef>
              <a:buNone/>
            </a:pPr>
            <a:r>
              <a:rPr lang="en-US" sz="3400" b="1" i="1" dirty="0" smtClean="0">
                <a:solidFill>
                  <a:srgbClr val="FF0000"/>
                </a:solidFill>
                <a:latin typeface="Times New Roman"/>
                <a:ea typeface="MS Mincho"/>
              </a:rPr>
              <a:t>1. Ponazuril </a:t>
            </a:r>
            <a:r>
              <a:rPr lang="en-US" sz="3400" b="1" i="1" dirty="0">
                <a:solidFill>
                  <a:srgbClr val="FF0000"/>
                </a:solidFill>
                <a:latin typeface="Times New Roman"/>
                <a:ea typeface="MS Mincho"/>
              </a:rPr>
              <a:t>(Marquis®):</a:t>
            </a:r>
            <a:r>
              <a:rPr lang="en-US" sz="3400" dirty="0">
                <a:solidFill>
                  <a:srgbClr val="FF0000"/>
                </a:solidFill>
                <a:latin typeface="Times New Roman"/>
                <a:ea typeface="MS Mincho"/>
              </a:rPr>
              <a:t> </a:t>
            </a:r>
            <a:r>
              <a:rPr lang="en-US" sz="2400" dirty="0">
                <a:latin typeface="Times New Roman"/>
                <a:ea typeface="MS Mincho"/>
              </a:rPr>
              <a:t>It is an active metabolite of </a:t>
            </a:r>
            <a:r>
              <a:rPr lang="en-US" sz="2400" dirty="0" err="1">
                <a:latin typeface="Times New Roman"/>
                <a:ea typeface="MS Mincho"/>
              </a:rPr>
              <a:t>toltrazuril</a:t>
            </a:r>
            <a:r>
              <a:rPr lang="en-US" sz="2400" dirty="0">
                <a:latin typeface="Times New Roman"/>
                <a:ea typeface="MS Mincho"/>
              </a:rPr>
              <a:t> (sulfone).  It is a very potent anticoccidial </a:t>
            </a:r>
            <a:r>
              <a:rPr lang="en-US" sz="2400" dirty="0" smtClean="0">
                <a:latin typeface="Times New Roman"/>
                <a:ea typeface="MS Mincho"/>
              </a:rPr>
              <a:t>drug.</a:t>
            </a:r>
          </a:p>
          <a:p>
            <a:pPr marL="0" lvl="0" indent="0">
              <a:lnSpc>
                <a:spcPct val="150000"/>
              </a:lnSpc>
              <a:spcBef>
                <a:spcPts val="0"/>
              </a:spcBef>
              <a:buNone/>
            </a:pPr>
            <a:r>
              <a:rPr lang="en-US" sz="2600" b="1" dirty="0" smtClean="0">
                <a:solidFill>
                  <a:srgbClr val="04D235"/>
                </a:solidFill>
                <a:latin typeface="Times New Roman"/>
                <a:ea typeface="MS Mincho"/>
              </a:rPr>
              <a:t>Therapeutic </a:t>
            </a:r>
            <a:r>
              <a:rPr lang="en-US" sz="2600" b="1" dirty="0">
                <a:solidFill>
                  <a:srgbClr val="04D235"/>
                </a:solidFill>
                <a:latin typeface="Times New Roman"/>
                <a:ea typeface="MS Mincho"/>
              </a:rPr>
              <a:t>uses: </a:t>
            </a:r>
            <a:endParaRPr lang="en-US" sz="2600" dirty="0" smtClean="0">
              <a:solidFill>
                <a:srgbClr val="04D235"/>
              </a:solidFill>
              <a:latin typeface="Times New Roman"/>
              <a:ea typeface="MS Mincho"/>
            </a:endParaRPr>
          </a:p>
          <a:p>
            <a:pPr marL="0" lvl="0" indent="0">
              <a:lnSpc>
                <a:spcPct val="110000"/>
              </a:lnSpc>
              <a:spcBef>
                <a:spcPts val="0"/>
              </a:spcBef>
              <a:buNone/>
            </a:pPr>
            <a:r>
              <a:rPr lang="en-US" sz="2400" dirty="0" smtClean="0">
                <a:latin typeface="Times New Roman"/>
                <a:ea typeface="MS Mincho"/>
              </a:rPr>
              <a:t>Ponazuril </a:t>
            </a:r>
            <a:r>
              <a:rPr lang="en-US" sz="2400" dirty="0">
                <a:latin typeface="Times New Roman"/>
                <a:ea typeface="MS Mincho"/>
              </a:rPr>
              <a:t>is for the treatment of EPM, coccidiosis, and toxoplasmosis.  For the treatment of EPM, administer the drug orally, 5 mg/kg/day, for ≥4 weeks. </a:t>
            </a:r>
            <a:endParaRPr lang="en-US" sz="2400" dirty="0" smtClean="0">
              <a:latin typeface="Times New Roman"/>
              <a:ea typeface="MS Mincho"/>
            </a:endParaRPr>
          </a:p>
          <a:p>
            <a:pPr marL="0" lvl="0" indent="0">
              <a:lnSpc>
                <a:spcPct val="110000"/>
              </a:lnSpc>
              <a:spcBef>
                <a:spcPts val="0"/>
              </a:spcBef>
              <a:buNone/>
            </a:pPr>
            <a:endParaRPr lang="en-US" sz="2400" dirty="0">
              <a:latin typeface="Times New Roman"/>
              <a:ea typeface="MS Mincho"/>
            </a:endParaRPr>
          </a:p>
          <a:p>
            <a:pPr marL="0" lvl="0" indent="0">
              <a:lnSpc>
                <a:spcPct val="110000"/>
              </a:lnSpc>
              <a:spcBef>
                <a:spcPts val="0"/>
              </a:spcBef>
              <a:buNone/>
            </a:pPr>
            <a:r>
              <a:rPr lang="en-US" sz="2600" b="1" dirty="0" smtClean="0">
                <a:solidFill>
                  <a:srgbClr val="04D235"/>
                </a:solidFill>
                <a:latin typeface="Times New Roman"/>
                <a:ea typeface="MS Mincho"/>
              </a:rPr>
              <a:t>Mechanism </a:t>
            </a:r>
            <a:r>
              <a:rPr lang="en-US" sz="2600" b="1" dirty="0">
                <a:solidFill>
                  <a:srgbClr val="04D235"/>
                </a:solidFill>
                <a:latin typeface="Times New Roman"/>
                <a:ea typeface="MS Mincho"/>
              </a:rPr>
              <a:t>of action: </a:t>
            </a:r>
            <a:r>
              <a:rPr lang="en-US" sz="2400" dirty="0">
                <a:latin typeface="Times New Roman"/>
                <a:ea typeface="MS Mincho"/>
              </a:rPr>
              <a:t>Ponazuril kills </a:t>
            </a:r>
            <a:r>
              <a:rPr lang="en-US" sz="2400" dirty="0" err="1">
                <a:latin typeface="Times New Roman"/>
                <a:ea typeface="MS Mincho"/>
              </a:rPr>
              <a:t>schizonts</a:t>
            </a:r>
            <a:r>
              <a:rPr lang="en-US" sz="2400" dirty="0">
                <a:latin typeface="Times New Roman"/>
                <a:ea typeface="MS Mincho"/>
              </a:rPr>
              <a:t> by inhibiting nuclear </a:t>
            </a:r>
            <a:r>
              <a:rPr lang="en-US" sz="2400" dirty="0" smtClean="0">
                <a:latin typeface="Times New Roman"/>
                <a:ea typeface="MS Mincho"/>
              </a:rPr>
              <a:t>division.</a:t>
            </a:r>
          </a:p>
          <a:p>
            <a:pPr marL="0" lvl="0" indent="0">
              <a:lnSpc>
                <a:spcPct val="110000"/>
              </a:lnSpc>
              <a:spcBef>
                <a:spcPts val="0"/>
              </a:spcBef>
              <a:buNone/>
            </a:pPr>
            <a:endParaRPr lang="en-US" sz="2400" dirty="0" smtClean="0">
              <a:latin typeface="Times New Roman"/>
              <a:ea typeface="MS Mincho"/>
            </a:endParaRPr>
          </a:p>
          <a:p>
            <a:pPr marL="0" lvl="0" indent="0">
              <a:lnSpc>
                <a:spcPct val="110000"/>
              </a:lnSpc>
              <a:spcBef>
                <a:spcPts val="0"/>
              </a:spcBef>
              <a:buNone/>
            </a:pPr>
            <a:r>
              <a:rPr lang="en-US" sz="2600" b="1" dirty="0" smtClean="0">
                <a:solidFill>
                  <a:srgbClr val="04D235"/>
                </a:solidFill>
                <a:latin typeface="Times New Roman"/>
                <a:ea typeface="MS Mincho"/>
              </a:rPr>
              <a:t>Pharmacokinetics</a:t>
            </a:r>
            <a:r>
              <a:rPr lang="en-US" sz="2600" b="1" dirty="0">
                <a:solidFill>
                  <a:srgbClr val="04D235"/>
                </a:solidFill>
                <a:latin typeface="Times New Roman"/>
                <a:ea typeface="MS Mincho"/>
              </a:rPr>
              <a:t>:</a:t>
            </a:r>
            <a:r>
              <a:rPr lang="en-US" sz="2600" dirty="0">
                <a:solidFill>
                  <a:srgbClr val="04D235"/>
                </a:solidFill>
                <a:latin typeface="Times New Roman"/>
                <a:ea typeface="MS Mincho"/>
              </a:rPr>
              <a:t> </a:t>
            </a:r>
            <a:r>
              <a:rPr lang="en-US" sz="2400" dirty="0">
                <a:latin typeface="Times New Roman"/>
                <a:ea typeface="MS Mincho"/>
              </a:rPr>
              <a:t>After daily administration to horse, </a:t>
            </a:r>
            <a:r>
              <a:rPr lang="en-US" sz="2400" dirty="0" err="1">
                <a:latin typeface="Times New Roman"/>
                <a:ea typeface="MS Mincho"/>
              </a:rPr>
              <a:t>ponazuril</a:t>
            </a:r>
            <a:r>
              <a:rPr lang="en-US" sz="2400" dirty="0">
                <a:latin typeface="Times New Roman"/>
                <a:ea typeface="MS Mincho"/>
              </a:rPr>
              <a:t> reaches its peak plasma levels in ~18 days and peak CSF levels in ~15 days.  Since it is a lipophilic drug, it is better absorbed in a full stomach.  The drug should be given immediately after grain </a:t>
            </a:r>
            <a:r>
              <a:rPr lang="en-US" sz="2400" dirty="0" smtClean="0">
                <a:latin typeface="Times New Roman"/>
                <a:ea typeface="MS Mincho"/>
              </a:rPr>
              <a:t>meal.</a:t>
            </a:r>
          </a:p>
          <a:p>
            <a:pPr marL="0" lvl="0" indent="0">
              <a:lnSpc>
                <a:spcPct val="110000"/>
              </a:lnSpc>
              <a:spcBef>
                <a:spcPts val="0"/>
              </a:spcBef>
              <a:buNone/>
            </a:pPr>
            <a:endParaRPr lang="en-US" sz="2400" dirty="0" smtClean="0">
              <a:latin typeface="Times New Roman"/>
              <a:ea typeface="MS Mincho"/>
            </a:endParaRPr>
          </a:p>
          <a:p>
            <a:pPr marL="0" lvl="0" indent="0">
              <a:lnSpc>
                <a:spcPct val="150000"/>
              </a:lnSpc>
              <a:spcBef>
                <a:spcPts val="0"/>
              </a:spcBef>
              <a:buNone/>
            </a:pPr>
            <a:r>
              <a:rPr lang="en-US" sz="2600" b="1" dirty="0" smtClean="0">
                <a:solidFill>
                  <a:srgbClr val="04D235"/>
                </a:solidFill>
                <a:latin typeface="Times New Roman"/>
                <a:ea typeface="MS Mincho"/>
              </a:rPr>
              <a:t>Adverse </a:t>
            </a:r>
            <a:r>
              <a:rPr lang="en-US" sz="2600" b="1" dirty="0">
                <a:solidFill>
                  <a:srgbClr val="04D235"/>
                </a:solidFill>
                <a:latin typeface="Times New Roman"/>
                <a:ea typeface="MS Mincho"/>
              </a:rPr>
              <a:t>effects:</a:t>
            </a:r>
            <a:r>
              <a:rPr lang="en-US" sz="2600" dirty="0">
                <a:solidFill>
                  <a:srgbClr val="04D235"/>
                </a:solidFill>
                <a:latin typeface="Times New Roman"/>
                <a:ea typeface="MS Mincho"/>
              </a:rPr>
              <a:t> </a:t>
            </a:r>
            <a:r>
              <a:rPr lang="en-US" sz="2400" dirty="0">
                <a:latin typeface="Times New Roman"/>
                <a:ea typeface="MS Mincho"/>
              </a:rPr>
              <a:t>Include blisters on the nose and mouth, skin rash, hives, diarrhea, colic, and seizures.</a:t>
            </a:r>
          </a:p>
          <a:p>
            <a:pPr marL="0" indent="0">
              <a:buNone/>
            </a:pPr>
            <a:endParaRPr lang="en-US" sz="2400" dirty="0"/>
          </a:p>
        </p:txBody>
      </p:sp>
    </p:spTree>
    <p:extLst>
      <p:ext uri="{BB962C8B-B14F-4D97-AF65-F5344CB8AC3E}">
        <p14:creationId xmlns:p14="http://schemas.microsoft.com/office/powerpoint/2010/main" val="3726270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371600"/>
            <a:ext cx="8229600" cy="5257800"/>
          </a:xfrm>
        </p:spPr>
        <p:txBody>
          <a:bodyPr>
            <a:normAutofit fontScale="92500" lnSpcReduction="10000"/>
          </a:bodyPr>
          <a:lstStyle/>
          <a:p>
            <a:pPr marL="0" lvl="0" indent="0">
              <a:lnSpc>
                <a:spcPct val="120000"/>
              </a:lnSpc>
              <a:spcBef>
                <a:spcPts val="0"/>
              </a:spcBef>
              <a:buNone/>
            </a:pPr>
            <a:r>
              <a:rPr lang="en-US" sz="2600" b="1" i="1" dirty="0" smtClean="0">
                <a:solidFill>
                  <a:srgbClr val="FF0000"/>
                </a:solidFill>
                <a:latin typeface="Times New Roman"/>
                <a:ea typeface="MS Mincho"/>
              </a:rPr>
              <a:t>2. Nitazoxanide </a:t>
            </a:r>
            <a:r>
              <a:rPr lang="en-US" sz="2600" b="1" i="1" dirty="0">
                <a:solidFill>
                  <a:srgbClr val="FF0000"/>
                </a:solidFill>
                <a:latin typeface="Times New Roman"/>
                <a:ea typeface="MS Mincho"/>
              </a:rPr>
              <a:t>(</a:t>
            </a:r>
            <a:r>
              <a:rPr lang="en-US" sz="2600" b="1" i="1" dirty="0" err="1">
                <a:solidFill>
                  <a:srgbClr val="FF0000"/>
                </a:solidFill>
                <a:latin typeface="Times New Roman"/>
                <a:ea typeface="MS Mincho"/>
              </a:rPr>
              <a:t>Navigaror</a:t>
            </a:r>
            <a:r>
              <a:rPr lang="en-US" sz="2600" b="1" i="1" dirty="0">
                <a:solidFill>
                  <a:srgbClr val="FF0000"/>
                </a:solidFill>
                <a:latin typeface="Times New Roman"/>
                <a:ea typeface="MS Mincho"/>
              </a:rPr>
              <a:t>®):</a:t>
            </a:r>
            <a:r>
              <a:rPr lang="en-US" sz="2600" dirty="0">
                <a:solidFill>
                  <a:srgbClr val="FF0000"/>
                </a:solidFill>
                <a:latin typeface="Times New Roman"/>
                <a:ea typeface="MS Mincho"/>
              </a:rPr>
              <a:t> </a:t>
            </a:r>
            <a:endParaRPr lang="en-US" sz="2600" dirty="0" smtClean="0">
              <a:solidFill>
                <a:srgbClr val="FF0000"/>
              </a:solidFill>
              <a:latin typeface="Times New Roman"/>
              <a:ea typeface="MS Mincho"/>
            </a:endParaRPr>
          </a:p>
          <a:p>
            <a:pPr marL="0" lvl="0" indent="0">
              <a:lnSpc>
                <a:spcPct val="110000"/>
              </a:lnSpc>
              <a:spcBef>
                <a:spcPts val="0"/>
              </a:spcBef>
              <a:buNone/>
            </a:pPr>
            <a:r>
              <a:rPr lang="en-US" sz="2400" b="1" dirty="0" smtClean="0">
                <a:solidFill>
                  <a:srgbClr val="04D235"/>
                </a:solidFill>
                <a:latin typeface="Times New Roman"/>
                <a:ea typeface="MS Mincho"/>
              </a:rPr>
              <a:t>Mechanism </a:t>
            </a:r>
            <a:r>
              <a:rPr lang="en-US" sz="2400" b="1" dirty="0">
                <a:solidFill>
                  <a:srgbClr val="04D235"/>
                </a:solidFill>
                <a:latin typeface="Times New Roman"/>
                <a:ea typeface="MS Mincho"/>
              </a:rPr>
              <a:t>of action:</a:t>
            </a:r>
            <a:r>
              <a:rPr lang="en-US" sz="2400" dirty="0">
                <a:solidFill>
                  <a:srgbClr val="04D235"/>
                </a:solidFill>
                <a:latin typeface="Times New Roman"/>
                <a:ea typeface="MS Mincho"/>
              </a:rPr>
              <a:t>  </a:t>
            </a:r>
            <a:r>
              <a:rPr lang="en-US" sz="2400" dirty="0">
                <a:latin typeface="Times New Roman"/>
                <a:ea typeface="MS Mincho"/>
              </a:rPr>
              <a:t>It is metabolized into a toxic-free radical </a:t>
            </a:r>
            <a:r>
              <a:rPr lang="en-US" sz="2400" dirty="0" smtClean="0">
                <a:latin typeface="Times New Roman"/>
                <a:ea typeface="MS Mincho"/>
              </a:rPr>
              <a:t>which </a:t>
            </a:r>
            <a:r>
              <a:rPr lang="en-US" sz="2400" dirty="0">
                <a:latin typeface="Times New Roman"/>
                <a:ea typeface="MS Mincho"/>
              </a:rPr>
              <a:t>blocks cellular respiration of </a:t>
            </a:r>
            <a:r>
              <a:rPr lang="en-US" sz="2400" dirty="0" smtClean="0">
                <a:latin typeface="Times New Roman"/>
                <a:ea typeface="MS Mincho"/>
              </a:rPr>
              <a:t>protozoans.</a:t>
            </a:r>
          </a:p>
          <a:p>
            <a:pPr marL="0" lvl="0" indent="0">
              <a:lnSpc>
                <a:spcPct val="120000"/>
              </a:lnSpc>
              <a:spcBef>
                <a:spcPts val="0"/>
              </a:spcBef>
              <a:buNone/>
            </a:pPr>
            <a:r>
              <a:rPr lang="en-US" sz="2400" b="1" dirty="0" smtClean="0">
                <a:solidFill>
                  <a:srgbClr val="04D235"/>
                </a:solidFill>
                <a:latin typeface="Times New Roman"/>
                <a:ea typeface="MS Mincho"/>
              </a:rPr>
              <a:t>Therapeutic </a:t>
            </a:r>
            <a:r>
              <a:rPr lang="en-US" sz="2400" b="1" dirty="0">
                <a:solidFill>
                  <a:srgbClr val="04D235"/>
                </a:solidFill>
                <a:latin typeface="Times New Roman"/>
                <a:ea typeface="MS Mincho"/>
              </a:rPr>
              <a:t>uses:</a:t>
            </a:r>
            <a:r>
              <a:rPr lang="en-US" sz="2400" dirty="0">
                <a:solidFill>
                  <a:srgbClr val="04D235"/>
                </a:solidFill>
                <a:latin typeface="Times New Roman"/>
                <a:ea typeface="MS Mincho"/>
              </a:rPr>
              <a:t> </a:t>
            </a:r>
            <a:r>
              <a:rPr lang="en-US" sz="2400" dirty="0">
                <a:latin typeface="Times New Roman"/>
                <a:ea typeface="MS Mincho"/>
              </a:rPr>
              <a:t>32% nitazoxanide paste is used orally for the treatment of EPM.  </a:t>
            </a:r>
            <a:endParaRPr lang="en-US" sz="2400" dirty="0" smtClean="0">
              <a:latin typeface="Times New Roman"/>
              <a:ea typeface="MS Mincho"/>
            </a:endParaRPr>
          </a:p>
          <a:p>
            <a:pPr marL="0" lvl="0" indent="0">
              <a:lnSpc>
                <a:spcPct val="110000"/>
              </a:lnSpc>
              <a:spcBef>
                <a:spcPts val="0"/>
              </a:spcBef>
              <a:buNone/>
            </a:pPr>
            <a:r>
              <a:rPr lang="en-US" sz="2400" b="1" dirty="0" smtClean="0">
                <a:solidFill>
                  <a:srgbClr val="04D235"/>
                </a:solidFill>
                <a:latin typeface="Times New Roman"/>
                <a:ea typeface="MS Mincho"/>
              </a:rPr>
              <a:t>Pharmacokinetics</a:t>
            </a:r>
            <a:r>
              <a:rPr lang="en-US" sz="2400" b="1" dirty="0">
                <a:solidFill>
                  <a:srgbClr val="04D235"/>
                </a:solidFill>
                <a:latin typeface="Times New Roman"/>
                <a:ea typeface="MS Mincho"/>
              </a:rPr>
              <a:t>:</a:t>
            </a:r>
            <a:r>
              <a:rPr lang="en-US" sz="2400" dirty="0">
                <a:solidFill>
                  <a:srgbClr val="04D235"/>
                </a:solidFill>
                <a:latin typeface="Times New Roman"/>
                <a:ea typeface="MS Mincho"/>
              </a:rPr>
              <a:t> </a:t>
            </a:r>
            <a:r>
              <a:rPr lang="en-US" sz="2400" dirty="0" smtClean="0">
                <a:latin typeface="Times New Roman"/>
                <a:ea typeface="MS Mincho"/>
              </a:rPr>
              <a:t>Since </a:t>
            </a:r>
            <a:r>
              <a:rPr lang="en-US" sz="2400" dirty="0">
                <a:latin typeface="Times New Roman"/>
                <a:ea typeface="MS Mincho"/>
              </a:rPr>
              <a:t>it is a lipophilic drug, it is better absorbed on a full stomach. </a:t>
            </a:r>
            <a:r>
              <a:rPr lang="en-US" sz="2400" dirty="0" smtClean="0">
                <a:latin typeface="Times New Roman"/>
                <a:ea typeface="MS Mincho"/>
              </a:rPr>
              <a:t>The </a:t>
            </a:r>
            <a:r>
              <a:rPr lang="en-US" sz="2400" dirty="0">
                <a:latin typeface="Times New Roman"/>
                <a:ea typeface="MS Mincho"/>
              </a:rPr>
              <a:t>drug is metabolized into acetyl-nitazoxanide and acetyl-nitazoxanide glucuronide and eliminated in 24 hours in the urine, bile, and </a:t>
            </a:r>
            <a:r>
              <a:rPr lang="en-US" sz="2400" dirty="0" smtClean="0">
                <a:latin typeface="Times New Roman"/>
                <a:ea typeface="MS Mincho"/>
              </a:rPr>
              <a:t>feces.</a:t>
            </a:r>
          </a:p>
          <a:p>
            <a:pPr marL="0" lvl="0" indent="0">
              <a:lnSpc>
                <a:spcPct val="110000"/>
              </a:lnSpc>
              <a:spcBef>
                <a:spcPts val="0"/>
              </a:spcBef>
              <a:buNone/>
            </a:pPr>
            <a:r>
              <a:rPr lang="en-US" sz="2400" b="1" dirty="0" smtClean="0">
                <a:solidFill>
                  <a:srgbClr val="04D235"/>
                </a:solidFill>
                <a:latin typeface="Times New Roman"/>
                <a:ea typeface="MS Mincho"/>
              </a:rPr>
              <a:t>Adverse </a:t>
            </a:r>
            <a:r>
              <a:rPr lang="en-US" sz="2400" b="1" dirty="0">
                <a:solidFill>
                  <a:srgbClr val="04D235"/>
                </a:solidFill>
                <a:latin typeface="Times New Roman"/>
                <a:ea typeface="MS Mincho"/>
              </a:rPr>
              <a:t>effects:</a:t>
            </a:r>
            <a:r>
              <a:rPr lang="en-US" sz="2400" dirty="0">
                <a:solidFill>
                  <a:srgbClr val="04D235"/>
                </a:solidFill>
                <a:latin typeface="Times New Roman"/>
                <a:ea typeface="MS Mincho"/>
              </a:rPr>
              <a:t> </a:t>
            </a:r>
            <a:r>
              <a:rPr lang="en-US" sz="2400" dirty="0" smtClean="0">
                <a:latin typeface="Times New Roman"/>
                <a:ea typeface="MS Mincho"/>
              </a:rPr>
              <a:t>GI </a:t>
            </a:r>
            <a:r>
              <a:rPr lang="en-US" sz="2400" dirty="0">
                <a:latin typeface="Times New Roman"/>
                <a:ea typeface="MS Mincho"/>
              </a:rPr>
              <a:t>disturbances (anorexia, diarrhea, colic) enterocolitis, fever, and anaphylaxis (laminitis and edema).  </a:t>
            </a:r>
            <a:endParaRPr lang="en-US" sz="2400" dirty="0" smtClean="0">
              <a:latin typeface="Times New Roman"/>
              <a:ea typeface="MS Mincho"/>
            </a:endParaRPr>
          </a:p>
          <a:p>
            <a:pPr marL="0" lvl="0" indent="0">
              <a:lnSpc>
                <a:spcPct val="110000"/>
              </a:lnSpc>
              <a:spcBef>
                <a:spcPts val="0"/>
              </a:spcBef>
              <a:buNone/>
            </a:pPr>
            <a:r>
              <a:rPr lang="en-US" sz="2400" b="1" dirty="0" smtClean="0">
                <a:solidFill>
                  <a:srgbClr val="04D235"/>
                </a:solidFill>
                <a:latin typeface="Times New Roman"/>
                <a:ea typeface="MS Mincho"/>
              </a:rPr>
              <a:t>Contraindications</a:t>
            </a:r>
            <a:r>
              <a:rPr lang="en-US" sz="2400" b="1" dirty="0">
                <a:solidFill>
                  <a:srgbClr val="04D235"/>
                </a:solidFill>
                <a:latin typeface="Times New Roman"/>
                <a:ea typeface="MS Mincho"/>
              </a:rPr>
              <a:t>:</a:t>
            </a:r>
            <a:r>
              <a:rPr lang="en-US" sz="2400" dirty="0">
                <a:solidFill>
                  <a:srgbClr val="04D235"/>
                </a:solidFill>
                <a:latin typeface="Times New Roman"/>
                <a:ea typeface="MS Mincho"/>
              </a:rPr>
              <a:t> </a:t>
            </a:r>
            <a:r>
              <a:rPr lang="en-US" sz="2400" dirty="0">
                <a:latin typeface="Times New Roman"/>
                <a:ea typeface="MS Mincho"/>
              </a:rPr>
              <a:t>It should not be administered to horses that are &lt; 1 year old; </a:t>
            </a:r>
            <a:r>
              <a:rPr lang="en-US" sz="2400" dirty="0" smtClean="0">
                <a:latin typeface="Times New Roman"/>
                <a:ea typeface="MS Mincho"/>
              </a:rPr>
              <a:t>sick </a:t>
            </a:r>
            <a:r>
              <a:rPr lang="en-US" sz="2400" dirty="0">
                <a:latin typeface="Times New Roman"/>
                <a:ea typeface="MS Mincho"/>
              </a:rPr>
              <a:t>or debilitated for other reasons including hepatic and renal disorders.</a:t>
            </a:r>
            <a:endParaRPr lang="en-US" sz="2400" dirty="0">
              <a:effectLst/>
              <a:latin typeface="Times New Roman"/>
              <a:ea typeface="MS Mincho"/>
            </a:endParaRPr>
          </a:p>
        </p:txBody>
      </p:sp>
    </p:spTree>
    <p:extLst>
      <p:ext uri="{BB962C8B-B14F-4D97-AF65-F5344CB8AC3E}">
        <p14:creationId xmlns:p14="http://schemas.microsoft.com/office/powerpoint/2010/main" val="926820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38200"/>
          </a:xfrm>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914400"/>
            <a:ext cx="8534400" cy="5791200"/>
          </a:xfrm>
        </p:spPr>
        <p:txBody>
          <a:bodyPr>
            <a:normAutofit/>
          </a:bodyPr>
          <a:lstStyle/>
          <a:p>
            <a:pPr marL="0" lvl="0" indent="0">
              <a:lnSpc>
                <a:spcPct val="150000"/>
              </a:lnSpc>
              <a:spcBef>
                <a:spcPts val="0"/>
              </a:spcBef>
              <a:buNone/>
              <a:tabLst>
                <a:tab pos="114300" algn="l"/>
                <a:tab pos="457200" algn="l"/>
              </a:tabLst>
            </a:pPr>
            <a:r>
              <a:rPr lang="en-US" sz="2600" b="1" i="1" dirty="0" smtClean="0">
                <a:solidFill>
                  <a:srgbClr val="FF0000"/>
                </a:solidFill>
                <a:latin typeface="Times New Roman"/>
                <a:ea typeface="MS Mincho"/>
              </a:rPr>
              <a:t>3.  Metronidazole </a:t>
            </a:r>
            <a:r>
              <a:rPr lang="en-US" sz="2600" b="1" i="1" dirty="0">
                <a:solidFill>
                  <a:srgbClr val="FF0000"/>
                </a:solidFill>
                <a:latin typeface="Times New Roman"/>
                <a:ea typeface="MS Mincho"/>
              </a:rPr>
              <a:t>(</a:t>
            </a:r>
            <a:r>
              <a:rPr lang="en-US" sz="2600" b="1" i="1" dirty="0" err="1">
                <a:solidFill>
                  <a:srgbClr val="FF0000"/>
                </a:solidFill>
                <a:latin typeface="Times New Roman"/>
                <a:ea typeface="MS Mincho"/>
              </a:rPr>
              <a:t>Flagyl</a:t>
            </a:r>
            <a:r>
              <a:rPr lang="en-US" sz="2600" b="1" i="1" dirty="0">
                <a:solidFill>
                  <a:srgbClr val="FF0000"/>
                </a:solidFill>
                <a:latin typeface="Times New Roman"/>
                <a:ea typeface="MS Mincho"/>
              </a:rPr>
              <a:t>):</a:t>
            </a:r>
            <a:r>
              <a:rPr lang="en-US" sz="2600" b="1" dirty="0">
                <a:solidFill>
                  <a:srgbClr val="FF0000"/>
                </a:solidFill>
                <a:latin typeface="Times New Roman"/>
                <a:ea typeface="MS Mincho"/>
              </a:rPr>
              <a:t> </a:t>
            </a:r>
            <a:r>
              <a:rPr lang="en-US" sz="2000" dirty="0">
                <a:latin typeface="Times New Roman"/>
                <a:ea typeface="MS Mincho"/>
              </a:rPr>
              <a:t>It is antiprotozoal and </a:t>
            </a:r>
            <a:r>
              <a:rPr lang="en-US" sz="2000" dirty="0" smtClean="0">
                <a:latin typeface="Times New Roman"/>
                <a:ea typeface="MS Mincho"/>
              </a:rPr>
              <a:t>antibacterial</a:t>
            </a:r>
          </a:p>
          <a:p>
            <a:pPr marL="0" lvl="0" indent="0">
              <a:lnSpc>
                <a:spcPct val="110000"/>
              </a:lnSpc>
              <a:spcBef>
                <a:spcPts val="0"/>
              </a:spcBef>
              <a:buNone/>
              <a:tabLst>
                <a:tab pos="114300" algn="l"/>
                <a:tab pos="457200" algn="l"/>
              </a:tabLst>
            </a:pPr>
            <a:r>
              <a:rPr lang="en-US" sz="2200" b="1" dirty="0" smtClean="0">
                <a:solidFill>
                  <a:srgbClr val="04D235"/>
                </a:solidFill>
                <a:latin typeface="Times New Roman"/>
                <a:ea typeface="MS Mincho"/>
              </a:rPr>
              <a:t>Mechanism </a:t>
            </a:r>
            <a:r>
              <a:rPr lang="en-US" sz="2200" b="1" dirty="0">
                <a:solidFill>
                  <a:srgbClr val="04D235"/>
                </a:solidFill>
                <a:latin typeface="Times New Roman"/>
                <a:ea typeface="MS Mincho"/>
              </a:rPr>
              <a:t>of action: </a:t>
            </a:r>
            <a:r>
              <a:rPr lang="en-US" sz="2200" dirty="0">
                <a:latin typeface="Times New Roman"/>
                <a:ea typeface="MS Mincho"/>
              </a:rPr>
              <a:t>disruption of the DNA synthesis in the protozoans and </a:t>
            </a:r>
            <a:r>
              <a:rPr lang="en-US" sz="2200" dirty="0" smtClean="0">
                <a:latin typeface="Times New Roman"/>
                <a:ea typeface="MS Mincho"/>
              </a:rPr>
              <a:t>bacteria.</a:t>
            </a:r>
          </a:p>
          <a:p>
            <a:pPr marL="0" lvl="0" indent="0">
              <a:lnSpc>
                <a:spcPct val="110000"/>
              </a:lnSpc>
              <a:spcBef>
                <a:spcPts val="0"/>
              </a:spcBef>
              <a:buNone/>
              <a:tabLst>
                <a:tab pos="114300" algn="l"/>
                <a:tab pos="457200" algn="l"/>
              </a:tabLst>
            </a:pPr>
            <a:endParaRPr lang="en-US" sz="2200" dirty="0" smtClean="0">
              <a:latin typeface="Times New Roman"/>
              <a:ea typeface="MS Mincho"/>
            </a:endParaRPr>
          </a:p>
          <a:p>
            <a:pPr marL="0" lvl="0" indent="0">
              <a:spcBef>
                <a:spcPts val="0"/>
              </a:spcBef>
              <a:buNone/>
              <a:tabLst>
                <a:tab pos="114300" algn="l"/>
                <a:tab pos="457200" algn="l"/>
              </a:tabLst>
            </a:pPr>
            <a:r>
              <a:rPr lang="en-US" sz="2000" b="1" dirty="0" smtClean="0">
                <a:solidFill>
                  <a:srgbClr val="04D235"/>
                </a:solidFill>
                <a:latin typeface="Times New Roman"/>
                <a:ea typeface="MS Mincho"/>
              </a:rPr>
              <a:t>Therapeutic </a:t>
            </a:r>
            <a:r>
              <a:rPr lang="en-US" sz="2000" b="1" dirty="0">
                <a:solidFill>
                  <a:srgbClr val="04D235"/>
                </a:solidFill>
                <a:latin typeface="Times New Roman"/>
                <a:ea typeface="MS Mincho"/>
              </a:rPr>
              <a:t>uses:</a:t>
            </a:r>
            <a:r>
              <a:rPr lang="en-US" sz="2000" dirty="0">
                <a:solidFill>
                  <a:srgbClr val="04D235"/>
                </a:solidFill>
                <a:latin typeface="Times New Roman"/>
                <a:ea typeface="MS Mincho"/>
              </a:rPr>
              <a:t> </a:t>
            </a:r>
            <a:r>
              <a:rPr lang="en-US" sz="2000" dirty="0">
                <a:latin typeface="Times New Roman"/>
                <a:ea typeface="MS Mincho"/>
              </a:rPr>
              <a:t>Metronidazole is a broad-spectrum antiprotozoal drug that effective against </a:t>
            </a:r>
            <a:r>
              <a:rPr lang="en-US" sz="2000" i="1" dirty="0">
                <a:latin typeface="Times New Roman"/>
                <a:ea typeface="MS Mincho"/>
              </a:rPr>
              <a:t>giardia, </a:t>
            </a:r>
            <a:r>
              <a:rPr lang="en-US" sz="2000" i="1" dirty="0" err="1">
                <a:latin typeface="Times New Roman"/>
                <a:ea typeface="MS Mincho"/>
              </a:rPr>
              <a:t>histomonas</a:t>
            </a:r>
            <a:r>
              <a:rPr lang="en-US" sz="2000" i="1" dirty="0">
                <a:latin typeface="Times New Roman"/>
                <a:ea typeface="MS Mincho"/>
              </a:rPr>
              <a:t>, </a:t>
            </a:r>
            <a:r>
              <a:rPr lang="en-US" sz="2000" i="1" dirty="0" err="1">
                <a:latin typeface="Times New Roman"/>
                <a:ea typeface="MS Mincho"/>
              </a:rPr>
              <a:t>babesia</a:t>
            </a:r>
            <a:r>
              <a:rPr lang="en-US" sz="2000" i="1" dirty="0">
                <a:latin typeface="Times New Roman"/>
                <a:ea typeface="MS Mincho"/>
              </a:rPr>
              <a:t>, trichomonas, </a:t>
            </a:r>
            <a:r>
              <a:rPr lang="en-US" sz="2000" dirty="0">
                <a:latin typeface="Times New Roman"/>
                <a:ea typeface="MS Mincho"/>
              </a:rPr>
              <a:t>and</a:t>
            </a:r>
            <a:r>
              <a:rPr lang="en-US" sz="2000" i="1" dirty="0">
                <a:latin typeface="Times New Roman"/>
                <a:ea typeface="MS Mincho"/>
              </a:rPr>
              <a:t> ameba.</a:t>
            </a:r>
            <a:r>
              <a:rPr lang="en-US" sz="2000" dirty="0">
                <a:latin typeface="Times New Roman"/>
                <a:ea typeface="MS Mincho"/>
              </a:rPr>
              <a:t> </a:t>
            </a:r>
            <a:endParaRPr lang="en-US" sz="2000" dirty="0" smtClean="0">
              <a:latin typeface="Times New Roman"/>
              <a:ea typeface="MS Mincho"/>
            </a:endParaRPr>
          </a:p>
          <a:p>
            <a:pPr marL="0" lvl="0" indent="0">
              <a:spcBef>
                <a:spcPts val="0"/>
              </a:spcBef>
              <a:buNone/>
              <a:tabLst>
                <a:tab pos="114300" algn="l"/>
                <a:tab pos="457200" algn="l"/>
              </a:tabLst>
            </a:pPr>
            <a:r>
              <a:rPr lang="en-US" sz="2000" dirty="0" smtClean="0">
                <a:latin typeface="Times New Roman"/>
                <a:ea typeface="MS Mincho"/>
              </a:rPr>
              <a:t> </a:t>
            </a:r>
          </a:p>
          <a:p>
            <a:pPr marL="0" lvl="0" indent="0">
              <a:lnSpc>
                <a:spcPct val="110000"/>
              </a:lnSpc>
              <a:spcBef>
                <a:spcPts val="0"/>
              </a:spcBef>
              <a:buNone/>
              <a:tabLst>
                <a:tab pos="114300" algn="l"/>
                <a:tab pos="457200" algn="l"/>
              </a:tabLst>
            </a:pPr>
            <a:r>
              <a:rPr lang="en-US" sz="2000" b="1" dirty="0" smtClean="0">
                <a:solidFill>
                  <a:srgbClr val="04D235"/>
                </a:solidFill>
                <a:latin typeface="Times New Roman"/>
                <a:ea typeface="MS Mincho"/>
              </a:rPr>
              <a:t>Pharmacokinetics</a:t>
            </a:r>
            <a:r>
              <a:rPr lang="en-US" sz="2000" b="1" dirty="0">
                <a:solidFill>
                  <a:srgbClr val="04D235"/>
                </a:solidFill>
                <a:latin typeface="Times New Roman"/>
                <a:ea typeface="MS Mincho"/>
              </a:rPr>
              <a:t>:</a:t>
            </a:r>
            <a:r>
              <a:rPr lang="en-US" sz="2000" dirty="0">
                <a:solidFill>
                  <a:srgbClr val="04D235"/>
                </a:solidFill>
                <a:latin typeface="Times New Roman"/>
                <a:ea typeface="MS Mincho"/>
              </a:rPr>
              <a:t> </a:t>
            </a:r>
            <a:r>
              <a:rPr lang="en-US" sz="2000" dirty="0">
                <a:latin typeface="Times New Roman"/>
                <a:ea typeface="MS Mincho"/>
              </a:rPr>
              <a:t>oral absorption is enhanced when the drug is given with food due to increase bile secretion that helps dissolve metronidazole.  It is rapidly and widely distributed after oral absorption, because it is highly lipophilic.  It is metabolized by hydroxylation and conjugation in the liver.  Both metabolites and parent drug are eliminated in the urine and feces in 24 </a:t>
            </a:r>
            <a:r>
              <a:rPr lang="en-US" sz="2000" dirty="0" smtClean="0">
                <a:latin typeface="Times New Roman"/>
                <a:ea typeface="MS Mincho"/>
              </a:rPr>
              <a:t>hours.</a:t>
            </a:r>
          </a:p>
          <a:p>
            <a:pPr marL="0" lvl="0" indent="0">
              <a:lnSpc>
                <a:spcPct val="110000"/>
              </a:lnSpc>
              <a:spcBef>
                <a:spcPts val="0"/>
              </a:spcBef>
              <a:buNone/>
              <a:tabLst>
                <a:tab pos="114300" algn="l"/>
                <a:tab pos="457200" algn="l"/>
              </a:tabLst>
            </a:pPr>
            <a:endParaRPr lang="en-US" sz="2000" dirty="0" smtClean="0">
              <a:latin typeface="Times New Roman"/>
              <a:ea typeface="MS Mincho"/>
            </a:endParaRPr>
          </a:p>
          <a:p>
            <a:pPr marL="0" lvl="0" indent="0">
              <a:spcBef>
                <a:spcPts val="0"/>
              </a:spcBef>
              <a:buNone/>
              <a:tabLst>
                <a:tab pos="114300" algn="l"/>
                <a:tab pos="457200" algn="l"/>
              </a:tabLst>
            </a:pPr>
            <a:r>
              <a:rPr lang="en-US" sz="2000" b="1" dirty="0" smtClean="0">
                <a:solidFill>
                  <a:srgbClr val="04D235"/>
                </a:solidFill>
                <a:latin typeface="Times New Roman"/>
                <a:ea typeface="MS Mincho"/>
              </a:rPr>
              <a:t>Adverse </a:t>
            </a:r>
            <a:r>
              <a:rPr lang="en-US" sz="2000" b="1" dirty="0">
                <a:solidFill>
                  <a:srgbClr val="04D235"/>
                </a:solidFill>
                <a:latin typeface="Times New Roman"/>
                <a:ea typeface="MS Mincho"/>
              </a:rPr>
              <a:t>effects:</a:t>
            </a:r>
            <a:r>
              <a:rPr lang="en-US" sz="2000" dirty="0">
                <a:solidFill>
                  <a:srgbClr val="04D235"/>
                </a:solidFill>
                <a:latin typeface="Times New Roman"/>
                <a:ea typeface="MS Mincho"/>
              </a:rPr>
              <a:t> </a:t>
            </a:r>
            <a:r>
              <a:rPr lang="en-US" sz="2000" dirty="0">
                <a:latin typeface="Times New Roman"/>
                <a:ea typeface="MS Mincho"/>
              </a:rPr>
              <a:t>High doses of metronidazole or prolonged administration may induce lethargy, weakness, ataxia, rigidity, anorexia, vomiting, diarrhea reversible leukopenia, and hepatotoxicity. </a:t>
            </a:r>
            <a:endParaRPr lang="en-US" sz="2000" dirty="0">
              <a:effectLst/>
              <a:latin typeface="Times New Roman"/>
              <a:ea typeface="MS Mincho"/>
            </a:endParaRPr>
          </a:p>
        </p:txBody>
      </p:sp>
    </p:spTree>
    <p:extLst>
      <p:ext uri="{BB962C8B-B14F-4D97-AF65-F5344CB8AC3E}">
        <p14:creationId xmlns:p14="http://schemas.microsoft.com/office/powerpoint/2010/main" val="1962885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114300" marR="0" indent="0">
              <a:lnSpc>
                <a:spcPct val="150000"/>
              </a:lnSpc>
              <a:spcBef>
                <a:spcPts val="0"/>
              </a:spcBef>
              <a:spcAft>
                <a:spcPts val="0"/>
              </a:spcAft>
              <a:buNone/>
              <a:tabLst>
                <a:tab pos="114300" algn="l"/>
              </a:tabLst>
            </a:pPr>
            <a:r>
              <a:rPr lang="en-US" sz="2800" b="1" dirty="0" smtClean="0">
                <a:solidFill>
                  <a:srgbClr val="FF0000"/>
                </a:solidFill>
                <a:latin typeface="Times New Roman"/>
                <a:ea typeface="MS Mincho"/>
              </a:rPr>
              <a:t>c. </a:t>
            </a:r>
            <a:r>
              <a:rPr lang="en-US" sz="2800" b="1" dirty="0">
                <a:solidFill>
                  <a:srgbClr val="FF0000"/>
                </a:solidFill>
                <a:latin typeface="Times New Roman"/>
                <a:ea typeface="MS Mincho"/>
              </a:rPr>
              <a:t>Other drugs for treatment of giardiasis</a:t>
            </a:r>
            <a:r>
              <a:rPr lang="en-US" sz="2800" b="1" dirty="0">
                <a:latin typeface="Times New Roman"/>
                <a:ea typeface="MS Mincho"/>
              </a:rPr>
              <a:t>: </a:t>
            </a:r>
            <a:r>
              <a:rPr lang="en-US" sz="2400" dirty="0">
                <a:latin typeface="Times New Roman"/>
                <a:ea typeface="MS Mincho"/>
              </a:rPr>
              <a:t>include </a:t>
            </a:r>
            <a:r>
              <a:rPr lang="en-US" sz="2400" dirty="0" err="1">
                <a:latin typeface="Times New Roman"/>
                <a:ea typeface="MS Mincho"/>
              </a:rPr>
              <a:t>Albendazole</a:t>
            </a:r>
            <a:r>
              <a:rPr lang="en-US" sz="2400" dirty="0">
                <a:latin typeface="Times New Roman"/>
                <a:ea typeface="MS Mincho"/>
              </a:rPr>
              <a:t> and </a:t>
            </a:r>
            <a:r>
              <a:rPr lang="en-US" sz="2400" dirty="0" err="1">
                <a:latin typeface="Times New Roman"/>
                <a:ea typeface="MS Mincho"/>
              </a:rPr>
              <a:t>fenbendazol</a:t>
            </a:r>
            <a:r>
              <a:rPr lang="en-US" sz="2400" dirty="0">
                <a:latin typeface="Times New Roman"/>
                <a:ea typeface="MS Mincho"/>
              </a:rPr>
              <a:t>.  These drugs are administered orally at 25 mg/kg every 12 hours for 2 days.  </a:t>
            </a:r>
            <a:r>
              <a:rPr lang="en-US" sz="2400" dirty="0" err="1">
                <a:latin typeface="Times New Roman"/>
                <a:ea typeface="MS Mincho"/>
              </a:rPr>
              <a:t>Albendazole</a:t>
            </a:r>
            <a:r>
              <a:rPr lang="en-US" sz="2400" dirty="0">
                <a:latin typeface="Times New Roman"/>
                <a:ea typeface="MS Mincho"/>
              </a:rPr>
              <a:t> may be toxic to liver and bone marrow and is a teratogen.</a:t>
            </a:r>
            <a:endParaRPr lang="en-US" sz="2400" dirty="0">
              <a:effectLst/>
              <a:latin typeface="Times New Roman"/>
              <a:ea typeface="MS Mincho"/>
            </a:endParaRPr>
          </a:p>
        </p:txBody>
      </p:sp>
    </p:spTree>
    <p:extLst>
      <p:ext uri="{BB962C8B-B14F-4D97-AF65-F5344CB8AC3E}">
        <p14:creationId xmlns:p14="http://schemas.microsoft.com/office/powerpoint/2010/main" val="1744200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pPr lvl="0">
              <a:lnSpc>
                <a:spcPct val="150000"/>
              </a:lnSpc>
              <a:spcBef>
                <a:spcPts val="0"/>
              </a:spcBef>
            </a:pPr>
            <a:r>
              <a:rPr lang="en-US" sz="3200" b="1" dirty="0" smtClean="0">
                <a:solidFill>
                  <a:srgbClr val="FFFF00"/>
                </a:solidFill>
                <a:latin typeface="Times New Roman"/>
                <a:ea typeface="MS Mincho"/>
              </a:rPr>
              <a:t/>
            </a:r>
            <a:br>
              <a:rPr lang="en-US" sz="3200" b="1" dirty="0" smtClean="0">
                <a:solidFill>
                  <a:srgbClr val="FFFF00"/>
                </a:solidFill>
                <a:latin typeface="Times New Roman"/>
                <a:ea typeface="MS Mincho"/>
              </a:rPr>
            </a:br>
            <a:r>
              <a:rPr lang="en-US" sz="3200" b="1" dirty="0" smtClean="0">
                <a:solidFill>
                  <a:srgbClr val="FFFF00"/>
                </a:solidFill>
                <a:latin typeface="Times New Roman"/>
                <a:ea typeface="MS Mincho"/>
              </a:rPr>
              <a:t>III. </a:t>
            </a:r>
            <a:r>
              <a:rPr lang="en-US" sz="3200" b="1" dirty="0" err="1" smtClean="0">
                <a:solidFill>
                  <a:srgbClr val="FFFF00"/>
                </a:solidFill>
                <a:latin typeface="Times New Roman"/>
                <a:ea typeface="MS Mincho"/>
              </a:rPr>
              <a:t>Anticetodal</a:t>
            </a:r>
            <a:r>
              <a:rPr lang="en-US" sz="3200" b="1" dirty="0" smtClean="0">
                <a:solidFill>
                  <a:srgbClr val="FFFF00"/>
                </a:solidFill>
                <a:latin typeface="Times New Roman"/>
                <a:ea typeface="MS Mincho"/>
              </a:rPr>
              <a:t> drugs</a:t>
            </a:r>
            <a:r>
              <a:rPr lang="en-US" sz="2800" dirty="0">
                <a:latin typeface="Times New Roman"/>
                <a:ea typeface="MS Mincho"/>
              </a:rPr>
              <a:t/>
            </a:r>
            <a:br>
              <a:rPr lang="en-US" sz="2800" dirty="0">
                <a:latin typeface="Times New Roman"/>
                <a:ea typeface="MS Mincho"/>
              </a:rPr>
            </a:b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287963"/>
          </a:xfrm>
        </p:spPr>
        <p:txBody>
          <a:bodyPr>
            <a:normAutofit/>
          </a:bodyPr>
          <a:lstStyle/>
          <a:p>
            <a:pPr marL="114300" marR="0" indent="0">
              <a:lnSpc>
                <a:spcPct val="150000"/>
              </a:lnSpc>
              <a:spcBef>
                <a:spcPts val="0"/>
              </a:spcBef>
              <a:spcAft>
                <a:spcPts val="0"/>
              </a:spcAft>
              <a:buNone/>
            </a:pPr>
            <a:endParaRPr lang="en-US" sz="2400" b="1" dirty="0" smtClean="0">
              <a:latin typeface="Times New Roman"/>
              <a:ea typeface="MS Mincho"/>
            </a:endParaRPr>
          </a:p>
          <a:p>
            <a:pPr marL="114300" marR="0" indent="0">
              <a:lnSpc>
                <a:spcPct val="150000"/>
              </a:lnSpc>
              <a:spcBef>
                <a:spcPts val="0"/>
              </a:spcBef>
              <a:spcAft>
                <a:spcPts val="0"/>
              </a:spcAft>
              <a:buNone/>
            </a:pPr>
            <a:endParaRPr lang="en-US" sz="2400" b="1" dirty="0">
              <a:latin typeface="Times New Roman"/>
              <a:ea typeface="MS Mincho"/>
            </a:endParaRPr>
          </a:p>
          <a:p>
            <a:pPr marL="114300" marR="0" indent="0">
              <a:lnSpc>
                <a:spcPct val="150000"/>
              </a:lnSpc>
              <a:spcBef>
                <a:spcPts val="0"/>
              </a:spcBef>
              <a:spcAft>
                <a:spcPts val="0"/>
              </a:spcAft>
              <a:buNone/>
            </a:pPr>
            <a:r>
              <a:rPr lang="en-US" sz="2400" b="1" dirty="0" smtClean="0">
                <a:latin typeface="Times New Roman"/>
                <a:ea typeface="MS Mincho"/>
              </a:rPr>
              <a:t>These </a:t>
            </a:r>
            <a:r>
              <a:rPr lang="en-US" sz="2400" b="1" dirty="0">
                <a:latin typeface="Times New Roman"/>
                <a:ea typeface="MS Mincho"/>
              </a:rPr>
              <a:t>agents kill tapeworms and are called </a:t>
            </a:r>
            <a:r>
              <a:rPr lang="en-US" sz="2400" b="1" dirty="0" err="1">
                <a:latin typeface="Times New Roman"/>
                <a:ea typeface="MS Mincho"/>
              </a:rPr>
              <a:t>taeniacides</a:t>
            </a:r>
            <a:r>
              <a:rPr lang="en-US" sz="2400" dirty="0">
                <a:latin typeface="Times New Roman"/>
                <a:ea typeface="MS Mincho"/>
              </a:rPr>
              <a:t>.  The host animal may digest worms killed by these agents; therefore, the killed worms may not be evident in the feces.  Control of intermediate hosts can be considered as away of eliminating the future infection.</a:t>
            </a:r>
            <a:endParaRPr lang="en-US" sz="2000" dirty="0">
              <a:latin typeface="Times New Roman"/>
              <a:ea typeface="MS Mincho"/>
            </a:endParaRPr>
          </a:p>
          <a:p>
            <a:pPr marL="0" indent="0">
              <a:buNone/>
            </a:pPr>
            <a:endParaRPr lang="en-US" sz="2400" dirty="0"/>
          </a:p>
        </p:txBody>
      </p:sp>
    </p:spTree>
    <p:extLst>
      <p:ext uri="{BB962C8B-B14F-4D97-AF65-F5344CB8AC3E}">
        <p14:creationId xmlns:p14="http://schemas.microsoft.com/office/powerpoint/2010/main" val="1099509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114300" marR="0" indent="0">
              <a:lnSpc>
                <a:spcPct val="150000"/>
              </a:lnSpc>
              <a:spcBef>
                <a:spcPts val="0"/>
              </a:spcBef>
              <a:spcAft>
                <a:spcPts val="0"/>
              </a:spcAft>
              <a:buNone/>
              <a:tabLst>
                <a:tab pos="114300" algn="l"/>
              </a:tabLst>
            </a:pPr>
            <a:r>
              <a:rPr lang="en-US" sz="2800" b="1" dirty="0" smtClean="0">
                <a:solidFill>
                  <a:srgbClr val="FF0000"/>
                </a:solidFill>
                <a:latin typeface="Times New Roman"/>
                <a:ea typeface="MS Mincho"/>
              </a:rPr>
              <a:t>d. </a:t>
            </a:r>
            <a:r>
              <a:rPr lang="en-US" sz="2800" b="1" dirty="0">
                <a:solidFill>
                  <a:srgbClr val="FF0000"/>
                </a:solidFill>
                <a:latin typeface="Times New Roman"/>
                <a:ea typeface="MS Mincho"/>
              </a:rPr>
              <a:t>Drugs for treatment of toxoplasmosis:</a:t>
            </a:r>
            <a:endParaRPr lang="en-US" sz="2800" dirty="0">
              <a:solidFill>
                <a:srgbClr val="FF0000"/>
              </a:solidFill>
              <a:latin typeface="Times New Roman"/>
              <a:ea typeface="MS Mincho"/>
            </a:endParaRPr>
          </a:p>
          <a:p>
            <a:pPr lvl="0">
              <a:lnSpc>
                <a:spcPct val="150000"/>
              </a:lnSpc>
              <a:spcBef>
                <a:spcPts val="0"/>
              </a:spcBef>
              <a:buFont typeface="+mj-lt"/>
              <a:buAutoNum type="arabicPeriod"/>
              <a:tabLst>
                <a:tab pos="114300" algn="l"/>
              </a:tabLst>
            </a:pPr>
            <a:r>
              <a:rPr lang="en-US" sz="2400" i="1" dirty="0" err="1">
                <a:latin typeface="Times New Roman"/>
                <a:ea typeface="MS Mincho"/>
              </a:rPr>
              <a:t>Trimethoprum</a:t>
            </a:r>
            <a:r>
              <a:rPr lang="en-US" sz="2400" i="1" dirty="0">
                <a:latin typeface="Times New Roman"/>
                <a:ea typeface="MS Mincho"/>
              </a:rPr>
              <a:t>-sulfadiazine</a:t>
            </a:r>
            <a:endParaRPr lang="en-US" sz="2000" dirty="0">
              <a:latin typeface="Times New Roman"/>
              <a:ea typeface="MS Mincho"/>
            </a:endParaRPr>
          </a:p>
          <a:p>
            <a:pPr lvl="0">
              <a:lnSpc>
                <a:spcPct val="150000"/>
              </a:lnSpc>
              <a:spcBef>
                <a:spcPts val="0"/>
              </a:spcBef>
              <a:buFont typeface="+mj-lt"/>
              <a:buAutoNum type="arabicPeriod"/>
              <a:tabLst>
                <a:tab pos="114300" algn="l"/>
              </a:tabLst>
            </a:pPr>
            <a:r>
              <a:rPr lang="en-US" sz="2400" i="1" dirty="0" err="1">
                <a:latin typeface="Times New Roman"/>
                <a:ea typeface="MS Mincho"/>
              </a:rPr>
              <a:t>Pyrimethamine</a:t>
            </a:r>
            <a:endParaRPr lang="en-US" sz="2000" dirty="0">
              <a:latin typeface="Times New Roman"/>
              <a:ea typeface="MS Mincho"/>
            </a:endParaRPr>
          </a:p>
          <a:p>
            <a:pPr lvl="0">
              <a:lnSpc>
                <a:spcPct val="150000"/>
              </a:lnSpc>
              <a:spcBef>
                <a:spcPts val="0"/>
              </a:spcBef>
              <a:buFont typeface="+mj-lt"/>
              <a:buAutoNum type="arabicPeriod"/>
              <a:tabLst>
                <a:tab pos="114300" algn="l"/>
              </a:tabLst>
            </a:pPr>
            <a:r>
              <a:rPr lang="en-US" sz="2400" i="1" dirty="0">
                <a:latin typeface="Times New Roman"/>
                <a:ea typeface="MS Mincho"/>
              </a:rPr>
              <a:t>Clindamycin</a:t>
            </a:r>
            <a:endParaRPr lang="en-US" sz="2000" dirty="0">
              <a:effectLst/>
              <a:latin typeface="Times New Roman"/>
              <a:ea typeface="MS Mincho"/>
            </a:endParaRPr>
          </a:p>
        </p:txBody>
      </p:sp>
    </p:spTree>
    <p:extLst>
      <p:ext uri="{BB962C8B-B14F-4D97-AF65-F5344CB8AC3E}">
        <p14:creationId xmlns:p14="http://schemas.microsoft.com/office/powerpoint/2010/main" val="1209755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92500" lnSpcReduction="20000"/>
          </a:bodyPr>
          <a:lstStyle/>
          <a:p>
            <a:pPr marL="114300" marR="0" indent="0">
              <a:lnSpc>
                <a:spcPct val="150000"/>
              </a:lnSpc>
              <a:spcBef>
                <a:spcPts val="0"/>
              </a:spcBef>
              <a:spcAft>
                <a:spcPts val="0"/>
              </a:spcAft>
              <a:buNone/>
              <a:tabLst>
                <a:tab pos="114300" algn="l"/>
              </a:tabLst>
            </a:pPr>
            <a:r>
              <a:rPr lang="en-US" sz="2800" b="1" dirty="0" smtClean="0">
                <a:solidFill>
                  <a:srgbClr val="FF0000"/>
                </a:solidFill>
                <a:latin typeface="Times New Roman"/>
                <a:ea typeface="MS Mincho"/>
              </a:rPr>
              <a:t>e. </a:t>
            </a:r>
            <a:r>
              <a:rPr lang="en-US" sz="2800" b="1" dirty="0">
                <a:solidFill>
                  <a:srgbClr val="FF0000"/>
                </a:solidFill>
                <a:latin typeface="Times New Roman"/>
                <a:ea typeface="MS Mincho"/>
              </a:rPr>
              <a:t>Drugs for the treatment of cryptosporidiosis</a:t>
            </a:r>
            <a:endParaRPr lang="en-US" sz="2400" dirty="0">
              <a:solidFill>
                <a:srgbClr val="FF0000"/>
              </a:solidFill>
              <a:latin typeface="Times New Roman"/>
              <a:ea typeface="MS Mincho"/>
            </a:endParaRPr>
          </a:p>
          <a:p>
            <a:pPr lvl="0">
              <a:lnSpc>
                <a:spcPct val="150000"/>
              </a:lnSpc>
              <a:spcBef>
                <a:spcPts val="0"/>
              </a:spcBef>
              <a:buFont typeface="+mj-lt"/>
              <a:buAutoNum type="arabicPeriod"/>
              <a:tabLst>
                <a:tab pos="114300" algn="l"/>
              </a:tabLst>
            </a:pPr>
            <a:r>
              <a:rPr lang="en-US" sz="2400" b="1" i="1" dirty="0" err="1">
                <a:solidFill>
                  <a:srgbClr val="04D235"/>
                </a:solidFill>
                <a:latin typeface="Times New Roman"/>
                <a:ea typeface="MS Mincho"/>
              </a:rPr>
              <a:t>Paromomycin</a:t>
            </a:r>
            <a:r>
              <a:rPr lang="en-US" sz="2400" b="1" i="1" dirty="0">
                <a:solidFill>
                  <a:srgbClr val="04D235"/>
                </a:solidFill>
                <a:latin typeface="Times New Roman"/>
                <a:ea typeface="MS Mincho"/>
              </a:rPr>
              <a:t> (</a:t>
            </a:r>
            <a:r>
              <a:rPr lang="en-US" sz="2400" b="1" i="1" dirty="0" err="1">
                <a:solidFill>
                  <a:srgbClr val="04D235"/>
                </a:solidFill>
                <a:latin typeface="Times New Roman"/>
                <a:ea typeface="MS Mincho"/>
              </a:rPr>
              <a:t>Humatin</a:t>
            </a:r>
            <a:r>
              <a:rPr lang="en-US" sz="2400" b="1" i="1" dirty="0">
                <a:solidFill>
                  <a:srgbClr val="04D235"/>
                </a:solidFill>
                <a:latin typeface="Times New Roman"/>
                <a:ea typeface="MS Mincho"/>
              </a:rPr>
              <a:t>®):</a:t>
            </a:r>
            <a:r>
              <a:rPr lang="en-US" sz="2400" i="1" dirty="0">
                <a:solidFill>
                  <a:srgbClr val="04D235"/>
                </a:solidFill>
                <a:latin typeface="Times New Roman"/>
                <a:ea typeface="MS Mincho"/>
              </a:rPr>
              <a:t> </a:t>
            </a:r>
            <a:r>
              <a:rPr lang="en-US" sz="2400" dirty="0">
                <a:latin typeface="Times New Roman"/>
                <a:ea typeface="MS Mincho"/>
              </a:rPr>
              <a:t>It is aminoglycoside for extra-label use.</a:t>
            </a:r>
            <a:r>
              <a:rPr lang="en-US" sz="2400" i="1" dirty="0">
                <a:latin typeface="Times New Roman"/>
                <a:ea typeface="MS Mincho"/>
              </a:rPr>
              <a:t> </a:t>
            </a:r>
            <a:r>
              <a:rPr lang="en-US" sz="2400" dirty="0">
                <a:latin typeface="Times New Roman"/>
                <a:ea typeface="MS Mincho"/>
              </a:rPr>
              <a:t>It is administered to prevent and treat cryptosporidiosis at 50 mg/kg, PO, twice a day for 10 days.  It has minimal absorption after oral ingestion because it is an aminoglycoside.  It can induce vomiting, diarrhea, colic, renal toxicity, and deafness as signs of toxicity.</a:t>
            </a:r>
          </a:p>
          <a:p>
            <a:pPr lvl="0">
              <a:lnSpc>
                <a:spcPct val="150000"/>
              </a:lnSpc>
              <a:spcBef>
                <a:spcPts val="0"/>
              </a:spcBef>
              <a:buFont typeface="+mj-lt"/>
              <a:buAutoNum type="arabicPeriod"/>
              <a:tabLst>
                <a:tab pos="114300" algn="l"/>
              </a:tabLst>
            </a:pPr>
            <a:r>
              <a:rPr lang="en-US" sz="2800" b="1" i="1" dirty="0">
                <a:solidFill>
                  <a:srgbClr val="04D235"/>
                </a:solidFill>
                <a:latin typeface="Times New Roman"/>
                <a:ea typeface="MS Mincho"/>
              </a:rPr>
              <a:t>Azithromycin (Zithromax®)</a:t>
            </a:r>
            <a:endParaRPr lang="en-US" sz="2400" dirty="0">
              <a:solidFill>
                <a:srgbClr val="04D235"/>
              </a:solidFill>
              <a:latin typeface="Times New Roman"/>
              <a:ea typeface="MS Mincho"/>
            </a:endParaRPr>
          </a:p>
          <a:p>
            <a:pPr lvl="0">
              <a:lnSpc>
                <a:spcPct val="150000"/>
              </a:lnSpc>
              <a:spcBef>
                <a:spcPts val="0"/>
              </a:spcBef>
              <a:buFont typeface="+mj-lt"/>
              <a:buAutoNum type="arabicPeriod"/>
              <a:tabLst>
                <a:tab pos="114300" algn="l"/>
              </a:tabLst>
            </a:pPr>
            <a:r>
              <a:rPr lang="en-US" sz="2800" b="1" i="1" dirty="0" err="1">
                <a:solidFill>
                  <a:srgbClr val="04D235"/>
                </a:solidFill>
                <a:latin typeface="Times New Roman"/>
                <a:ea typeface="MS Mincho"/>
              </a:rPr>
              <a:t>Nitazocanide</a:t>
            </a:r>
            <a:endParaRPr lang="en-US" sz="2400" dirty="0">
              <a:solidFill>
                <a:srgbClr val="04D235"/>
              </a:solidFill>
              <a:latin typeface="Times New Roman"/>
              <a:ea typeface="MS Mincho"/>
            </a:endParaRPr>
          </a:p>
          <a:p>
            <a:pPr marL="0" indent="0">
              <a:buNone/>
            </a:pPr>
            <a:endParaRPr lang="en-US" sz="2400" dirty="0"/>
          </a:p>
        </p:txBody>
      </p:sp>
    </p:spTree>
    <p:extLst>
      <p:ext uri="{BB962C8B-B14F-4D97-AF65-F5344CB8AC3E}">
        <p14:creationId xmlns:p14="http://schemas.microsoft.com/office/powerpoint/2010/main" val="33205993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solidFill>
                  <a:srgbClr val="FFFF00"/>
                </a:solidFill>
                <a:latin typeface="Times New Roman" pitchFamily="18" charset="0"/>
                <a:cs typeface="Times New Roman" pitchFamily="18" charset="0"/>
              </a:rPr>
              <a:t>V. </a:t>
            </a:r>
            <a:r>
              <a:rPr lang="en-US" sz="3200" b="1" dirty="0">
                <a:solidFill>
                  <a:srgbClr val="FFFF00"/>
                </a:solidFill>
                <a:latin typeface="Times New Roman"/>
                <a:ea typeface="MS Mincho"/>
              </a:rPr>
              <a:t>Antiprotozoal drugs – cont’d</a:t>
            </a:r>
            <a:endParaRPr lang="en-US" sz="3200" dirty="0">
              <a:solidFill>
                <a:srgbClr val="FFFF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28600" y="1143000"/>
            <a:ext cx="8763000" cy="5486400"/>
          </a:xfrm>
        </p:spPr>
        <p:txBody>
          <a:bodyPr>
            <a:normAutofit fontScale="92500" lnSpcReduction="10000"/>
          </a:bodyPr>
          <a:lstStyle/>
          <a:p>
            <a:pPr marL="114300" marR="0" indent="0">
              <a:lnSpc>
                <a:spcPct val="150000"/>
              </a:lnSpc>
              <a:spcBef>
                <a:spcPts val="0"/>
              </a:spcBef>
              <a:spcAft>
                <a:spcPts val="0"/>
              </a:spcAft>
              <a:buNone/>
              <a:tabLst>
                <a:tab pos="114300" algn="l"/>
              </a:tabLst>
            </a:pPr>
            <a:r>
              <a:rPr lang="en-US" sz="3300" b="1" dirty="0" smtClean="0">
                <a:solidFill>
                  <a:srgbClr val="FF0000"/>
                </a:solidFill>
                <a:latin typeface="Times New Roman"/>
                <a:ea typeface="MS Mincho"/>
              </a:rPr>
              <a:t>f. </a:t>
            </a:r>
            <a:r>
              <a:rPr lang="en-US" sz="3300" b="1" dirty="0">
                <a:solidFill>
                  <a:srgbClr val="FF0000"/>
                </a:solidFill>
                <a:latin typeface="Times New Roman"/>
                <a:ea typeface="MS Mincho"/>
              </a:rPr>
              <a:t>Drug for treatment of </a:t>
            </a:r>
            <a:r>
              <a:rPr lang="en-US" sz="3300" b="1" dirty="0" err="1">
                <a:solidFill>
                  <a:srgbClr val="FF0000"/>
                </a:solidFill>
                <a:latin typeface="Times New Roman"/>
                <a:ea typeface="MS Mincho"/>
              </a:rPr>
              <a:t>babesiosis</a:t>
            </a:r>
            <a:r>
              <a:rPr lang="en-US" sz="3300" b="1" dirty="0">
                <a:solidFill>
                  <a:srgbClr val="FF0000"/>
                </a:solidFill>
                <a:latin typeface="Times New Roman"/>
                <a:ea typeface="MS Mincho"/>
              </a:rPr>
              <a:t>:</a:t>
            </a:r>
            <a:endParaRPr lang="en-US" sz="3300" dirty="0">
              <a:solidFill>
                <a:srgbClr val="FF0000"/>
              </a:solidFill>
              <a:latin typeface="Times New Roman"/>
              <a:ea typeface="MS Mincho"/>
            </a:endParaRPr>
          </a:p>
          <a:p>
            <a:pPr marL="0" lvl="0" indent="0">
              <a:lnSpc>
                <a:spcPct val="150000"/>
              </a:lnSpc>
              <a:spcBef>
                <a:spcPts val="0"/>
              </a:spcBef>
              <a:buNone/>
              <a:tabLst>
                <a:tab pos="114300" algn="l"/>
                <a:tab pos="514350" algn="l"/>
              </a:tabLst>
            </a:pPr>
            <a:r>
              <a:rPr lang="en-US" sz="2800" b="1" i="1" dirty="0" err="1">
                <a:solidFill>
                  <a:srgbClr val="04D235"/>
                </a:solidFill>
                <a:latin typeface="Times New Roman"/>
                <a:ea typeface="MS Mincho"/>
              </a:rPr>
              <a:t>Imidocarb</a:t>
            </a:r>
            <a:r>
              <a:rPr lang="en-US" sz="2800" b="1" i="1" dirty="0">
                <a:solidFill>
                  <a:srgbClr val="04D235"/>
                </a:solidFill>
                <a:latin typeface="Times New Roman"/>
                <a:ea typeface="MS Mincho"/>
              </a:rPr>
              <a:t> (</a:t>
            </a:r>
            <a:r>
              <a:rPr lang="en-US" sz="2800" b="1" i="1" dirty="0" err="1">
                <a:solidFill>
                  <a:srgbClr val="04D235"/>
                </a:solidFill>
                <a:latin typeface="Times New Roman"/>
                <a:ea typeface="MS Mincho"/>
              </a:rPr>
              <a:t>Imizol</a:t>
            </a:r>
            <a:r>
              <a:rPr lang="en-US" sz="2800" b="1" i="1" dirty="0">
                <a:solidFill>
                  <a:srgbClr val="04D235"/>
                </a:solidFill>
                <a:latin typeface="Times New Roman"/>
                <a:ea typeface="MS Mincho"/>
              </a:rPr>
              <a:t>®): </a:t>
            </a:r>
            <a:endParaRPr lang="en-US" sz="2800" b="1" i="1" dirty="0" smtClean="0">
              <a:solidFill>
                <a:srgbClr val="04D235"/>
              </a:solidFill>
              <a:latin typeface="Times New Roman"/>
              <a:ea typeface="MS Mincho"/>
            </a:endParaRPr>
          </a:p>
          <a:p>
            <a:pPr marL="0" lvl="0" indent="0">
              <a:lnSpc>
                <a:spcPct val="120000"/>
              </a:lnSpc>
              <a:spcBef>
                <a:spcPts val="0"/>
              </a:spcBef>
              <a:buNone/>
              <a:tabLst>
                <a:tab pos="114300" algn="l"/>
                <a:tab pos="514350" algn="l"/>
              </a:tabLst>
            </a:pPr>
            <a:r>
              <a:rPr lang="en-US" sz="2400" b="1" dirty="0" smtClean="0">
                <a:solidFill>
                  <a:srgbClr val="FF0000"/>
                </a:solidFill>
                <a:latin typeface="Times New Roman"/>
                <a:ea typeface="MS Mincho"/>
              </a:rPr>
              <a:t>Mechanism </a:t>
            </a:r>
            <a:r>
              <a:rPr lang="en-US" sz="2400" b="1" dirty="0">
                <a:solidFill>
                  <a:srgbClr val="FF0000"/>
                </a:solidFill>
                <a:latin typeface="Times New Roman"/>
                <a:ea typeface="MS Mincho"/>
              </a:rPr>
              <a:t>of action:</a:t>
            </a:r>
            <a:r>
              <a:rPr lang="en-US" sz="2400" dirty="0">
                <a:solidFill>
                  <a:srgbClr val="FF0000"/>
                </a:solidFill>
                <a:latin typeface="Times New Roman"/>
                <a:ea typeface="MS Mincho"/>
              </a:rPr>
              <a:t> </a:t>
            </a:r>
            <a:r>
              <a:rPr lang="en-US" sz="2400" dirty="0" smtClean="0">
                <a:latin typeface="Times New Roman"/>
                <a:ea typeface="MS Mincho"/>
              </a:rPr>
              <a:t>It interferes with parasite </a:t>
            </a:r>
            <a:r>
              <a:rPr lang="en-US" sz="2400" dirty="0">
                <a:latin typeface="Times New Roman"/>
                <a:ea typeface="MS Mincho"/>
              </a:rPr>
              <a:t>DNA replication.</a:t>
            </a:r>
            <a:endParaRPr lang="en-US" sz="3600" dirty="0">
              <a:latin typeface="Times New Roman"/>
              <a:ea typeface="MS Mincho"/>
            </a:endParaRPr>
          </a:p>
          <a:p>
            <a:pPr marL="57150" marR="0" indent="0">
              <a:lnSpc>
                <a:spcPct val="120000"/>
              </a:lnSpc>
              <a:spcBef>
                <a:spcPts val="0"/>
              </a:spcBef>
              <a:spcAft>
                <a:spcPts val="0"/>
              </a:spcAft>
              <a:buNone/>
              <a:tabLst>
                <a:tab pos="114300" algn="l"/>
                <a:tab pos="514350" algn="l"/>
              </a:tabLst>
            </a:pPr>
            <a:r>
              <a:rPr lang="en-US" sz="2400" b="1" dirty="0" smtClean="0">
                <a:solidFill>
                  <a:srgbClr val="FF0000"/>
                </a:solidFill>
                <a:latin typeface="Times New Roman"/>
                <a:ea typeface="MS Mincho"/>
              </a:rPr>
              <a:t>Therapeutic </a:t>
            </a:r>
            <a:r>
              <a:rPr lang="en-US" sz="2400" b="1" dirty="0">
                <a:solidFill>
                  <a:srgbClr val="FF0000"/>
                </a:solidFill>
                <a:latin typeface="Times New Roman"/>
                <a:ea typeface="MS Mincho"/>
              </a:rPr>
              <a:t>uses:</a:t>
            </a:r>
            <a:r>
              <a:rPr lang="en-US" sz="2400" dirty="0">
                <a:solidFill>
                  <a:srgbClr val="FF0000"/>
                </a:solidFill>
                <a:latin typeface="Times New Roman"/>
                <a:ea typeface="MS Mincho"/>
              </a:rPr>
              <a:t> </a:t>
            </a:r>
            <a:endParaRPr lang="en-US" sz="3600" dirty="0">
              <a:solidFill>
                <a:srgbClr val="FF0000"/>
              </a:solidFill>
              <a:latin typeface="Times New Roman"/>
              <a:ea typeface="MS Mincho"/>
            </a:endParaRPr>
          </a:p>
          <a:p>
            <a:pPr marL="57150" marR="0" indent="0">
              <a:lnSpc>
                <a:spcPct val="120000"/>
              </a:lnSpc>
              <a:spcBef>
                <a:spcPts val="0"/>
              </a:spcBef>
              <a:spcAft>
                <a:spcPts val="0"/>
              </a:spcAft>
              <a:buNone/>
              <a:tabLst>
                <a:tab pos="114300" algn="l"/>
                <a:tab pos="514350" algn="l"/>
              </a:tabLst>
            </a:pPr>
            <a:r>
              <a:rPr lang="en-US" sz="2400" b="1" dirty="0">
                <a:latin typeface="Times New Roman"/>
                <a:ea typeface="MS Mincho"/>
              </a:rPr>
              <a:t>Dogs:</a:t>
            </a:r>
            <a:r>
              <a:rPr lang="en-US" sz="2400" dirty="0">
                <a:latin typeface="Times New Roman"/>
                <a:ea typeface="MS Mincho"/>
              </a:rPr>
              <a:t> </a:t>
            </a:r>
            <a:r>
              <a:rPr lang="en-US" sz="2400" dirty="0" smtClean="0">
                <a:latin typeface="Times New Roman"/>
                <a:ea typeface="MS Mincho"/>
              </a:rPr>
              <a:t>It is </a:t>
            </a:r>
            <a:r>
              <a:rPr lang="en-US" sz="2400" dirty="0">
                <a:latin typeface="Times New Roman"/>
                <a:ea typeface="MS Mincho"/>
              </a:rPr>
              <a:t>effective against </a:t>
            </a:r>
            <a:r>
              <a:rPr lang="en-US" sz="2400" i="1" dirty="0" smtClean="0">
                <a:latin typeface="Times New Roman"/>
                <a:ea typeface="MS Mincho"/>
              </a:rPr>
              <a:t>B. </a:t>
            </a:r>
            <a:r>
              <a:rPr lang="en-US" sz="2400" i="1" dirty="0" err="1">
                <a:latin typeface="Times New Roman"/>
                <a:ea typeface="MS Mincho"/>
              </a:rPr>
              <a:t>canis</a:t>
            </a:r>
            <a:r>
              <a:rPr lang="en-US" sz="2400" dirty="0">
                <a:latin typeface="Times New Roman"/>
                <a:ea typeface="MS Mincho"/>
              </a:rPr>
              <a:t> when given at </a:t>
            </a:r>
            <a:r>
              <a:rPr lang="en-US" sz="2400" dirty="0" smtClean="0">
                <a:latin typeface="Times New Roman"/>
                <a:ea typeface="MS Mincho"/>
              </a:rPr>
              <a:t>a </a:t>
            </a:r>
            <a:r>
              <a:rPr lang="en-US" sz="2400" dirty="0">
                <a:latin typeface="Times New Roman"/>
                <a:ea typeface="MS Mincho"/>
              </a:rPr>
              <a:t>single dose </a:t>
            </a:r>
            <a:r>
              <a:rPr lang="en-US" sz="2400" dirty="0" smtClean="0">
                <a:latin typeface="Times New Roman"/>
                <a:ea typeface="MS Mincho"/>
              </a:rPr>
              <a:t> </a:t>
            </a:r>
            <a:r>
              <a:rPr lang="en-US" sz="2400" dirty="0">
                <a:latin typeface="Times New Roman"/>
                <a:ea typeface="MS Mincho"/>
              </a:rPr>
              <a:t>IM or SC.</a:t>
            </a:r>
            <a:endParaRPr lang="en-US" sz="3600" dirty="0">
              <a:latin typeface="Times New Roman"/>
              <a:ea typeface="MS Mincho"/>
            </a:endParaRPr>
          </a:p>
          <a:p>
            <a:pPr marL="57150" marR="0" indent="0">
              <a:lnSpc>
                <a:spcPct val="120000"/>
              </a:lnSpc>
              <a:spcBef>
                <a:spcPts val="0"/>
              </a:spcBef>
              <a:spcAft>
                <a:spcPts val="0"/>
              </a:spcAft>
              <a:buNone/>
              <a:tabLst>
                <a:tab pos="114300" algn="l"/>
                <a:tab pos="514350" algn="l"/>
              </a:tabLst>
            </a:pPr>
            <a:r>
              <a:rPr lang="en-US" sz="2400" b="1" dirty="0">
                <a:latin typeface="Times New Roman"/>
                <a:ea typeface="MS Mincho"/>
              </a:rPr>
              <a:t>Horses:</a:t>
            </a:r>
            <a:r>
              <a:rPr lang="en-US" sz="2400" dirty="0">
                <a:latin typeface="Times New Roman"/>
                <a:ea typeface="MS Mincho"/>
              </a:rPr>
              <a:t> </a:t>
            </a:r>
            <a:r>
              <a:rPr lang="en-US" sz="2400" dirty="0" smtClean="0">
                <a:latin typeface="Times New Roman"/>
                <a:ea typeface="MS Mincho"/>
              </a:rPr>
              <a:t>It </a:t>
            </a:r>
            <a:r>
              <a:rPr lang="en-US" sz="2400" dirty="0">
                <a:latin typeface="Times New Roman"/>
                <a:ea typeface="MS Mincho"/>
              </a:rPr>
              <a:t>can eliminate equine </a:t>
            </a:r>
            <a:r>
              <a:rPr lang="en-US" sz="2400" dirty="0" err="1">
                <a:latin typeface="Times New Roman"/>
                <a:ea typeface="MS Mincho"/>
              </a:rPr>
              <a:t>babesia</a:t>
            </a:r>
            <a:r>
              <a:rPr lang="en-US" sz="2400" dirty="0">
                <a:latin typeface="Times New Roman"/>
                <a:ea typeface="MS Mincho"/>
              </a:rPr>
              <a:t> (</a:t>
            </a:r>
            <a:r>
              <a:rPr lang="en-US" sz="2400" i="1" dirty="0">
                <a:latin typeface="Times New Roman"/>
                <a:ea typeface="MS Mincho"/>
              </a:rPr>
              <a:t>B. </a:t>
            </a:r>
            <a:r>
              <a:rPr lang="en-US" sz="2400" i="1" dirty="0" err="1">
                <a:latin typeface="Times New Roman"/>
                <a:ea typeface="MS Mincho"/>
              </a:rPr>
              <a:t>caballi</a:t>
            </a:r>
            <a:r>
              <a:rPr lang="en-US" sz="2400" dirty="0">
                <a:latin typeface="Times New Roman"/>
                <a:ea typeface="MS Mincho"/>
              </a:rPr>
              <a:t>) when given 1-2 mg/kg, twice during a 24 hours period. </a:t>
            </a:r>
            <a:endParaRPr lang="en-US" sz="3600" dirty="0">
              <a:latin typeface="Times New Roman"/>
              <a:ea typeface="MS Mincho"/>
            </a:endParaRPr>
          </a:p>
          <a:p>
            <a:pPr marL="57150" marR="0" indent="0">
              <a:lnSpc>
                <a:spcPct val="120000"/>
              </a:lnSpc>
              <a:spcBef>
                <a:spcPts val="0"/>
              </a:spcBef>
              <a:spcAft>
                <a:spcPts val="0"/>
              </a:spcAft>
              <a:buNone/>
              <a:tabLst>
                <a:tab pos="114300" algn="l"/>
                <a:tab pos="514350" algn="l"/>
              </a:tabLst>
            </a:pPr>
            <a:r>
              <a:rPr lang="en-US" sz="2400" b="1" dirty="0">
                <a:solidFill>
                  <a:srgbClr val="FF0000"/>
                </a:solidFill>
                <a:latin typeface="Times New Roman"/>
                <a:ea typeface="MS Mincho"/>
              </a:rPr>
              <a:t>Pharmacokinetics:</a:t>
            </a:r>
            <a:r>
              <a:rPr lang="en-US" sz="2400" dirty="0">
                <a:solidFill>
                  <a:srgbClr val="FF0000"/>
                </a:solidFill>
                <a:latin typeface="Times New Roman"/>
                <a:ea typeface="MS Mincho"/>
              </a:rPr>
              <a:t> </a:t>
            </a:r>
            <a:r>
              <a:rPr lang="en-US" sz="2400" dirty="0">
                <a:latin typeface="Times New Roman"/>
                <a:ea typeface="MS Mincho"/>
              </a:rPr>
              <a:t>A</a:t>
            </a:r>
            <a:r>
              <a:rPr lang="en-US" sz="2400" dirty="0" smtClean="0">
                <a:latin typeface="Times New Roman"/>
                <a:ea typeface="MS Mincho"/>
              </a:rPr>
              <a:t>bsorbed rapidly from </a:t>
            </a:r>
            <a:r>
              <a:rPr lang="en-US" sz="2400" dirty="0">
                <a:latin typeface="Times New Roman"/>
                <a:ea typeface="MS Mincho"/>
              </a:rPr>
              <a:t>injection site.  It is excreted </a:t>
            </a:r>
            <a:r>
              <a:rPr lang="en-US" sz="2400" dirty="0" smtClean="0">
                <a:latin typeface="Times New Roman"/>
                <a:ea typeface="MS Mincho"/>
              </a:rPr>
              <a:t>into </a:t>
            </a:r>
            <a:r>
              <a:rPr lang="en-US" sz="2400" dirty="0">
                <a:latin typeface="Times New Roman"/>
                <a:ea typeface="MS Mincho"/>
              </a:rPr>
              <a:t>urine and feces as unchanged drug.</a:t>
            </a:r>
            <a:endParaRPr lang="en-US" sz="3600" dirty="0">
              <a:latin typeface="Times New Roman"/>
              <a:ea typeface="MS Mincho"/>
            </a:endParaRPr>
          </a:p>
          <a:p>
            <a:pPr marL="57150" marR="0" indent="0">
              <a:lnSpc>
                <a:spcPct val="110000"/>
              </a:lnSpc>
              <a:spcBef>
                <a:spcPts val="0"/>
              </a:spcBef>
              <a:spcAft>
                <a:spcPts val="0"/>
              </a:spcAft>
              <a:buNone/>
              <a:tabLst>
                <a:tab pos="114300" algn="l"/>
                <a:tab pos="514350" algn="l"/>
              </a:tabLst>
            </a:pPr>
            <a:r>
              <a:rPr lang="en-US" sz="2400" b="1" dirty="0">
                <a:solidFill>
                  <a:srgbClr val="FF0000"/>
                </a:solidFill>
                <a:latin typeface="Times New Roman"/>
                <a:ea typeface="MS Mincho"/>
              </a:rPr>
              <a:t>Adverse effects</a:t>
            </a:r>
            <a:r>
              <a:rPr lang="en-US" sz="2400" b="1" dirty="0">
                <a:latin typeface="Times New Roman"/>
                <a:ea typeface="MS Mincho"/>
              </a:rPr>
              <a:t>:</a:t>
            </a:r>
            <a:r>
              <a:rPr lang="en-US" sz="2400" dirty="0">
                <a:latin typeface="Times New Roman"/>
                <a:ea typeface="MS Mincho"/>
              </a:rPr>
              <a:t> Common signs are pain during injection </a:t>
            </a:r>
            <a:r>
              <a:rPr lang="en-US" sz="2400" dirty="0" smtClean="0">
                <a:latin typeface="Times New Roman"/>
                <a:ea typeface="MS Mincho"/>
              </a:rPr>
              <a:t>and </a:t>
            </a:r>
            <a:r>
              <a:rPr lang="en-US" sz="2400" dirty="0">
                <a:latin typeface="Times New Roman"/>
                <a:ea typeface="MS Mincho"/>
              </a:rPr>
              <a:t>salivation, nasal drip, or brief episode of vomiting.  Atropine sulfate can be used to control the signs of parasympathetic stimulation.  Since it is a teratogenic, it should not be used in pregnant animals.</a:t>
            </a:r>
            <a:endParaRPr lang="en-US" sz="3600" dirty="0">
              <a:effectLst/>
              <a:latin typeface="Times New Roman"/>
              <a:ea typeface="MS Mincho"/>
            </a:endParaRPr>
          </a:p>
        </p:txBody>
      </p:sp>
    </p:spTree>
    <p:extLst>
      <p:ext uri="{BB962C8B-B14F-4D97-AF65-F5344CB8AC3E}">
        <p14:creationId xmlns:p14="http://schemas.microsoft.com/office/powerpoint/2010/main" val="2770429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08038"/>
          </a:xfrm>
        </p:spPr>
        <p:txBody>
          <a:bodyPr>
            <a:normAutofit/>
          </a:bodyPr>
          <a:lstStyle/>
          <a:p>
            <a:r>
              <a:rPr lang="en-US" sz="2900" b="1" dirty="0">
                <a:solidFill>
                  <a:srgbClr val="FFFF00"/>
                </a:solidFill>
                <a:latin typeface="Times New Roman"/>
                <a:ea typeface="MS Mincho"/>
              </a:rPr>
              <a:t>III. </a:t>
            </a:r>
            <a:r>
              <a:rPr lang="en-US" sz="2900" b="1" dirty="0" err="1">
                <a:solidFill>
                  <a:srgbClr val="FFFF00"/>
                </a:solidFill>
                <a:latin typeface="Times New Roman"/>
                <a:ea typeface="MS Mincho"/>
              </a:rPr>
              <a:t>Anticetodal</a:t>
            </a:r>
            <a:r>
              <a:rPr lang="en-US" sz="2900" b="1" dirty="0">
                <a:solidFill>
                  <a:srgbClr val="FFFF00"/>
                </a:solidFill>
                <a:latin typeface="Times New Roman"/>
                <a:ea typeface="MS Mincho"/>
              </a:rPr>
              <a:t> drugs</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990600"/>
            <a:ext cx="8915400" cy="5562600"/>
          </a:xfrm>
        </p:spPr>
        <p:txBody>
          <a:bodyPr>
            <a:normAutofit/>
          </a:bodyPr>
          <a:lstStyle/>
          <a:p>
            <a:pPr marL="0" lvl="0" indent="0">
              <a:lnSpc>
                <a:spcPct val="150000"/>
              </a:lnSpc>
              <a:spcBef>
                <a:spcPts val="0"/>
              </a:spcBef>
              <a:buNone/>
            </a:pPr>
            <a:r>
              <a:rPr lang="en-US" sz="2800" b="1" i="1" dirty="0" smtClean="0">
                <a:solidFill>
                  <a:srgbClr val="FF0000"/>
                </a:solidFill>
                <a:latin typeface="Times New Roman"/>
                <a:ea typeface="MS Mincho"/>
              </a:rPr>
              <a:t>a. </a:t>
            </a:r>
            <a:r>
              <a:rPr lang="en-US" sz="2800" b="1" i="1" dirty="0" err="1" smtClean="0">
                <a:solidFill>
                  <a:srgbClr val="FF0000"/>
                </a:solidFill>
                <a:latin typeface="Times New Roman"/>
                <a:ea typeface="MS Mincho"/>
              </a:rPr>
              <a:t>Dichlorophene</a:t>
            </a:r>
            <a:r>
              <a:rPr lang="en-US" sz="2800" b="1" i="1" dirty="0" smtClean="0">
                <a:solidFill>
                  <a:srgbClr val="FF0000"/>
                </a:solidFill>
                <a:latin typeface="Times New Roman"/>
                <a:ea typeface="MS Mincho"/>
              </a:rPr>
              <a:t>:</a:t>
            </a:r>
            <a:endParaRPr lang="en-US" sz="2800" dirty="0" smtClean="0">
              <a:solidFill>
                <a:srgbClr val="FF0000"/>
              </a:solidFill>
              <a:latin typeface="Times New Roman"/>
              <a:ea typeface="MS Mincho"/>
            </a:endParaRPr>
          </a:p>
          <a:p>
            <a:pPr marL="0" lvl="0" indent="0">
              <a:lnSpc>
                <a:spcPct val="110000"/>
              </a:lnSpc>
              <a:spcBef>
                <a:spcPts val="0"/>
              </a:spcBef>
              <a:buNone/>
            </a:pPr>
            <a:r>
              <a:rPr lang="en-US" sz="2400" b="1" dirty="0" smtClean="0">
                <a:solidFill>
                  <a:srgbClr val="04D235"/>
                </a:solidFill>
                <a:latin typeface="Times New Roman"/>
                <a:ea typeface="MS Mincho"/>
              </a:rPr>
              <a:t>Therapeutic </a:t>
            </a:r>
            <a:r>
              <a:rPr lang="en-US" sz="2400" b="1" dirty="0">
                <a:solidFill>
                  <a:srgbClr val="04D235"/>
                </a:solidFill>
                <a:latin typeface="Times New Roman"/>
                <a:ea typeface="MS Mincho"/>
              </a:rPr>
              <a:t>uses: </a:t>
            </a:r>
            <a:r>
              <a:rPr lang="en-US" sz="2000" dirty="0">
                <a:latin typeface="Times New Roman"/>
                <a:ea typeface="MS Mincho"/>
              </a:rPr>
              <a:t>It to treat </a:t>
            </a:r>
            <a:r>
              <a:rPr lang="en-US" sz="2000" dirty="0" err="1">
                <a:latin typeface="Times New Roman"/>
                <a:ea typeface="MS Mincho"/>
              </a:rPr>
              <a:t>Taenia</a:t>
            </a:r>
            <a:r>
              <a:rPr lang="en-US" sz="2000" dirty="0">
                <a:latin typeface="Times New Roman"/>
                <a:ea typeface="MS Mincho"/>
              </a:rPr>
              <a:t> and </a:t>
            </a:r>
            <a:r>
              <a:rPr lang="en-US" sz="2000" dirty="0" err="1">
                <a:latin typeface="Times New Roman"/>
                <a:ea typeface="MS Mincho"/>
              </a:rPr>
              <a:t>Dipylidium</a:t>
            </a:r>
            <a:r>
              <a:rPr lang="en-US" sz="2000" dirty="0">
                <a:latin typeface="Times New Roman"/>
                <a:ea typeface="MS Mincho"/>
              </a:rPr>
              <a:t> infestation in dogs and cats. </a:t>
            </a:r>
            <a:endParaRPr lang="en-US" sz="2000" dirty="0" smtClean="0">
              <a:latin typeface="Times New Roman"/>
              <a:ea typeface="MS Mincho"/>
            </a:endParaRPr>
          </a:p>
          <a:p>
            <a:pPr marL="0" lvl="0" indent="0">
              <a:lnSpc>
                <a:spcPct val="150000"/>
              </a:lnSpc>
              <a:spcBef>
                <a:spcPts val="0"/>
              </a:spcBef>
              <a:buNone/>
            </a:pPr>
            <a:r>
              <a:rPr lang="en-US" sz="2400" b="1" dirty="0" smtClean="0">
                <a:solidFill>
                  <a:srgbClr val="04D235"/>
                </a:solidFill>
                <a:latin typeface="Times New Roman"/>
                <a:ea typeface="MS Mincho"/>
              </a:rPr>
              <a:t>Administration</a:t>
            </a:r>
            <a:r>
              <a:rPr lang="en-US" sz="2400" b="1" dirty="0">
                <a:solidFill>
                  <a:srgbClr val="04D235"/>
                </a:solidFill>
                <a:latin typeface="Times New Roman"/>
                <a:ea typeface="MS Mincho"/>
              </a:rPr>
              <a:t>:</a:t>
            </a:r>
            <a:r>
              <a:rPr lang="en-US" sz="2400" dirty="0">
                <a:solidFill>
                  <a:srgbClr val="04D235"/>
                </a:solidFill>
                <a:latin typeface="Times New Roman"/>
                <a:ea typeface="MS Mincho"/>
              </a:rPr>
              <a:t> </a:t>
            </a:r>
            <a:r>
              <a:rPr lang="en-US" sz="2000" dirty="0">
                <a:latin typeface="Times New Roman"/>
                <a:ea typeface="MS Mincho"/>
              </a:rPr>
              <a:t>It is given orally after an overnight fast.  </a:t>
            </a:r>
            <a:endParaRPr lang="en-US" sz="2000" dirty="0" smtClean="0">
              <a:latin typeface="Times New Roman"/>
              <a:ea typeface="MS Mincho"/>
            </a:endParaRPr>
          </a:p>
          <a:p>
            <a:pPr marL="0" lvl="0" indent="0">
              <a:lnSpc>
                <a:spcPct val="110000"/>
              </a:lnSpc>
              <a:spcBef>
                <a:spcPts val="0"/>
              </a:spcBef>
              <a:buNone/>
            </a:pPr>
            <a:r>
              <a:rPr lang="en-US" sz="2400" b="1" dirty="0" smtClean="0">
                <a:solidFill>
                  <a:srgbClr val="04D235"/>
                </a:solidFill>
                <a:latin typeface="Times New Roman"/>
                <a:ea typeface="MS Mincho"/>
              </a:rPr>
              <a:t>Mechanism </a:t>
            </a:r>
            <a:r>
              <a:rPr lang="en-US" sz="2400" b="1" dirty="0">
                <a:solidFill>
                  <a:srgbClr val="04D235"/>
                </a:solidFill>
                <a:latin typeface="Times New Roman"/>
                <a:ea typeface="MS Mincho"/>
              </a:rPr>
              <a:t>of action:</a:t>
            </a:r>
            <a:r>
              <a:rPr lang="en-US" sz="2400" dirty="0">
                <a:solidFill>
                  <a:srgbClr val="04D235"/>
                </a:solidFill>
                <a:latin typeface="Times New Roman"/>
                <a:ea typeface="MS Mincho"/>
              </a:rPr>
              <a:t> </a:t>
            </a:r>
            <a:r>
              <a:rPr lang="en-US" sz="2000" dirty="0" err="1">
                <a:latin typeface="Times New Roman"/>
                <a:ea typeface="MS Mincho"/>
              </a:rPr>
              <a:t>Dichlorophene</a:t>
            </a:r>
            <a:r>
              <a:rPr lang="en-US" sz="2000" dirty="0">
                <a:latin typeface="Times New Roman"/>
                <a:ea typeface="MS Mincho"/>
              </a:rPr>
              <a:t> causes uncoupling of oxidative phosphorylation to deplete ATP from </a:t>
            </a:r>
            <a:r>
              <a:rPr lang="en-US" sz="2000" dirty="0" smtClean="0">
                <a:latin typeface="Times New Roman"/>
                <a:ea typeface="MS Mincho"/>
              </a:rPr>
              <a:t>tapeworms.</a:t>
            </a:r>
          </a:p>
          <a:p>
            <a:pPr marL="0" lvl="0" indent="0">
              <a:lnSpc>
                <a:spcPct val="150000"/>
              </a:lnSpc>
              <a:spcBef>
                <a:spcPts val="0"/>
              </a:spcBef>
              <a:buNone/>
            </a:pPr>
            <a:r>
              <a:rPr lang="en-US" sz="2400" b="1" dirty="0" smtClean="0">
                <a:solidFill>
                  <a:srgbClr val="04D235"/>
                </a:solidFill>
                <a:latin typeface="Times New Roman"/>
                <a:ea typeface="MS Mincho"/>
              </a:rPr>
              <a:t>Adverse </a:t>
            </a:r>
            <a:r>
              <a:rPr lang="en-US" sz="2400" b="1" dirty="0">
                <a:solidFill>
                  <a:srgbClr val="04D235"/>
                </a:solidFill>
                <a:latin typeface="Times New Roman"/>
                <a:ea typeface="MS Mincho"/>
              </a:rPr>
              <a:t>effects:</a:t>
            </a:r>
            <a:r>
              <a:rPr lang="en-US" sz="2400" dirty="0">
                <a:solidFill>
                  <a:srgbClr val="04D235"/>
                </a:solidFill>
                <a:latin typeface="Times New Roman"/>
                <a:ea typeface="MS Mincho"/>
              </a:rPr>
              <a:t> </a:t>
            </a:r>
            <a:r>
              <a:rPr lang="en-US" sz="2400" dirty="0">
                <a:latin typeface="Times New Roman"/>
                <a:ea typeface="MS Mincho"/>
              </a:rPr>
              <a:t>Vomiting and diarrhea may be seen after </a:t>
            </a:r>
            <a:r>
              <a:rPr lang="en-US" sz="2400" dirty="0" err="1">
                <a:latin typeface="Times New Roman"/>
                <a:ea typeface="MS Mincho"/>
              </a:rPr>
              <a:t>dichlorophene</a:t>
            </a:r>
            <a:r>
              <a:rPr lang="en-US" sz="2400" dirty="0">
                <a:latin typeface="Times New Roman"/>
                <a:ea typeface="MS Mincho"/>
              </a:rPr>
              <a:t> administration.</a:t>
            </a:r>
            <a:endParaRPr lang="en-US" sz="2000" dirty="0">
              <a:latin typeface="Times New Roman"/>
              <a:ea typeface="MS Mincho"/>
            </a:endParaRPr>
          </a:p>
          <a:p>
            <a:pPr marL="0" lvl="0" indent="0">
              <a:lnSpc>
                <a:spcPct val="110000"/>
              </a:lnSpc>
              <a:spcBef>
                <a:spcPts val="0"/>
              </a:spcBef>
              <a:buNone/>
            </a:pPr>
            <a:r>
              <a:rPr lang="en-US" sz="2800" b="1" i="1" dirty="0" smtClean="0">
                <a:solidFill>
                  <a:srgbClr val="FF0000"/>
                </a:solidFill>
                <a:latin typeface="Times New Roman"/>
                <a:ea typeface="MS Mincho"/>
              </a:rPr>
              <a:t>b. </a:t>
            </a:r>
            <a:r>
              <a:rPr lang="en-US" sz="2800" b="1" i="1" dirty="0" err="1" smtClean="0">
                <a:solidFill>
                  <a:srgbClr val="FF0000"/>
                </a:solidFill>
                <a:latin typeface="Times New Roman"/>
                <a:ea typeface="MS Mincho"/>
              </a:rPr>
              <a:t>Benzimidazoles</a:t>
            </a:r>
            <a:r>
              <a:rPr lang="en-US" sz="2800" dirty="0">
                <a:solidFill>
                  <a:srgbClr val="FF0000"/>
                </a:solidFill>
                <a:latin typeface="Times New Roman"/>
                <a:ea typeface="MS Mincho"/>
              </a:rPr>
              <a:t>: </a:t>
            </a:r>
            <a:endParaRPr lang="en-US" sz="2800" dirty="0" smtClean="0">
              <a:solidFill>
                <a:srgbClr val="FF0000"/>
              </a:solidFill>
              <a:latin typeface="Times New Roman"/>
              <a:ea typeface="MS Mincho"/>
            </a:endParaRPr>
          </a:p>
          <a:p>
            <a:pPr lvl="0">
              <a:lnSpc>
                <a:spcPct val="110000"/>
              </a:lnSpc>
              <a:spcBef>
                <a:spcPts val="0"/>
              </a:spcBef>
              <a:buFont typeface="Wingdings" pitchFamily="2" charset="2"/>
              <a:buChar char="ü"/>
            </a:pPr>
            <a:r>
              <a:rPr lang="en-US" sz="2000" i="1" dirty="0" err="1" smtClean="0">
                <a:latin typeface="Times New Roman"/>
                <a:ea typeface="MS Mincho"/>
              </a:rPr>
              <a:t>Fenbendazole</a:t>
            </a:r>
            <a:r>
              <a:rPr lang="en-US" sz="2000" i="1" dirty="0">
                <a:latin typeface="Times New Roman"/>
                <a:ea typeface="MS Mincho"/>
              </a:rPr>
              <a:t>, </a:t>
            </a:r>
            <a:r>
              <a:rPr lang="en-US" sz="2000" i="1" dirty="0" err="1">
                <a:latin typeface="Times New Roman"/>
                <a:ea typeface="MS Mincho"/>
              </a:rPr>
              <a:t>oxfendazole</a:t>
            </a:r>
            <a:r>
              <a:rPr lang="en-US" sz="2000" i="1" dirty="0">
                <a:latin typeface="Times New Roman"/>
                <a:ea typeface="MS Mincho"/>
              </a:rPr>
              <a:t>, and </a:t>
            </a:r>
            <a:r>
              <a:rPr lang="en-US" sz="2000" i="1" dirty="0" err="1">
                <a:latin typeface="Times New Roman"/>
                <a:ea typeface="MS Mincho"/>
              </a:rPr>
              <a:t>albendazole</a:t>
            </a:r>
            <a:r>
              <a:rPr lang="en-US" sz="2000" dirty="0">
                <a:latin typeface="Times New Roman"/>
                <a:ea typeface="MS Mincho"/>
              </a:rPr>
              <a:t> are effective against mature </a:t>
            </a:r>
            <a:r>
              <a:rPr lang="en-US" sz="2000" i="1" dirty="0" err="1">
                <a:latin typeface="Times New Roman"/>
                <a:ea typeface="MS Mincho"/>
              </a:rPr>
              <a:t>Taenia</a:t>
            </a:r>
            <a:r>
              <a:rPr lang="en-US" sz="2000" dirty="0">
                <a:latin typeface="Times New Roman"/>
                <a:ea typeface="MS Mincho"/>
              </a:rPr>
              <a:t> and </a:t>
            </a:r>
            <a:r>
              <a:rPr lang="en-US" sz="2000" i="1" dirty="0" err="1">
                <a:latin typeface="Times New Roman"/>
                <a:ea typeface="MS Mincho"/>
              </a:rPr>
              <a:t>Echinococcus</a:t>
            </a:r>
            <a:r>
              <a:rPr lang="en-US" sz="2000" dirty="0">
                <a:latin typeface="Times New Roman"/>
                <a:ea typeface="MS Mincho"/>
              </a:rPr>
              <a:t> in dogs and cats, and </a:t>
            </a:r>
            <a:r>
              <a:rPr lang="en-US" sz="2000" i="1" dirty="0" err="1">
                <a:latin typeface="Times New Roman"/>
                <a:ea typeface="MS Mincho"/>
              </a:rPr>
              <a:t>Moniezia</a:t>
            </a:r>
            <a:r>
              <a:rPr lang="en-US" sz="2000" dirty="0">
                <a:latin typeface="Times New Roman"/>
                <a:ea typeface="MS Mincho"/>
              </a:rPr>
              <a:t> in ruminants. </a:t>
            </a:r>
            <a:endParaRPr lang="en-US" sz="2000" dirty="0" smtClean="0">
              <a:latin typeface="Times New Roman"/>
              <a:ea typeface="MS Mincho"/>
            </a:endParaRPr>
          </a:p>
          <a:p>
            <a:pPr lvl="0">
              <a:lnSpc>
                <a:spcPct val="110000"/>
              </a:lnSpc>
              <a:spcBef>
                <a:spcPts val="0"/>
              </a:spcBef>
              <a:buFont typeface="Wingdings" pitchFamily="2" charset="2"/>
              <a:buChar char="ü"/>
            </a:pPr>
            <a:r>
              <a:rPr lang="en-US" sz="2000" dirty="0" smtClean="0">
                <a:latin typeface="Times New Roman"/>
                <a:ea typeface="MS Mincho"/>
              </a:rPr>
              <a:t>They </a:t>
            </a:r>
            <a:r>
              <a:rPr lang="en-US" sz="2000" dirty="0">
                <a:latin typeface="Times New Roman"/>
                <a:ea typeface="MS Mincho"/>
              </a:rPr>
              <a:t>may kill intermediate </a:t>
            </a:r>
            <a:r>
              <a:rPr lang="en-US" sz="2000" dirty="0" err="1">
                <a:latin typeface="Times New Roman"/>
                <a:ea typeface="MS Mincho"/>
              </a:rPr>
              <a:t>hydatid</a:t>
            </a:r>
            <a:r>
              <a:rPr lang="en-US" sz="2000" dirty="0">
                <a:latin typeface="Times New Roman"/>
                <a:ea typeface="MS Mincho"/>
              </a:rPr>
              <a:t> cysts of </a:t>
            </a:r>
            <a:r>
              <a:rPr lang="en-US" sz="2000" dirty="0" err="1">
                <a:latin typeface="Times New Roman"/>
                <a:ea typeface="MS Mincho"/>
              </a:rPr>
              <a:t>Taenia</a:t>
            </a:r>
            <a:r>
              <a:rPr lang="en-US" sz="2000" dirty="0">
                <a:latin typeface="Times New Roman"/>
                <a:ea typeface="MS Mincho"/>
              </a:rPr>
              <a:t> </a:t>
            </a:r>
            <a:r>
              <a:rPr lang="en-US" sz="2400" dirty="0">
                <a:latin typeface="Times New Roman"/>
                <a:ea typeface="MS Mincho"/>
              </a:rPr>
              <a:t>in infected cattle and sheep</a:t>
            </a:r>
            <a:r>
              <a:rPr lang="en-US" sz="2400" b="1" i="1" dirty="0">
                <a:latin typeface="Times New Roman"/>
                <a:ea typeface="MS Mincho"/>
              </a:rPr>
              <a:t>. </a:t>
            </a:r>
            <a:endParaRPr lang="en-US" sz="2000" dirty="0">
              <a:latin typeface="Times New Roman"/>
              <a:ea typeface="MS Mincho"/>
            </a:endParaRPr>
          </a:p>
          <a:p>
            <a:pPr marL="0" indent="0">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855030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2900" b="1" dirty="0">
                <a:solidFill>
                  <a:srgbClr val="FFFF00"/>
                </a:solidFill>
                <a:latin typeface="Times New Roman"/>
                <a:ea typeface="MS Mincho"/>
              </a:rPr>
              <a:t>III. </a:t>
            </a:r>
            <a:r>
              <a:rPr lang="en-US" sz="2900" b="1" dirty="0" err="1">
                <a:solidFill>
                  <a:srgbClr val="FFFF00"/>
                </a:solidFill>
                <a:latin typeface="Times New Roman"/>
                <a:ea typeface="MS Mincho"/>
              </a:rPr>
              <a:t>Anticetodal</a:t>
            </a:r>
            <a:r>
              <a:rPr lang="en-US" sz="2900" b="1" dirty="0">
                <a:solidFill>
                  <a:srgbClr val="FFFF00"/>
                </a:solidFill>
                <a:latin typeface="Times New Roman"/>
                <a:ea typeface="MS Mincho"/>
              </a:rPr>
              <a:t> </a:t>
            </a:r>
            <a:r>
              <a:rPr lang="en-US" sz="2900" b="1" dirty="0" smtClean="0">
                <a:solidFill>
                  <a:srgbClr val="FFFF00"/>
                </a:solidFill>
                <a:latin typeface="Times New Roman"/>
                <a:ea typeface="MS Mincho"/>
              </a:rPr>
              <a:t>drugs – cont’d</a:t>
            </a:r>
            <a:endParaRPr lang="en-US" sz="32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867400"/>
          </a:xfrm>
        </p:spPr>
        <p:txBody>
          <a:bodyPr>
            <a:normAutofit fontScale="70000" lnSpcReduction="20000"/>
          </a:bodyPr>
          <a:lstStyle/>
          <a:p>
            <a:pPr marL="0" lvl="0" indent="0">
              <a:lnSpc>
                <a:spcPct val="150000"/>
              </a:lnSpc>
              <a:spcBef>
                <a:spcPts val="0"/>
              </a:spcBef>
              <a:buNone/>
            </a:pPr>
            <a:r>
              <a:rPr lang="en-US" sz="3800" b="1" i="1" dirty="0" smtClean="0">
                <a:solidFill>
                  <a:srgbClr val="FF0000"/>
                </a:solidFill>
                <a:latin typeface="Times New Roman"/>
                <a:ea typeface="MS Mincho"/>
              </a:rPr>
              <a:t>b. Praziquantel </a:t>
            </a:r>
          </a:p>
          <a:p>
            <a:pPr marL="0" lvl="0" indent="0">
              <a:lnSpc>
                <a:spcPct val="120000"/>
              </a:lnSpc>
              <a:spcBef>
                <a:spcPts val="0"/>
              </a:spcBef>
              <a:buNone/>
            </a:pPr>
            <a:r>
              <a:rPr lang="en-US" sz="3400" b="1" dirty="0" smtClean="0">
                <a:solidFill>
                  <a:srgbClr val="04D235"/>
                </a:solidFill>
                <a:latin typeface="Times New Roman"/>
                <a:ea typeface="MS Mincho"/>
              </a:rPr>
              <a:t>Therapeutic </a:t>
            </a:r>
            <a:r>
              <a:rPr lang="en-US" sz="3400" b="1" dirty="0">
                <a:solidFill>
                  <a:srgbClr val="04D235"/>
                </a:solidFill>
                <a:latin typeface="Times New Roman"/>
                <a:ea typeface="MS Mincho"/>
              </a:rPr>
              <a:t>uses: </a:t>
            </a:r>
            <a:r>
              <a:rPr lang="en-US" dirty="0">
                <a:latin typeface="Times New Roman"/>
                <a:ea typeface="MS Mincho"/>
              </a:rPr>
              <a:t>Praziquantel is effective against all species of tapeworms and kills both adult and juvenile stages of the </a:t>
            </a:r>
            <a:r>
              <a:rPr lang="en-US" dirty="0" smtClean="0">
                <a:latin typeface="Times New Roman"/>
                <a:ea typeface="MS Mincho"/>
              </a:rPr>
              <a:t>worms.</a:t>
            </a:r>
          </a:p>
          <a:p>
            <a:pPr marL="0" lvl="0" indent="0">
              <a:lnSpc>
                <a:spcPct val="120000"/>
              </a:lnSpc>
              <a:spcBef>
                <a:spcPts val="0"/>
              </a:spcBef>
              <a:buNone/>
            </a:pPr>
            <a:endParaRPr lang="en-US" sz="2800" dirty="0" smtClean="0">
              <a:latin typeface="Times New Roman"/>
              <a:ea typeface="MS Mincho"/>
            </a:endParaRPr>
          </a:p>
          <a:p>
            <a:pPr marL="0" lvl="0" indent="0">
              <a:lnSpc>
                <a:spcPct val="120000"/>
              </a:lnSpc>
              <a:spcBef>
                <a:spcPts val="0"/>
              </a:spcBef>
              <a:buNone/>
            </a:pPr>
            <a:r>
              <a:rPr lang="en-US" sz="3400" b="1" dirty="0" smtClean="0">
                <a:solidFill>
                  <a:srgbClr val="04D235"/>
                </a:solidFill>
                <a:latin typeface="Times New Roman"/>
                <a:ea typeface="MS Mincho"/>
              </a:rPr>
              <a:t>Mechanism </a:t>
            </a:r>
            <a:r>
              <a:rPr lang="en-US" sz="3400" b="1" dirty="0">
                <a:solidFill>
                  <a:srgbClr val="04D235"/>
                </a:solidFill>
                <a:latin typeface="Times New Roman"/>
                <a:ea typeface="MS Mincho"/>
              </a:rPr>
              <a:t>of action:</a:t>
            </a:r>
            <a:r>
              <a:rPr lang="en-US" sz="3400" dirty="0">
                <a:solidFill>
                  <a:srgbClr val="04D235"/>
                </a:solidFill>
                <a:latin typeface="Times New Roman"/>
                <a:ea typeface="MS Mincho"/>
              </a:rPr>
              <a:t> </a:t>
            </a:r>
            <a:endParaRPr lang="en-US" sz="3400" dirty="0" smtClean="0">
              <a:solidFill>
                <a:srgbClr val="04D235"/>
              </a:solidFill>
              <a:latin typeface="Times New Roman"/>
              <a:ea typeface="MS Mincho"/>
            </a:endParaRPr>
          </a:p>
          <a:p>
            <a:pPr lvl="0">
              <a:lnSpc>
                <a:spcPct val="120000"/>
              </a:lnSpc>
              <a:spcBef>
                <a:spcPts val="0"/>
              </a:spcBef>
              <a:buFont typeface="Wingdings" pitchFamily="2" charset="2"/>
              <a:buChar char="ü"/>
            </a:pPr>
            <a:r>
              <a:rPr lang="en-US" dirty="0" smtClean="0">
                <a:latin typeface="Times New Roman"/>
                <a:ea typeface="MS Mincho"/>
              </a:rPr>
              <a:t>It causes </a:t>
            </a:r>
            <a:r>
              <a:rPr lang="en-US" dirty="0">
                <a:latin typeface="Times New Roman"/>
                <a:ea typeface="MS Mincho"/>
              </a:rPr>
              <a:t>paralysis and digestion of tapeworms as well as irreversible focal vacuolization and disintegration of integument.  </a:t>
            </a:r>
            <a:endParaRPr lang="en-US" dirty="0" smtClean="0">
              <a:latin typeface="Times New Roman"/>
              <a:ea typeface="MS Mincho"/>
            </a:endParaRPr>
          </a:p>
          <a:p>
            <a:pPr lvl="0">
              <a:lnSpc>
                <a:spcPct val="120000"/>
              </a:lnSpc>
              <a:spcBef>
                <a:spcPts val="0"/>
              </a:spcBef>
              <a:buFont typeface="Wingdings" pitchFamily="2" charset="2"/>
              <a:buChar char="ü"/>
            </a:pPr>
            <a:r>
              <a:rPr lang="en-US" dirty="0" smtClean="0">
                <a:latin typeface="Times New Roman"/>
                <a:ea typeface="MS Mincho"/>
              </a:rPr>
              <a:t>The </a:t>
            </a:r>
            <a:r>
              <a:rPr lang="en-US" dirty="0">
                <a:latin typeface="Times New Roman"/>
                <a:ea typeface="MS Mincho"/>
              </a:rPr>
              <a:t>mechanism of action involves the selective binding of praziquantel to the </a:t>
            </a:r>
            <a:r>
              <a:rPr lang="en-US" dirty="0">
                <a:latin typeface="Symbol"/>
                <a:ea typeface="MS Mincho"/>
              </a:rPr>
              <a:t>b</a:t>
            </a:r>
            <a:r>
              <a:rPr lang="en-US" dirty="0">
                <a:latin typeface="Times New Roman"/>
                <a:ea typeface="MS Mincho"/>
              </a:rPr>
              <a:t>-subunit of the voltage-dependent Ca</a:t>
            </a:r>
            <a:r>
              <a:rPr lang="en-US" baseline="30000" dirty="0">
                <a:latin typeface="Times New Roman"/>
                <a:ea typeface="MS Mincho"/>
              </a:rPr>
              <a:t>2+</a:t>
            </a:r>
            <a:r>
              <a:rPr lang="en-US" dirty="0">
                <a:latin typeface="Times New Roman"/>
                <a:ea typeface="MS Mincho"/>
              </a:rPr>
              <a:t> channel of the susceptible parasites.  The increased opening of the channels in the parasite mediates an excessive increase in intracellular Ca</a:t>
            </a:r>
            <a:r>
              <a:rPr lang="en-US" baseline="30000" dirty="0">
                <a:latin typeface="Times New Roman"/>
                <a:ea typeface="MS Mincho"/>
              </a:rPr>
              <a:t>2+</a:t>
            </a:r>
            <a:r>
              <a:rPr lang="en-US" dirty="0">
                <a:latin typeface="Times New Roman"/>
                <a:ea typeface="MS Mincho"/>
              </a:rPr>
              <a:t> concentrations and cell </a:t>
            </a:r>
            <a:r>
              <a:rPr lang="en-US" dirty="0" smtClean="0">
                <a:latin typeface="Times New Roman"/>
                <a:ea typeface="MS Mincho"/>
              </a:rPr>
              <a:t>autolysis.</a:t>
            </a:r>
          </a:p>
          <a:p>
            <a:pPr marL="0" lvl="0" indent="0">
              <a:lnSpc>
                <a:spcPct val="120000"/>
              </a:lnSpc>
              <a:spcBef>
                <a:spcPts val="0"/>
              </a:spcBef>
              <a:buNone/>
            </a:pPr>
            <a:endParaRPr lang="en-US" dirty="0" smtClean="0">
              <a:latin typeface="Times New Roman"/>
              <a:ea typeface="MS Mincho"/>
            </a:endParaRPr>
          </a:p>
          <a:p>
            <a:pPr marL="0" lvl="0" indent="0">
              <a:lnSpc>
                <a:spcPct val="120000"/>
              </a:lnSpc>
              <a:spcBef>
                <a:spcPts val="0"/>
              </a:spcBef>
              <a:buNone/>
            </a:pPr>
            <a:r>
              <a:rPr lang="en-US" sz="3400" b="1" dirty="0" smtClean="0">
                <a:solidFill>
                  <a:srgbClr val="04D235"/>
                </a:solidFill>
                <a:latin typeface="Times New Roman"/>
                <a:ea typeface="MS Mincho"/>
              </a:rPr>
              <a:t>Administration</a:t>
            </a:r>
            <a:r>
              <a:rPr lang="en-US" sz="3400" b="1" dirty="0">
                <a:solidFill>
                  <a:srgbClr val="04D235"/>
                </a:solidFill>
                <a:latin typeface="Times New Roman"/>
                <a:ea typeface="MS Mincho"/>
              </a:rPr>
              <a:t>:</a:t>
            </a:r>
            <a:r>
              <a:rPr lang="en-US" sz="3400" dirty="0">
                <a:solidFill>
                  <a:srgbClr val="04D235"/>
                </a:solidFill>
                <a:latin typeface="Times New Roman"/>
                <a:ea typeface="MS Mincho"/>
              </a:rPr>
              <a:t> </a:t>
            </a:r>
            <a:r>
              <a:rPr lang="en-US" dirty="0">
                <a:latin typeface="Times New Roman"/>
                <a:ea typeface="MS Mincho"/>
              </a:rPr>
              <a:t>Praziquantel is administered orally or SC in dog, cats, and horses.  Fasting before oral administration is necessary.</a:t>
            </a:r>
            <a:endParaRPr lang="en-US" sz="2800" dirty="0">
              <a:latin typeface="Times New Roman"/>
              <a:ea typeface="MS Mincho"/>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218342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900" b="1" dirty="0">
                <a:solidFill>
                  <a:srgbClr val="FFFF00"/>
                </a:solidFill>
                <a:latin typeface="Times New Roman"/>
                <a:ea typeface="MS Mincho"/>
              </a:rPr>
              <a:t>III. </a:t>
            </a:r>
            <a:r>
              <a:rPr lang="en-US" sz="2900" b="1" dirty="0" err="1">
                <a:solidFill>
                  <a:srgbClr val="FFFF00"/>
                </a:solidFill>
                <a:latin typeface="Times New Roman"/>
                <a:ea typeface="MS Mincho"/>
              </a:rPr>
              <a:t>Anticetodal</a:t>
            </a:r>
            <a:r>
              <a:rPr lang="en-US" sz="2900" b="1" dirty="0">
                <a:solidFill>
                  <a:srgbClr val="FFFF00"/>
                </a:solidFill>
                <a:latin typeface="Times New Roman"/>
                <a:ea typeface="MS Mincho"/>
              </a:rPr>
              <a:t> </a:t>
            </a:r>
            <a:r>
              <a:rPr lang="en-US" sz="2900" b="1" dirty="0" smtClean="0">
                <a:solidFill>
                  <a:srgbClr val="FFFF00"/>
                </a:solidFill>
                <a:latin typeface="Times New Roman"/>
                <a:ea typeface="MS Mincho"/>
              </a:rPr>
              <a:t>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0000" lnSpcReduction="20000"/>
          </a:bodyPr>
          <a:lstStyle/>
          <a:p>
            <a:pPr marR="0" indent="0">
              <a:lnSpc>
                <a:spcPct val="150000"/>
              </a:lnSpc>
              <a:spcBef>
                <a:spcPts val="0"/>
              </a:spcBef>
              <a:spcAft>
                <a:spcPts val="0"/>
              </a:spcAft>
              <a:buNone/>
            </a:pPr>
            <a:r>
              <a:rPr lang="en-US" sz="3400" b="1" dirty="0">
                <a:solidFill>
                  <a:srgbClr val="04D235"/>
                </a:solidFill>
                <a:latin typeface="Times New Roman"/>
                <a:ea typeface="MS Mincho"/>
              </a:rPr>
              <a:t>Pharmacokinetics:</a:t>
            </a:r>
            <a:r>
              <a:rPr lang="en-US" sz="3400" dirty="0">
                <a:solidFill>
                  <a:srgbClr val="04D235"/>
                </a:solidFill>
                <a:latin typeface="Times New Roman"/>
                <a:ea typeface="MS Mincho"/>
              </a:rPr>
              <a:t> </a:t>
            </a:r>
            <a:r>
              <a:rPr lang="en-US" dirty="0">
                <a:latin typeface="Times New Roman"/>
                <a:ea typeface="MS Mincho"/>
              </a:rPr>
              <a:t>Praziquantel is completely absorbed within 2 hours of oral administration.  It is distributed throughout the body, including the CNS.  Praziquantel is metabolized in liver to unknown metabolites by cytochrome P450 and is excreted in the urine</a:t>
            </a:r>
            <a:endParaRPr lang="en-US" sz="2800" dirty="0">
              <a:latin typeface="Times New Roman"/>
              <a:ea typeface="MS Mincho"/>
            </a:endParaRPr>
          </a:p>
          <a:p>
            <a:pPr marR="0" indent="0">
              <a:lnSpc>
                <a:spcPct val="150000"/>
              </a:lnSpc>
              <a:spcBef>
                <a:spcPts val="0"/>
              </a:spcBef>
              <a:spcAft>
                <a:spcPts val="0"/>
              </a:spcAft>
              <a:buNone/>
            </a:pPr>
            <a:endParaRPr lang="en-US" sz="3400" b="1" dirty="0" smtClean="0">
              <a:solidFill>
                <a:srgbClr val="04D235"/>
              </a:solidFill>
              <a:latin typeface="Times New Roman"/>
              <a:ea typeface="MS Mincho"/>
            </a:endParaRPr>
          </a:p>
          <a:p>
            <a:pPr marR="0" indent="0">
              <a:lnSpc>
                <a:spcPct val="150000"/>
              </a:lnSpc>
              <a:spcBef>
                <a:spcPts val="0"/>
              </a:spcBef>
              <a:spcAft>
                <a:spcPts val="0"/>
              </a:spcAft>
              <a:buNone/>
            </a:pPr>
            <a:r>
              <a:rPr lang="en-US" sz="3400" b="1" dirty="0" smtClean="0">
                <a:solidFill>
                  <a:srgbClr val="04D235"/>
                </a:solidFill>
                <a:latin typeface="Times New Roman"/>
                <a:ea typeface="MS Mincho"/>
              </a:rPr>
              <a:t>Adverse </a:t>
            </a:r>
            <a:r>
              <a:rPr lang="en-US" sz="3400" b="1" dirty="0">
                <a:solidFill>
                  <a:srgbClr val="04D235"/>
                </a:solidFill>
                <a:latin typeface="Times New Roman"/>
                <a:ea typeface="MS Mincho"/>
              </a:rPr>
              <a:t>effects:</a:t>
            </a:r>
            <a:r>
              <a:rPr lang="en-US" sz="3400" dirty="0">
                <a:solidFill>
                  <a:srgbClr val="04D235"/>
                </a:solidFill>
                <a:latin typeface="Times New Roman"/>
                <a:ea typeface="MS Mincho"/>
              </a:rPr>
              <a:t> </a:t>
            </a:r>
            <a:r>
              <a:rPr lang="en-US" dirty="0">
                <a:latin typeface="Times New Roman"/>
                <a:ea typeface="MS Mincho"/>
              </a:rPr>
              <a:t>Praziquantel has a long history of safe use in animals.  However, overdose may induce anorexia, vomiting, salivation, diarrhea, and lethargy in small percentage of animals.  It has no teratogenicity or </a:t>
            </a:r>
            <a:r>
              <a:rPr lang="en-US" dirty="0" err="1">
                <a:latin typeface="Times New Roman"/>
                <a:ea typeface="MS Mincho"/>
              </a:rPr>
              <a:t>emberotoxicity</a:t>
            </a:r>
            <a:r>
              <a:rPr lang="en-US" dirty="0">
                <a:latin typeface="Times New Roman"/>
                <a:ea typeface="MS Mincho"/>
              </a:rPr>
              <a:t>. </a:t>
            </a:r>
            <a:endParaRPr lang="en-US" sz="2800" dirty="0">
              <a:latin typeface="Times New Roman"/>
              <a:ea typeface="MS Mincho"/>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307902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b="1" dirty="0">
                <a:solidFill>
                  <a:srgbClr val="FFFF00"/>
                </a:solidFill>
                <a:latin typeface="Times New Roman"/>
                <a:ea typeface="MS Mincho"/>
              </a:rPr>
              <a:t>III. </a:t>
            </a:r>
            <a:r>
              <a:rPr lang="en-US" sz="2900" b="1" dirty="0" err="1">
                <a:solidFill>
                  <a:srgbClr val="FFFF00"/>
                </a:solidFill>
                <a:latin typeface="Times New Roman"/>
                <a:ea typeface="MS Mincho"/>
              </a:rPr>
              <a:t>Anticetodal</a:t>
            </a:r>
            <a:r>
              <a:rPr lang="en-US" sz="2900" b="1" dirty="0">
                <a:solidFill>
                  <a:srgbClr val="FFFF00"/>
                </a:solidFill>
                <a:latin typeface="Times New Roman"/>
                <a:ea typeface="MS Mincho"/>
              </a:rPr>
              <a:t> </a:t>
            </a:r>
            <a:r>
              <a:rPr lang="en-US" sz="2900" b="1" dirty="0" smtClean="0">
                <a:solidFill>
                  <a:srgbClr val="FFFF00"/>
                </a:solidFill>
                <a:latin typeface="Times New Roman"/>
                <a:ea typeface="MS Mincho"/>
              </a:rPr>
              <a:t>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0000" lnSpcReduction="20000"/>
          </a:bodyPr>
          <a:lstStyle/>
          <a:p>
            <a:pPr marL="0" lvl="0" indent="0">
              <a:lnSpc>
                <a:spcPct val="150000"/>
              </a:lnSpc>
              <a:spcBef>
                <a:spcPts val="0"/>
              </a:spcBef>
              <a:buNone/>
            </a:pPr>
            <a:r>
              <a:rPr lang="en-US" sz="3400" b="1" i="1" dirty="0" smtClean="0">
                <a:solidFill>
                  <a:srgbClr val="FF0000"/>
                </a:solidFill>
                <a:latin typeface="Times New Roman"/>
                <a:ea typeface="MS Mincho"/>
              </a:rPr>
              <a:t>c. </a:t>
            </a:r>
            <a:r>
              <a:rPr lang="en-US" sz="3400" b="1" i="1" dirty="0" err="1" smtClean="0">
                <a:solidFill>
                  <a:srgbClr val="FF0000"/>
                </a:solidFill>
                <a:latin typeface="Times New Roman"/>
                <a:ea typeface="MS Mincho"/>
              </a:rPr>
              <a:t>Epsiprantel</a:t>
            </a:r>
            <a:r>
              <a:rPr lang="en-US" sz="3400" b="1" i="1" dirty="0" smtClean="0">
                <a:solidFill>
                  <a:srgbClr val="FF0000"/>
                </a:solidFill>
                <a:latin typeface="Times New Roman"/>
                <a:ea typeface="MS Mincho"/>
              </a:rPr>
              <a:t> </a:t>
            </a:r>
            <a:r>
              <a:rPr lang="en-US" sz="3400" b="1" i="1" dirty="0">
                <a:solidFill>
                  <a:srgbClr val="FF0000"/>
                </a:solidFill>
                <a:latin typeface="Times New Roman"/>
                <a:ea typeface="MS Mincho"/>
              </a:rPr>
              <a:t>(</a:t>
            </a:r>
            <a:r>
              <a:rPr lang="en-US" sz="3400" b="1" i="1" dirty="0" err="1">
                <a:solidFill>
                  <a:srgbClr val="FF0000"/>
                </a:solidFill>
                <a:latin typeface="Times New Roman"/>
                <a:ea typeface="MS Mincho"/>
              </a:rPr>
              <a:t>Cestex</a:t>
            </a:r>
            <a:r>
              <a:rPr lang="en-US" sz="3400" b="1" i="1" dirty="0">
                <a:solidFill>
                  <a:srgbClr val="FF0000"/>
                </a:solidFill>
                <a:latin typeface="Times New Roman"/>
                <a:ea typeface="MS Mincho"/>
              </a:rPr>
              <a:t>®):</a:t>
            </a:r>
            <a:endParaRPr lang="en-US" sz="3400" dirty="0">
              <a:solidFill>
                <a:srgbClr val="FF0000"/>
              </a:solidFill>
              <a:latin typeface="Times New Roman"/>
              <a:ea typeface="MS Mincho"/>
            </a:endParaRPr>
          </a:p>
          <a:p>
            <a:pPr marL="742950" marR="0">
              <a:lnSpc>
                <a:spcPct val="150000"/>
              </a:lnSpc>
              <a:spcBef>
                <a:spcPts val="0"/>
              </a:spcBef>
              <a:spcAft>
                <a:spcPts val="0"/>
              </a:spcAft>
              <a:tabLst>
                <a:tab pos="857250" algn="l"/>
              </a:tabLst>
            </a:pPr>
            <a:r>
              <a:rPr lang="en-US" dirty="0">
                <a:latin typeface="Times New Roman"/>
                <a:ea typeface="MS Mincho"/>
              </a:rPr>
              <a:t>Its mechanism of action is similar to that of praziquantel.  Unlike praziquantel, </a:t>
            </a:r>
            <a:r>
              <a:rPr lang="en-US" dirty="0" err="1">
                <a:latin typeface="Times New Roman"/>
                <a:ea typeface="MS Mincho"/>
              </a:rPr>
              <a:t>epsiprantel</a:t>
            </a:r>
            <a:r>
              <a:rPr lang="en-US" dirty="0">
                <a:latin typeface="Times New Roman"/>
                <a:ea typeface="MS Mincho"/>
              </a:rPr>
              <a:t> is absorbed poorly after oral administration and most of the drug is eliminated in the feces.  </a:t>
            </a:r>
            <a:endParaRPr lang="en-US" sz="2800" dirty="0" smtClean="0">
              <a:latin typeface="Times New Roman"/>
              <a:ea typeface="MS Mincho"/>
            </a:endParaRPr>
          </a:p>
          <a:p>
            <a:pPr marL="0" lvl="0" indent="0">
              <a:lnSpc>
                <a:spcPct val="150000"/>
              </a:lnSpc>
              <a:spcBef>
                <a:spcPts val="0"/>
              </a:spcBef>
              <a:buNone/>
            </a:pPr>
            <a:r>
              <a:rPr lang="en-US" sz="3400" b="1" i="1" dirty="0" smtClean="0">
                <a:solidFill>
                  <a:srgbClr val="FF0000"/>
                </a:solidFill>
                <a:latin typeface="Times New Roman"/>
                <a:ea typeface="MS Mincho"/>
              </a:rPr>
              <a:t>b. </a:t>
            </a:r>
            <a:r>
              <a:rPr lang="en-US" sz="3400" b="1" i="1" dirty="0" err="1" smtClean="0">
                <a:solidFill>
                  <a:srgbClr val="FF0000"/>
                </a:solidFill>
                <a:latin typeface="Times New Roman"/>
                <a:ea typeface="MS Mincho"/>
              </a:rPr>
              <a:t>Pyrantel</a:t>
            </a:r>
            <a:r>
              <a:rPr lang="en-US" sz="3400" b="1" i="1" dirty="0" smtClean="0">
                <a:solidFill>
                  <a:srgbClr val="FF0000"/>
                </a:solidFill>
                <a:latin typeface="Times New Roman"/>
                <a:ea typeface="MS Mincho"/>
              </a:rPr>
              <a:t> </a:t>
            </a:r>
            <a:r>
              <a:rPr lang="en-US" sz="3400" b="1" i="1" dirty="0" err="1" smtClean="0">
                <a:solidFill>
                  <a:srgbClr val="FF0000"/>
                </a:solidFill>
                <a:latin typeface="Times New Roman"/>
                <a:ea typeface="MS Mincho"/>
              </a:rPr>
              <a:t>pamoate</a:t>
            </a:r>
            <a:r>
              <a:rPr lang="en-US" sz="3400" b="1" i="1" dirty="0" smtClean="0">
                <a:solidFill>
                  <a:srgbClr val="FF0000"/>
                </a:solidFill>
                <a:latin typeface="Times New Roman"/>
                <a:ea typeface="MS Mincho"/>
              </a:rPr>
              <a:t>: </a:t>
            </a:r>
            <a:endParaRPr lang="en-US" sz="3400" dirty="0" smtClean="0">
              <a:solidFill>
                <a:srgbClr val="FF0000"/>
              </a:solidFill>
              <a:latin typeface="Times New Roman"/>
              <a:ea typeface="MS Mincho"/>
            </a:endParaRPr>
          </a:p>
          <a:p>
            <a:pPr marL="742950" marR="0">
              <a:lnSpc>
                <a:spcPct val="150000"/>
              </a:lnSpc>
              <a:spcBef>
                <a:spcPts val="0"/>
              </a:spcBef>
              <a:spcAft>
                <a:spcPts val="0"/>
              </a:spcAft>
            </a:pPr>
            <a:r>
              <a:rPr lang="en-US" dirty="0" smtClean="0">
                <a:latin typeface="Times New Roman"/>
                <a:ea typeface="MS Mincho"/>
              </a:rPr>
              <a:t>It </a:t>
            </a:r>
            <a:r>
              <a:rPr lang="en-US" dirty="0">
                <a:latin typeface="Times New Roman"/>
                <a:ea typeface="MS Mincho"/>
              </a:rPr>
              <a:t>is effective against equine tapeworms </a:t>
            </a:r>
            <a:r>
              <a:rPr lang="en-US" i="1" dirty="0" err="1">
                <a:latin typeface="Times New Roman"/>
                <a:ea typeface="MS Mincho"/>
              </a:rPr>
              <a:t>Anoplocephala</a:t>
            </a:r>
            <a:r>
              <a:rPr lang="en-US" i="1" dirty="0">
                <a:latin typeface="Times New Roman"/>
                <a:ea typeface="MS Mincho"/>
              </a:rPr>
              <a:t> </a:t>
            </a:r>
            <a:r>
              <a:rPr lang="en-US" i="1" dirty="0" err="1">
                <a:latin typeface="Times New Roman"/>
                <a:ea typeface="MS Mincho"/>
              </a:rPr>
              <a:t>perfoliata</a:t>
            </a:r>
            <a:r>
              <a:rPr lang="en-US" i="1" dirty="0">
                <a:latin typeface="Times New Roman"/>
                <a:ea typeface="MS Mincho"/>
              </a:rPr>
              <a:t> </a:t>
            </a:r>
            <a:r>
              <a:rPr lang="en-US" dirty="0">
                <a:latin typeface="Times New Roman"/>
                <a:ea typeface="MS Mincho"/>
              </a:rPr>
              <a:t>and is administered at 13.2 mg/kg orally.  It is not as effective as praziquantel as </a:t>
            </a:r>
            <a:r>
              <a:rPr lang="en-US" dirty="0" err="1">
                <a:latin typeface="Times New Roman"/>
                <a:ea typeface="MS Mincho"/>
              </a:rPr>
              <a:t>anticestodal</a:t>
            </a:r>
            <a:r>
              <a:rPr lang="en-US" dirty="0">
                <a:latin typeface="Times New Roman"/>
                <a:ea typeface="MS Mincho"/>
              </a:rPr>
              <a:t> drug.</a:t>
            </a:r>
            <a:endParaRPr lang="en-US" sz="2800" dirty="0">
              <a:latin typeface="Times New Roman"/>
              <a:ea typeface="MS Mincho"/>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12796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57200"/>
          </a:xfrm>
        </p:spPr>
        <p:txBody>
          <a:bodyPr>
            <a:normAutofit fontScale="90000"/>
          </a:bodyPr>
          <a:lstStyle/>
          <a:p>
            <a:pPr lvl="0">
              <a:lnSpc>
                <a:spcPct val="150000"/>
              </a:lnSpc>
              <a:spcBef>
                <a:spcPts val="0"/>
              </a:spcBef>
            </a:pPr>
            <a:r>
              <a:rPr lang="en-US" sz="3600" b="1" dirty="0" smtClean="0">
                <a:solidFill>
                  <a:srgbClr val="FFFF00"/>
                </a:solidFill>
                <a:latin typeface="Times New Roman"/>
                <a:ea typeface="MS Mincho"/>
              </a:rPr>
              <a:t/>
            </a:r>
            <a:br>
              <a:rPr lang="en-US" sz="3600" b="1" dirty="0" smtClean="0">
                <a:solidFill>
                  <a:srgbClr val="FFFF00"/>
                </a:solidFill>
                <a:latin typeface="Times New Roman"/>
                <a:ea typeface="MS Mincho"/>
              </a:rPr>
            </a:br>
            <a:r>
              <a:rPr lang="en-US" sz="3600" b="1" dirty="0" smtClean="0">
                <a:solidFill>
                  <a:srgbClr val="FFFF00"/>
                </a:solidFill>
                <a:latin typeface="Times New Roman"/>
                <a:ea typeface="MS Mincho"/>
              </a:rPr>
              <a:t>IV. Antitrematodal </a:t>
            </a:r>
            <a:r>
              <a:rPr lang="en-US" sz="3600" b="1" dirty="0">
                <a:solidFill>
                  <a:srgbClr val="FFFF00"/>
                </a:solidFill>
                <a:latin typeface="Times New Roman"/>
                <a:ea typeface="MS Mincho"/>
              </a:rPr>
              <a:t>drugs</a:t>
            </a:r>
            <a:r>
              <a:rPr lang="en-US" sz="2400" dirty="0">
                <a:latin typeface="Times New Roman"/>
                <a:ea typeface="MS Mincho"/>
              </a:rPr>
              <a:t/>
            </a:r>
            <a:br>
              <a:rPr lang="en-US" sz="2400" dirty="0">
                <a:latin typeface="Times New Roman"/>
                <a:ea typeface="MS Mincho"/>
              </a:rPr>
            </a:b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838200"/>
            <a:ext cx="8229600" cy="5867400"/>
          </a:xfrm>
        </p:spPr>
        <p:txBody>
          <a:bodyPr>
            <a:normAutofit fontScale="85000" lnSpcReduction="10000"/>
          </a:bodyPr>
          <a:lstStyle/>
          <a:p>
            <a:pPr marL="114300" marR="0" indent="0">
              <a:lnSpc>
                <a:spcPct val="120000"/>
              </a:lnSpc>
              <a:spcBef>
                <a:spcPts val="0"/>
              </a:spcBef>
              <a:spcAft>
                <a:spcPts val="0"/>
              </a:spcAft>
              <a:buNone/>
            </a:pPr>
            <a:r>
              <a:rPr lang="en-US" sz="2400" b="1" dirty="0">
                <a:latin typeface="Times New Roman"/>
                <a:ea typeface="MS Mincho"/>
              </a:rPr>
              <a:t>Introduction:</a:t>
            </a:r>
            <a:r>
              <a:rPr lang="en-US" sz="2400" dirty="0">
                <a:latin typeface="Times New Roman"/>
                <a:ea typeface="MS Mincho"/>
              </a:rPr>
              <a:t>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Infestation </a:t>
            </a:r>
            <a:r>
              <a:rPr lang="en-US" sz="2400" dirty="0">
                <a:latin typeface="Times New Roman"/>
                <a:ea typeface="MS Mincho"/>
              </a:rPr>
              <a:t>with liver flukes (</a:t>
            </a:r>
            <a:r>
              <a:rPr lang="en-US" sz="2400" i="1" dirty="0" err="1">
                <a:latin typeface="Times New Roman"/>
                <a:ea typeface="MS Mincho"/>
              </a:rPr>
              <a:t>Fasciola</a:t>
            </a:r>
            <a:r>
              <a:rPr lang="en-US" sz="2400" i="1" dirty="0">
                <a:latin typeface="Times New Roman"/>
                <a:ea typeface="MS Mincho"/>
              </a:rPr>
              <a:t> hepatica</a:t>
            </a:r>
            <a:r>
              <a:rPr lang="en-US" sz="2400" dirty="0">
                <a:latin typeface="Times New Roman"/>
                <a:ea typeface="MS Mincho"/>
              </a:rPr>
              <a:t>) is the most common and most economically important </a:t>
            </a:r>
            <a:r>
              <a:rPr lang="en-US" sz="2400" dirty="0" err="1">
                <a:latin typeface="Times New Roman"/>
                <a:ea typeface="MS Mincho"/>
              </a:rPr>
              <a:t>trematode</a:t>
            </a:r>
            <a:r>
              <a:rPr lang="en-US" sz="2400" dirty="0">
                <a:latin typeface="Times New Roman"/>
                <a:ea typeface="MS Mincho"/>
              </a:rPr>
              <a:t> disease of domestic animals worldwide.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Liver </a:t>
            </a:r>
            <a:r>
              <a:rPr lang="en-US" sz="2400" dirty="0">
                <a:latin typeface="Times New Roman"/>
                <a:ea typeface="MS Mincho"/>
              </a:rPr>
              <a:t>fluke disease is typically chronic and subclinical in nature.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Both </a:t>
            </a:r>
            <a:r>
              <a:rPr lang="en-US" sz="2400" dirty="0">
                <a:latin typeface="Times New Roman"/>
                <a:ea typeface="MS Mincho"/>
              </a:rPr>
              <a:t>mature and immature liver flukes cause damage to liver.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After </a:t>
            </a:r>
            <a:r>
              <a:rPr lang="en-US" sz="2400" dirty="0">
                <a:latin typeface="Times New Roman"/>
                <a:ea typeface="MS Mincho"/>
              </a:rPr>
              <a:t>grazing ruminants ingest </a:t>
            </a:r>
            <a:r>
              <a:rPr lang="en-US" sz="2400" dirty="0" err="1">
                <a:latin typeface="Times New Roman"/>
                <a:ea typeface="MS Mincho"/>
              </a:rPr>
              <a:t>metacercaria</a:t>
            </a:r>
            <a:r>
              <a:rPr lang="en-US" sz="2400" dirty="0">
                <a:latin typeface="Times New Roman"/>
                <a:ea typeface="MS Mincho"/>
              </a:rPr>
              <a:t>, the immature flukes emerge from the cysts, penetrate the small intestine wall, traverse the peritoneal cavity and penetrate into liver within 4 days of infestation.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These </a:t>
            </a:r>
            <a:r>
              <a:rPr lang="en-US" sz="2400" dirty="0">
                <a:latin typeface="Times New Roman"/>
                <a:ea typeface="MS Mincho"/>
              </a:rPr>
              <a:t>immature flukes will tunnel through liver tissues growing rapidly.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 </a:t>
            </a:r>
            <a:r>
              <a:rPr lang="en-US" sz="2400" dirty="0">
                <a:latin typeface="Times New Roman"/>
                <a:ea typeface="MS Mincho"/>
              </a:rPr>
              <a:t>The extensive damage can cause acute clinical signs of </a:t>
            </a:r>
            <a:r>
              <a:rPr lang="en-US" sz="2400" dirty="0" err="1">
                <a:latin typeface="Times New Roman"/>
                <a:ea typeface="MS Mincho"/>
              </a:rPr>
              <a:t>fasciolosis</a:t>
            </a:r>
            <a:r>
              <a:rPr lang="en-US" sz="2400" dirty="0">
                <a:latin typeface="Times New Roman"/>
                <a:ea typeface="MS Mincho"/>
              </a:rPr>
              <a:t>, which occur within 6-8 weeks of inoculation.  This stage can be fatal.  </a:t>
            </a:r>
            <a:endParaRPr lang="en-US" sz="2400" dirty="0" smtClean="0">
              <a:latin typeface="Times New Roman"/>
              <a:ea typeface="MS Mincho"/>
            </a:endParaRPr>
          </a:p>
          <a:p>
            <a:pPr marL="457200" marR="0">
              <a:lnSpc>
                <a:spcPct val="120000"/>
              </a:lnSpc>
              <a:spcBef>
                <a:spcPts val="0"/>
              </a:spcBef>
              <a:spcAft>
                <a:spcPts val="0"/>
              </a:spcAft>
              <a:buFont typeface="Wingdings" pitchFamily="2" charset="2"/>
              <a:buChar char="ü"/>
            </a:pPr>
            <a:r>
              <a:rPr lang="en-US" sz="2400" dirty="0" smtClean="0">
                <a:latin typeface="Times New Roman"/>
                <a:ea typeface="MS Mincho"/>
              </a:rPr>
              <a:t>Scar </a:t>
            </a:r>
            <a:r>
              <a:rPr lang="en-US" sz="2400" dirty="0">
                <a:latin typeface="Times New Roman"/>
                <a:ea typeface="MS Mincho"/>
              </a:rPr>
              <a:t>tissues are present after liver is damaged.  During the eighth week of infestation, flukes begin to penetrate the bile duct, where they become mature by 10-12 weeks after infestation.  These mature flukes cause biliary inflammation and progressive occlusion.  </a:t>
            </a:r>
          </a:p>
          <a:p>
            <a:pPr marL="0" indent="0">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566341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2"/>
          </a:xfrm>
        </p:spPr>
        <p:txBody>
          <a:bodyPr>
            <a:normAutofit/>
          </a:bodyPr>
          <a:lstStyle/>
          <a:p>
            <a:r>
              <a:rPr lang="en-US" sz="2900" b="1" dirty="0">
                <a:solidFill>
                  <a:srgbClr val="FFFF00"/>
                </a:solidFill>
                <a:latin typeface="Times New Roman"/>
                <a:ea typeface="MS Mincho"/>
              </a:rPr>
              <a:t>IV. </a:t>
            </a:r>
            <a:r>
              <a:rPr lang="en-US" sz="2900" b="1" dirty="0" err="1">
                <a:solidFill>
                  <a:srgbClr val="FFFF00"/>
                </a:solidFill>
                <a:latin typeface="Times New Roman"/>
                <a:ea typeface="MS Mincho"/>
              </a:rPr>
              <a:t>Antitrematodal</a:t>
            </a:r>
            <a:r>
              <a:rPr lang="en-US" sz="2900" b="1" dirty="0">
                <a:solidFill>
                  <a:srgbClr val="FFFF00"/>
                </a:solidFill>
                <a:latin typeface="Times New Roman"/>
                <a:ea typeface="MS Mincho"/>
              </a:rPr>
              <a:t> 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990600"/>
            <a:ext cx="8839200" cy="5715000"/>
          </a:xfrm>
        </p:spPr>
        <p:txBody>
          <a:bodyPr>
            <a:normAutofit/>
          </a:bodyPr>
          <a:lstStyle/>
          <a:p>
            <a:pPr marL="571500" lvl="0" indent="-457200">
              <a:spcBef>
                <a:spcPts val="0"/>
              </a:spcBef>
              <a:buAutoNum type="alphaLcPeriod"/>
            </a:pPr>
            <a:r>
              <a:rPr lang="en-US" sz="2400" b="1" i="1" dirty="0" smtClean="0">
                <a:solidFill>
                  <a:srgbClr val="FF0000"/>
                </a:solidFill>
                <a:latin typeface="Times New Roman"/>
                <a:ea typeface="MS Mincho"/>
              </a:rPr>
              <a:t>Clorsulon </a:t>
            </a:r>
            <a:r>
              <a:rPr lang="en-US" sz="2400" b="1" i="1" dirty="0">
                <a:solidFill>
                  <a:srgbClr val="FF0000"/>
                </a:solidFill>
                <a:latin typeface="Times New Roman"/>
                <a:ea typeface="MS Mincho"/>
              </a:rPr>
              <a:t>: </a:t>
            </a:r>
            <a:r>
              <a:rPr lang="en-US" sz="2000" dirty="0">
                <a:solidFill>
                  <a:prstClr val="white"/>
                </a:solidFill>
                <a:latin typeface="Times New Roman"/>
                <a:ea typeface="MS Mincho"/>
              </a:rPr>
              <a:t>It is a sulfonamide that is effective against both mature and immature </a:t>
            </a:r>
            <a:r>
              <a:rPr lang="en-US" sz="2000" i="1" dirty="0">
                <a:solidFill>
                  <a:prstClr val="white"/>
                </a:solidFill>
                <a:latin typeface="Times New Roman"/>
                <a:ea typeface="MS Mincho"/>
              </a:rPr>
              <a:t>F. hepatica </a:t>
            </a:r>
            <a:r>
              <a:rPr lang="en-US" sz="2000" dirty="0">
                <a:solidFill>
                  <a:prstClr val="white"/>
                </a:solidFill>
                <a:latin typeface="Times New Roman"/>
                <a:ea typeface="MS Mincho"/>
              </a:rPr>
              <a:t>in cattle</a:t>
            </a:r>
            <a:r>
              <a:rPr lang="en-US" sz="2000" dirty="0" smtClean="0">
                <a:solidFill>
                  <a:prstClr val="white"/>
                </a:solidFill>
                <a:latin typeface="Times New Roman"/>
                <a:ea typeface="MS Mincho"/>
              </a:rPr>
              <a:t>.</a:t>
            </a:r>
          </a:p>
          <a:p>
            <a:pPr marL="571500" lvl="0" indent="-457200">
              <a:spcBef>
                <a:spcPts val="0"/>
              </a:spcBef>
              <a:buAutoNum type="alphaLcPeriod"/>
            </a:pPr>
            <a:endParaRPr lang="en-US" sz="2000" dirty="0">
              <a:solidFill>
                <a:prstClr val="white"/>
              </a:solidFill>
              <a:latin typeface="Times New Roman"/>
              <a:ea typeface="MS Mincho"/>
            </a:endParaRPr>
          </a:p>
          <a:p>
            <a:pPr marL="114300" lvl="0" indent="0">
              <a:spcBef>
                <a:spcPts val="0"/>
              </a:spcBef>
              <a:buNone/>
            </a:pPr>
            <a:r>
              <a:rPr lang="en-US" sz="2000" b="1" dirty="0">
                <a:solidFill>
                  <a:srgbClr val="04D235"/>
                </a:solidFill>
                <a:latin typeface="Times New Roman"/>
                <a:ea typeface="MS Mincho"/>
              </a:rPr>
              <a:t>Therapeutic uses: </a:t>
            </a:r>
            <a:r>
              <a:rPr lang="en-US" sz="2000" dirty="0">
                <a:solidFill>
                  <a:prstClr val="white"/>
                </a:solidFill>
                <a:latin typeface="Times New Roman"/>
                <a:ea typeface="MS Mincho"/>
              </a:rPr>
              <a:t>Clorsulon is the most effective drug against </a:t>
            </a:r>
            <a:r>
              <a:rPr lang="en-US" sz="2000" i="1" dirty="0">
                <a:solidFill>
                  <a:prstClr val="white"/>
                </a:solidFill>
                <a:latin typeface="Times New Roman"/>
                <a:ea typeface="MS Mincho"/>
              </a:rPr>
              <a:t>F. hepatica</a:t>
            </a:r>
            <a:r>
              <a:rPr lang="en-US" sz="2000" dirty="0">
                <a:solidFill>
                  <a:prstClr val="white"/>
                </a:solidFill>
                <a:latin typeface="Times New Roman"/>
                <a:ea typeface="MS Mincho"/>
              </a:rPr>
              <a:t>, killing mature and immature flukes in cattle.  </a:t>
            </a:r>
            <a:endParaRPr lang="en-US" sz="2000" dirty="0" smtClean="0">
              <a:solidFill>
                <a:prstClr val="white"/>
              </a:solidFill>
              <a:latin typeface="Times New Roman"/>
              <a:ea typeface="MS Mincho"/>
            </a:endParaRPr>
          </a:p>
          <a:p>
            <a:pPr marL="114300" lvl="0" indent="0">
              <a:spcBef>
                <a:spcPts val="0"/>
              </a:spcBef>
              <a:buNone/>
            </a:pPr>
            <a:endParaRPr lang="en-US" sz="2000" dirty="0">
              <a:solidFill>
                <a:prstClr val="white"/>
              </a:solidFill>
              <a:latin typeface="Times New Roman"/>
              <a:ea typeface="MS Mincho"/>
            </a:endParaRPr>
          </a:p>
          <a:p>
            <a:pPr marL="114300" lvl="0" indent="0">
              <a:spcBef>
                <a:spcPts val="0"/>
              </a:spcBef>
              <a:buNone/>
            </a:pPr>
            <a:r>
              <a:rPr lang="en-US" sz="2000" b="1" dirty="0">
                <a:solidFill>
                  <a:srgbClr val="04D235"/>
                </a:solidFill>
                <a:latin typeface="Times New Roman"/>
                <a:ea typeface="MS Mincho"/>
              </a:rPr>
              <a:t>Mechanism of action:  </a:t>
            </a:r>
            <a:r>
              <a:rPr lang="en-US" sz="2000" dirty="0">
                <a:solidFill>
                  <a:prstClr val="white"/>
                </a:solidFill>
                <a:latin typeface="Times New Roman"/>
                <a:ea typeface="MS Mincho"/>
              </a:rPr>
              <a:t>Clorsulon inhibits 3-phosphoglycerate kinase and </a:t>
            </a:r>
            <a:r>
              <a:rPr lang="en-US" sz="2000" dirty="0" err="1">
                <a:solidFill>
                  <a:prstClr val="white"/>
                </a:solidFill>
                <a:latin typeface="Times New Roman"/>
                <a:ea typeface="MS Mincho"/>
              </a:rPr>
              <a:t>phosphoglyceromutase</a:t>
            </a:r>
            <a:r>
              <a:rPr lang="en-US" sz="2000" dirty="0">
                <a:solidFill>
                  <a:prstClr val="white"/>
                </a:solidFill>
                <a:latin typeface="Times New Roman"/>
                <a:ea typeface="MS Mincho"/>
              </a:rPr>
              <a:t> in the glycolytic pathway, depriving the fluke of a metabolic energy source</a:t>
            </a:r>
            <a:r>
              <a:rPr lang="en-US" sz="2000" dirty="0" smtClean="0">
                <a:solidFill>
                  <a:prstClr val="white"/>
                </a:solidFill>
                <a:latin typeface="Times New Roman"/>
                <a:ea typeface="MS Mincho"/>
              </a:rPr>
              <a:t>.</a:t>
            </a:r>
          </a:p>
          <a:p>
            <a:pPr marL="114300" lvl="0" indent="0">
              <a:spcBef>
                <a:spcPts val="0"/>
              </a:spcBef>
              <a:buNone/>
            </a:pPr>
            <a:endParaRPr lang="en-US" sz="2000" dirty="0">
              <a:solidFill>
                <a:prstClr val="white"/>
              </a:solidFill>
              <a:latin typeface="Times New Roman"/>
              <a:ea typeface="MS Mincho"/>
            </a:endParaRPr>
          </a:p>
          <a:p>
            <a:pPr marL="114300" lvl="0" indent="0">
              <a:spcBef>
                <a:spcPts val="0"/>
              </a:spcBef>
              <a:buNone/>
            </a:pPr>
            <a:r>
              <a:rPr lang="en-US" sz="2000" b="1" dirty="0">
                <a:solidFill>
                  <a:srgbClr val="04D235"/>
                </a:solidFill>
                <a:latin typeface="Times New Roman"/>
                <a:ea typeface="MS Mincho"/>
              </a:rPr>
              <a:t>Pharmacokinetics:</a:t>
            </a:r>
            <a:r>
              <a:rPr lang="en-US" sz="2000" dirty="0">
                <a:solidFill>
                  <a:srgbClr val="04D235"/>
                </a:solidFill>
                <a:latin typeface="Times New Roman"/>
                <a:ea typeface="MS Mincho"/>
              </a:rPr>
              <a:t> </a:t>
            </a:r>
            <a:r>
              <a:rPr lang="en-US" sz="2000" dirty="0">
                <a:solidFill>
                  <a:prstClr val="white"/>
                </a:solidFill>
                <a:latin typeface="Times New Roman"/>
                <a:ea typeface="MS Mincho"/>
              </a:rPr>
              <a:t>After oral administration, clorsulon is absorbed rapidly and reach peak blood concentration within 4 hours after oral ingestion.  The majority of the dose is eliminated in the unchanged form in both feces and urine.   The </a:t>
            </a:r>
            <a:r>
              <a:rPr lang="en-US" sz="2000" dirty="0" err="1">
                <a:solidFill>
                  <a:prstClr val="white"/>
                </a:solidFill>
                <a:latin typeface="Times New Roman"/>
                <a:ea typeface="MS Mincho"/>
              </a:rPr>
              <a:t>preslaughter</a:t>
            </a:r>
            <a:r>
              <a:rPr lang="en-US" sz="2000" dirty="0">
                <a:solidFill>
                  <a:prstClr val="white"/>
                </a:solidFill>
                <a:latin typeface="Times New Roman"/>
                <a:ea typeface="MS Mincho"/>
              </a:rPr>
              <a:t> withdrawal period is 8 days.  Clorsulon should not be used in lactating dairy cattle</a:t>
            </a:r>
            <a:r>
              <a:rPr lang="en-US" sz="2000" dirty="0" smtClean="0">
                <a:solidFill>
                  <a:prstClr val="white"/>
                </a:solidFill>
                <a:latin typeface="Times New Roman"/>
                <a:ea typeface="MS Mincho"/>
              </a:rPr>
              <a:t>.</a:t>
            </a:r>
          </a:p>
          <a:p>
            <a:pPr marL="114300" lvl="0" indent="0">
              <a:spcBef>
                <a:spcPts val="0"/>
              </a:spcBef>
              <a:buNone/>
            </a:pPr>
            <a:endParaRPr lang="en-US" sz="2000" dirty="0">
              <a:solidFill>
                <a:prstClr val="white"/>
              </a:solidFill>
              <a:latin typeface="Times New Roman"/>
              <a:ea typeface="MS Mincho"/>
            </a:endParaRPr>
          </a:p>
          <a:p>
            <a:pPr marL="114300" lvl="0" indent="0">
              <a:spcBef>
                <a:spcPts val="0"/>
              </a:spcBef>
              <a:buNone/>
            </a:pPr>
            <a:r>
              <a:rPr lang="en-US" sz="2000" b="1" dirty="0">
                <a:solidFill>
                  <a:srgbClr val="04D235"/>
                </a:solidFill>
                <a:latin typeface="Times New Roman"/>
                <a:ea typeface="MS Mincho"/>
              </a:rPr>
              <a:t>Adverse effects:</a:t>
            </a:r>
            <a:r>
              <a:rPr lang="en-US" sz="2000" dirty="0">
                <a:solidFill>
                  <a:srgbClr val="04D235"/>
                </a:solidFill>
                <a:latin typeface="Times New Roman"/>
                <a:ea typeface="MS Mincho"/>
              </a:rPr>
              <a:t> </a:t>
            </a:r>
            <a:r>
              <a:rPr lang="en-US" sz="2000" dirty="0">
                <a:solidFill>
                  <a:prstClr val="white"/>
                </a:solidFill>
                <a:latin typeface="Times New Roman"/>
                <a:ea typeface="MS Mincho"/>
              </a:rPr>
              <a:t>If used according to the instruction of use, side effects are less likely to occur.  It is safe for use in pregnant and breeding animals.</a:t>
            </a:r>
          </a:p>
          <a:p>
            <a:pPr marL="0" lvl="0" indent="0">
              <a:buNone/>
            </a:pPr>
            <a:endParaRPr lang="en-US" sz="1500" dirty="0">
              <a:solidFill>
                <a:prstClr val="white"/>
              </a:solidFill>
              <a:latin typeface="Times New Roman" pitchFamily="18" charset="0"/>
              <a:cs typeface="Times New Roman" pitchFamily="18" charset="0"/>
            </a:endParaRPr>
          </a:p>
          <a:p>
            <a:pPr marL="0" indent="0">
              <a:buNone/>
            </a:pP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755404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900" b="1" dirty="0">
                <a:solidFill>
                  <a:srgbClr val="FFFF00"/>
                </a:solidFill>
                <a:latin typeface="Times New Roman"/>
                <a:ea typeface="MS Mincho"/>
              </a:rPr>
              <a:t>IV. </a:t>
            </a:r>
            <a:r>
              <a:rPr lang="en-US" sz="2900" b="1" dirty="0" err="1">
                <a:solidFill>
                  <a:srgbClr val="FFFF00"/>
                </a:solidFill>
                <a:latin typeface="Times New Roman"/>
                <a:ea typeface="MS Mincho"/>
              </a:rPr>
              <a:t>Antitrematodal</a:t>
            </a:r>
            <a:r>
              <a:rPr lang="en-US" sz="2900" b="1" dirty="0">
                <a:solidFill>
                  <a:srgbClr val="FFFF00"/>
                </a:solidFill>
                <a:latin typeface="Times New Roman"/>
                <a:ea typeface="MS Mincho"/>
              </a:rPr>
              <a:t> drugs – cont’d</a:t>
            </a:r>
            <a:endParaRPr lang="en-US" sz="3200"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pPr marL="457200" lvl="1" indent="0">
              <a:lnSpc>
                <a:spcPct val="150000"/>
              </a:lnSpc>
              <a:spcBef>
                <a:spcPts val="0"/>
              </a:spcBef>
              <a:buNone/>
              <a:tabLst>
                <a:tab pos="742950" algn="l"/>
              </a:tabLst>
            </a:pPr>
            <a:r>
              <a:rPr lang="en-US" b="1" i="1" dirty="0" smtClean="0">
                <a:solidFill>
                  <a:srgbClr val="FF0000"/>
                </a:solidFill>
                <a:latin typeface="Times New Roman"/>
                <a:ea typeface="MS Mincho"/>
              </a:rPr>
              <a:t>b. </a:t>
            </a:r>
            <a:r>
              <a:rPr lang="en-US" b="1" i="1" dirty="0" err="1" smtClean="0">
                <a:solidFill>
                  <a:srgbClr val="FF0000"/>
                </a:solidFill>
                <a:latin typeface="Times New Roman"/>
                <a:ea typeface="MS Mincho"/>
              </a:rPr>
              <a:t>Albendazole</a:t>
            </a:r>
            <a:r>
              <a:rPr lang="en-US" b="1" i="1" dirty="0">
                <a:solidFill>
                  <a:srgbClr val="FF0000"/>
                </a:solidFill>
                <a:latin typeface="Times New Roman"/>
                <a:ea typeface="MS Mincho"/>
              </a:rPr>
              <a:t>:</a:t>
            </a:r>
            <a:r>
              <a:rPr lang="en-US" dirty="0">
                <a:solidFill>
                  <a:srgbClr val="FF0000"/>
                </a:solidFill>
                <a:latin typeface="Times New Roman"/>
                <a:ea typeface="MS Mincho"/>
              </a:rPr>
              <a:t> </a:t>
            </a:r>
            <a:endParaRPr lang="en-US" dirty="0" smtClean="0">
              <a:solidFill>
                <a:srgbClr val="FF0000"/>
              </a:solidFill>
              <a:latin typeface="Times New Roman"/>
              <a:ea typeface="MS Mincho"/>
            </a:endParaRPr>
          </a:p>
          <a:p>
            <a:pPr lvl="1">
              <a:lnSpc>
                <a:spcPct val="150000"/>
              </a:lnSpc>
              <a:spcBef>
                <a:spcPts val="0"/>
              </a:spcBef>
              <a:buFont typeface="Wingdings" pitchFamily="2" charset="2"/>
              <a:buChar char="ü"/>
              <a:tabLst>
                <a:tab pos="742950" algn="l"/>
              </a:tabLst>
            </a:pPr>
            <a:r>
              <a:rPr lang="en-US" dirty="0" smtClean="0">
                <a:latin typeface="Times New Roman"/>
                <a:ea typeface="MS Mincho"/>
              </a:rPr>
              <a:t>Mechanism </a:t>
            </a:r>
            <a:r>
              <a:rPr lang="en-US" dirty="0">
                <a:latin typeface="Times New Roman"/>
                <a:ea typeface="MS Mincho"/>
              </a:rPr>
              <a:t>of action is similar to that of </a:t>
            </a:r>
            <a:r>
              <a:rPr lang="en-US" dirty="0" err="1">
                <a:latin typeface="Times New Roman"/>
                <a:ea typeface="MS Mincho"/>
              </a:rPr>
              <a:t>benzimidazole</a:t>
            </a:r>
            <a:r>
              <a:rPr lang="en-US" dirty="0">
                <a:latin typeface="Times New Roman"/>
                <a:ea typeface="MS Mincho"/>
              </a:rPr>
              <a:t> </a:t>
            </a:r>
            <a:r>
              <a:rPr lang="en-US" dirty="0" smtClean="0">
                <a:latin typeface="Times New Roman"/>
                <a:ea typeface="MS Mincho"/>
              </a:rPr>
              <a:t>( </a:t>
            </a:r>
            <a:r>
              <a:rPr lang="en-US" dirty="0">
                <a:latin typeface="Times New Roman"/>
                <a:ea typeface="MS Mincho"/>
              </a:rPr>
              <a:t>It is effective against mature liver flukes (e.g., </a:t>
            </a:r>
            <a:r>
              <a:rPr lang="en-US" i="1" dirty="0">
                <a:latin typeface="Times New Roman"/>
                <a:ea typeface="MS Mincho"/>
              </a:rPr>
              <a:t>F. hepatica</a:t>
            </a:r>
            <a:r>
              <a:rPr lang="en-US" dirty="0">
                <a:latin typeface="Times New Roman"/>
                <a:ea typeface="MS Mincho"/>
              </a:rPr>
              <a:t>) in cattle.  </a:t>
            </a:r>
            <a:endParaRPr lang="en-US" dirty="0" smtClean="0">
              <a:latin typeface="Times New Roman"/>
              <a:ea typeface="MS Mincho"/>
            </a:endParaRPr>
          </a:p>
          <a:p>
            <a:pPr lvl="1">
              <a:lnSpc>
                <a:spcPct val="150000"/>
              </a:lnSpc>
              <a:spcBef>
                <a:spcPts val="0"/>
              </a:spcBef>
              <a:buFont typeface="Wingdings" pitchFamily="2" charset="2"/>
              <a:buChar char="ü"/>
              <a:tabLst>
                <a:tab pos="742950" algn="l"/>
              </a:tabLst>
            </a:pPr>
            <a:r>
              <a:rPr lang="en-US" dirty="0" smtClean="0">
                <a:latin typeface="Times New Roman"/>
                <a:ea typeface="MS Mincho"/>
              </a:rPr>
              <a:t>It </a:t>
            </a:r>
            <a:r>
              <a:rPr lang="en-US" dirty="0">
                <a:latin typeface="Times New Roman"/>
                <a:ea typeface="MS Mincho"/>
              </a:rPr>
              <a:t>requires a 27-days </a:t>
            </a:r>
            <a:r>
              <a:rPr lang="en-US" dirty="0" err="1">
                <a:latin typeface="Times New Roman"/>
                <a:ea typeface="MS Mincho"/>
              </a:rPr>
              <a:t>preslaughter</a:t>
            </a:r>
            <a:r>
              <a:rPr lang="en-US" dirty="0">
                <a:latin typeface="Times New Roman"/>
                <a:ea typeface="MS Mincho"/>
              </a:rPr>
              <a:t> withdrawal </a:t>
            </a:r>
            <a:r>
              <a:rPr lang="en-US" dirty="0" smtClean="0">
                <a:latin typeface="Times New Roman"/>
                <a:ea typeface="MS Mincho"/>
              </a:rPr>
              <a:t>period.</a:t>
            </a:r>
          </a:p>
          <a:p>
            <a:pPr lvl="1">
              <a:lnSpc>
                <a:spcPct val="150000"/>
              </a:lnSpc>
              <a:spcBef>
                <a:spcPts val="0"/>
              </a:spcBef>
              <a:buFont typeface="Wingdings" pitchFamily="2" charset="2"/>
              <a:buChar char="ü"/>
              <a:tabLst>
                <a:tab pos="742950" algn="l"/>
              </a:tabLst>
            </a:pPr>
            <a:r>
              <a:rPr lang="en-US" dirty="0" smtClean="0">
                <a:latin typeface="Times New Roman"/>
                <a:ea typeface="MS Mincho"/>
              </a:rPr>
              <a:t>Because </a:t>
            </a:r>
            <a:r>
              <a:rPr lang="en-US" dirty="0">
                <a:latin typeface="Times New Roman"/>
                <a:ea typeface="MS Mincho"/>
              </a:rPr>
              <a:t>it has teratogenicity effects, </a:t>
            </a:r>
            <a:r>
              <a:rPr lang="en-US" dirty="0" err="1">
                <a:latin typeface="Times New Roman"/>
                <a:ea typeface="MS Mincho"/>
              </a:rPr>
              <a:t>albendazole</a:t>
            </a:r>
            <a:r>
              <a:rPr lang="en-US" dirty="0">
                <a:latin typeface="Times New Roman"/>
                <a:ea typeface="MS Mincho"/>
              </a:rPr>
              <a:t> should not be used in pregnant cattle during the first 45 days of gestation or in female dairy cattle of breeding age. </a:t>
            </a:r>
          </a:p>
          <a:p>
            <a:pPr marL="0" indent="0">
              <a:buNone/>
            </a:pPr>
            <a:endParaRPr lang="en-US" sz="2400" dirty="0"/>
          </a:p>
        </p:txBody>
      </p:sp>
    </p:spTree>
    <p:extLst>
      <p:ext uri="{BB962C8B-B14F-4D97-AF65-F5344CB8AC3E}">
        <p14:creationId xmlns:p14="http://schemas.microsoft.com/office/powerpoint/2010/main" val="33244884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2348</TotalTime>
  <Words>2185</Words>
  <Application>Microsoft Office PowerPoint</Application>
  <PresentationFormat>On-screen Show (4:3)</PresentationFormat>
  <Paragraphs>154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University of Karbala College of veterinary medicine  Second semester Pharmacology Lect. # 5  Chemotherapy of parasitic diseases  Part two   Dr. Sattar K. Abdul-Hussain, Ph.D, DVM, DABT </vt:lpstr>
      <vt:lpstr> III. Anticetodal drugs </vt:lpstr>
      <vt:lpstr>III. Anticetodal drugs</vt:lpstr>
      <vt:lpstr>III. Anticetodal drugs – cont’d</vt:lpstr>
      <vt:lpstr>III. Anticetodal drugs – cont’d</vt:lpstr>
      <vt:lpstr>III. Anticetodal drugs – cont’d</vt:lpstr>
      <vt:lpstr> IV. Antitrematodal drugs </vt:lpstr>
      <vt:lpstr>IV. Antitrematodal drugs – cont’d</vt:lpstr>
      <vt:lpstr>IV. Antitrematodal drugs – cont’d</vt:lpstr>
      <vt:lpstr>V. Antiprotozoal drugs </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lpstr>V. Antiprotozoal drugs – cont’d</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Pharmacology Lect. # 1  Antibacterial Drugs Part 2</dc:title>
  <dc:subject>Pharmacology</dc:subject>
  <dc:creator>Dr. Sattar K. Abdul-Hussain</dc:creator>
  <cp:lastModifiedBy>Sattar</cp:lastModifiedBy>
  <cp:revision>176</cp:revision>
  <dcterms:created xsi:type="dcterms:W3CDTF">2016-02-24T06:48:30Z</dcterms:created>
  <dcterms:modified xsi:type="dcterms:W3CDTF">2016-03-28T13:57:16Z</dcterms:modified>
</cp:coreProperties>
</file>