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D235"/>
    <a:srgbClr val="2309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1056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713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786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781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586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155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912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609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567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984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728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5EC6B-C5A2-4B40-83BC-10EC0C939240}" type="datetimeFigureOut">
              <a:rPr lang="en-US" smtClean="0"/>
              <a:t>3/27/2016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524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09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5EC6B-C5A2-4B40-83BC-10EC0C939240}" type="datetimeFigureOut">
              <a:rPr lang="en-US" smtClean="0"/>
              <a:t>3/27/2016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0DCDF-F8BC-4D9D-966E-6723FB7A1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6465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5943599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University of Karbala</a:t>
            </a:r>
            <a:b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College of veterinary medicine</a:t>
            </a:r>
            <a:b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Second semester</a:t>
            </a:r>
            <a:b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Pharmacology Lect. # 5</a:t>
            </a:r>
            <a:b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Chemotherapy of parasitic diseases</a:t>
            </a:r>
            <a:br>
              <a:rPr lang="en-US" sz="3600" b="1" dirty="0" smtClean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  <a:t>Part one</a:t>
            </a:r>
            <a:br>
              <a:rPr lang="en-US" sz="3600" b="1" dirty="0" smtClean="0">
                <a:solidFill>
                  <a:srgbClr val="04D2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Dr. Sattar K. Abdul-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Hussain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Ph.D, DVM, DABT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93657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9308"/>
            <a:ext cx="8534400" cy="71596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I. </a:t>
            </a:r>
            <a:r>
              <a:rPr lang="en-US" sz="3200" b="1" dirty="0" err="1">
                <a:solidFill>
                  <a:srgbClr val="FFFF00"/>
                </a:solidFill>
                <a:latin typeface="Times New Roman"/>
                <a:ea typeface="MS Mincho"/>
              </a:rPr>
              <a:t>Antinematodal</a:t>
            </a:r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 drugs (</a:t>
            </a:r>
            <a:r>
              <a:rPr lang="en-US" sz="3200" b="1" dirty="0" err="1">
                <a:solidFill>
                  <a:srgbClr val="FFFF00"/>
                </a:solidFill>
                <a:latin typeface="Times New Roman"/>
                <a:ea typeface="MS Mincho"/>
              </a:rPr>
              <a:t>Nematocides</a:t>
            </a:r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) – cont’d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91200"/>
          </a:xfrm>
        </p:spPr>
        <p:txBody>
          <a:bodyPr>
            <a:normAutofit fontScale="92500" lnSpcReduction="20000"/>
          </a:bodyPr>
          <a:lstStyle/>
          <a:p>
            <a:pPr marL="11430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0000"/>
                </a:solidFill>
                <a:latin typeface="Times New Roman"/>
                <a:ea typeface="MS Mincho"/>
              </a:rPr>
              <a:t>Pharmacokinetics:</a:t>
            </a:r>
            <a:r>
              <a:rPr lang="en-US" sz="2400" dirty="0">
                <a:solidFill>
                  <a:srgbClr val="FF0000"/>
                </a:solidFill>
                <a:latin typeface="Times New Roman"/>
                <a:ea typeface="MS Mincho"/>
              </a:rPr>
              <a:t> </a:t>
            </a:r>
          </a:p>
          <a:p>
            <a:pPr marL="11430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dirty="0">
                <a:solidFill>
                  <a:srgbClr val="04D235"/>
                </a:solidFill>
                <a:latin typeface="Times New Roman"/>
                <a:ea typeface="MS Mincho"/>
              </a:rPr>
              <a:t>Absorption: </a:t>
            </a:r>
            <a:endParaRPr lang="en-US" sz="2600" dirty="0" smtClean="0">
              <a:latin typeface="Times New Roman"/>
              <a:ea typeface="MS Mincho"/>
            </a:endParaRPr>
          </a:p>
          <a:p>
            <a:pPr marL="457200" marR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Times New Roman"/>
                <a:ea typeface="MS Mincho"/>
              </a:rPr>
              <a:t>Absorption is </a:t>
            </a:r>
            <a:r>
              <a:rPr lang="en-US" sz="2000" dirty="0">
                <a:latin typeface="Times New Roman"/>
                <a:ea typeface="MS Mincho"/>
              </a:rPr>
              <a:t>better water </a:t>
            </a:r>
            <a:r>
              <a:rPr lang="en-US" sz="2000" dirty="0" smtClean="0">
                <a:latin typeface="Times New Roman"/>
                <a:ea typeface="MS Mincho"/>
              </a:rPr>
              <a:t>soluble ones</a:t>
            </a:r>
          </a:p>
          <a:p>
            <a:pPr marL="457200" marR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Times New Roman"/>
                <a:ea typeface="MS Mincho"/>
              </a:rPr>
              <a:t>Since </a:t>
            </a:r>
            <a:r>
              <a:rPr lang="en-US" sz="2000" dirty="0">
                <a:latin typeface="Times New Roman"/>
                <a:ea typeface="MS Mincho"/>
              </a:rPr>
              <a:t>bile can help dissolve BZDs, absorption of them will be best in animals with a full stomach. </a:t>
            </a:r>
          </a:p>
          <a:p>
            <a:pPr marL="11430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600" b="1" dirty="0" smtClean="0">
              <a:solidFill>
                <a:srgbClr val="04D235"/>
              </a:solidFill>
              <a:latin typeface="Times New Roman"/>
              <a:ea typeface="MS Mincho"/>
            </a:endParaRPr>
          </a:p>
          <a:p>
            <a:pPr marL="11430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dirty="0" smtClean="0">
                <a:solidFill>
                  <a:srgbClr val="04D235"/>
                </a:solidFill>
                <a:latin typeface="Times New Roman"/>
                <a:ea typeface="MS Mincho"/>
              </a:rPr>
              <a:t>Metabolism</a:t>
            </a:r>
            <a:r>
              <a:rPr lang="en-US" sz="2600" b="1" dirty="0">
                <a:solidFill>
                  <a:srgbClr val="04D235"/>
                </a:solidFill>
                <a:latin typeface="Times New Roman"/>
                <a:ea typeface="MS Mincho"/>
              </a:rPr>
              <a:t>:</a:t>
            </a:r>
            <a:r>
              <a:rPr lang="en-US" sz="2600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endParaRPr lang="en-US" sz="2600" dirty="0" smtClean="0">
              <a:solidFill>
                <a:srgbClr val="04D235"/>
              </a:solidFill>
              <a:latin typeface="Times New Roman"/>
              <a:ea typeface="MS Mincho"/>
            </a:endParaRPr>
          </a:p>
          <a:p>
            <a:pPr marL="457200" marR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Times New Roman"/>
                <a:ea typeface="MS Mincho"/>
              </a:rPr>
              <a:t>In </a:t>
            </a:r>
            <a:r>
              <a:rPr lang="en-US" sz="2000" dirty="0">
                <a:latin typeface="Times New Roman"/>
                <a:ea typeface="MS Mincho"/>
              </a:rPr>
              <a:t>general, all </a:t>
            </a:r>
            <a:r>
              <a:rPr lang="en-US" sz="2000" dirty="0" smtClean="0">
                <a:latin typeface="Times New Roman"/>
                <a:ea typeface="MS Mincho"/>
              </a:rPr>
              <a:t>BZDs </a:t>
            </a:r>
            <a:r>
              <a:rPr lang="en-US" sz="2000" dirty="0">
                <a:latin typeface="Times New Roman"/>
                <a:ea typeface="MS Mincho"/>
              </a:rPr>
              <a:t>are resistant to metabolism. </a:t>
            </a:r>
            <a:endParaRPr lang="en-US" sz="2000" dirty="0" smtClean="0">
              <a:latin typeface="Times New Roman"/>
              <a:ea typeface="MS Mincho"/>
            </a:endParaRPr>
          </a:p>
          <a:p>
            <a:pPr marL="11430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000" b="1" dirty="0">
              <a:solidFill>
                <a:srgbClr val="04D235"/>
              </a:solidFill>
              <a:latin typeface="Times New Roman"/>
              <a:ea typeface="MS Mincho"/>
            </a:endParaRPr>
          </a:p>
          <a:p>
            <a:pPr marL="11430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dirty="0" smtClean="0">
                <a:solidFill>
                  <a:srgbClr val="04D235"/>
                </a:solidFill>
                <a:latin typeface="Times New Roman"/>
                <a:ea typeface="MS Mincho"/>
              </a:rPr>
              <a:t>Excretion</a:t>
            </a:r>
            <a:r>
              <a:rPr lang="en-US" sz="2600" b="1" dirty="0">
                <a:solidFill>
                  <a:srgbClr val="04D235"/>
                </a:solidFill>
                <a:latin typeface="Times New Roman"/>
                <a:ea typeface="MS Mincho"/>
              </a:rPr>
              <a:t>:</a:t>
            </a:r>
            <a:r>
              <a:rPr lang="en-US" sz="2600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endParaRPr lang="en-US" sz="2600" dirty="0" smtClean="0">
              <a:solidFill>
                <a:srgbClr val="04D235"/>
              </a:solidFill>
              <a:latin typeface="Times New Roman"/>
              <a:ea typeface="MS Mincho"/>
            </a:endParaRPr>
          </a:p>
          <a:p>
            <a:pPr marL="457200" marR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Times New Roman"/>
                <a:ea typeface="MS Mincho"/>
              </a:rPr>
              <a:t>The </a:t>
            </a:r>
            <a:r>
              <a:rPr lang="en-US" sz="2000" dirty="0">
                <a:latin typeface="Times New Roman"/>
                <a:ea typeface="MS Mincho"/>
              </a:rPr>
              <a:t>majority of BZDs with the exception of </a:t>
            </a:r>
            <a:r>
              <a:rPr lang="en-US" sz="2000" dirty="0" err="1">
                <a:latin typeface="Times New Roman"/>
                <a:ea typeface="MS Mincho"/>
              </a:rPr>
              <a:t>thiabendazole</a:t>
            </a:r>
            <a:r>
              <a:rPr lang="en-US" sz="2000" dirty="0">
                <a:latin typeface="Times New Roman"/>
                <a:ea typeface="MS Mincho"/>
              </a:rPr>
              <a:t> and </a:t>
            </a:r>
            <a:r>
              <a:rPr lang="en-US" sz="2000" dirty="0" err="1">
                <a:latin typeface="Times New Roman"/>
                <a:ea typeface="MS Mincho"/>
              </a:rPr>
              <a:t>albendazole</a:t>
            </a:r>
            <a:r>
              <a:rPr lang="en-US" sz="2000" dirty="0">
                <a:latin typeface="Times New Roman"/>
                <a:ea typeface="MS Mincho"/>
              </a:rPr>
              <a:t> are excreted unchanged in feces.</a:t>
            </a:r>
          </a:p>
          <a:p>
            <a:pPr marL="11430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000" b="1" dirty="0" smtClean="0">
              <a:solidFill>
                <a:srgbClr val="04D235"/>
              </a:solidFill>
              <a:latin typeface="Times New Roman"/>
              <a:ea typeface="MS Mincho"/>
            </a:endParaRPr>
          </a:p>
          <a:p>
            <a:pPr marL="11430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dirty="0" smtClean="0">
                <a:solidFill>
                  <a:srgbClr val="04D235"/>
                </a:solidFill>
                <a:latin typeface="Times New Roman"/>
                <a:ea typeface="MS Mincho"/>
              </a:rPr>
              <a:t>Drug </a:t>
            </a:r>
            <a:r>
              <a:rPr lang="en-US" sz="2600" b="1" dirty="0">
                <a:solidFill>
                  <a:srgbClr val="04D235"/>
                </a:solidFill>
                <a:latin typeface="Times New Roman"/>
                <a:ea typeface="MS Mincho"/>
              </a:rPr>
              <a:t>resistance:</a:t>
            </a:r>
            <a:r>
              <a:rPr lang="en-US" sz="2600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endParaRPr lang="en-US" sz="2600" dirty="0" smtClean="0">
              <a:solidFill>
                <a:srgbClr val="04D235"/>
              </a:solidFill>
              <a:latin typeface="Times New Roman"/>
              <a:ea typeface="MS Mincho"/>
            </a:endParaRPr>
          </a:p>
          <a:p>
            <a:pPr marL="457200" marR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Times New Roman"/>
                <a:ea typeface="MS Mincho"/>
              </a:rPr>
              <a:t>Cross-resistance </a:t>
            </a:r>
            <a:r>
              <a:rPr lang="en-US" sz="2000" dirty="0">
                <a:latin typeface="Times New Roman"/>
                <a:ea typeface="MS Mincho"/>
              </a:rPr>
              <a:t>occurs among all BZDs.</a:t>
            </a:r>
          </a:p>
          <a:p>
            <a:pPr marL="11430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600" b="1" dirty="0" smtClean="0">
              <a:solidFill>
                <a:srgbClr val="04D235"/>
              </a:solidFill>
              <a:latin typeface="Times New Roman"/>
              <a:ea typeface="MS Mincho"/>
            </a:endParaRPr>
          </a:p>
          <a:p>
            <a:pPr marL="11430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dirty="0" smtClean="0">
                <a:solidFill>
                  <a:srgbClr val="04D235"/>
                </a:solidFill>
                <a:latin typeface="Times New Roman"/>
                <a:ea typeface="MS Mincho"/>
              </a:rPr>
              <a:t>Adverse </a:t>
            </a:r>
            <a:r>
              <a:rPr lang="en-US" sz="2600" b="1" dirty="0">
                <a:solidFill>
                  <a:srgbClr val="04D235"/>
                </a:solidFill>
                <a:latin typeface="Times New Roman"/>
                <a:ea typeface="MS Mincho"/>
              </a:rPr>
              <a:t>effects:</a:t>
            </a:r>
            <a:r>
              <a:rPr lang="en-US" sz="2600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endParaRPr lang="en-US" sz="2600" dirty="0" smtClean="0">
              <a:solidFill>
                <a:srgbClr val="04D235"/>
              </a:solidFill>
              <a:latin typeface="Times New Roman"/>
              <a:ea typeface="MS Mincho"/>
            </a:endParaRPr>
          </a:p>
          <a:p>
            <a:pPr marL="457200" marR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Times New Roman"/>
                <a:ea typeface="MS Mincho"/>
              </a:rPr>
              <a:t>BZDs </a:t>
            </a:r>
            <a:r>
              <a:rPr lang="en-US" sz="2000" dirty="0">
                <a:latin typeface="Times New Roman"/>
                <a:ea typeface="MS Mincho"/>
              </a:rPr>
              <a:t>compounds are generally safe for </a:t>
            </a:r>
            <a:r>
              <a:rPr lang="en-US" sz="2000" dirty="0" smtClean="0">
                <a:latin typeface="Times New Roman"/>
                <a:ea typeface="MS Mincho"/>
              </a:rPr>
              <a:t>use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725289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534400" cy="563562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I. </a:t>
            </a:r>
            <a:r>
              <a:rPr lang="en-US" sz="3200" b="1" dirty="0" err="1">
                <a:solidFill>
                  <a:srgbClr val="FFFF00"/>
                </a:solidFill>
                <a:latin typeface="Times New Roman"/>
                <a:ea typeface="MS Mincho"/>
              </a:rPr>
              <a:t>Antinematodal</a:t>
            </a:r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 drugs (</a:t>
            </a:r>
            <a:r>
              <a:rPr lang="en-US" sz="3200" b="1" dirty="0" err="1">
                <a:solidFill>
                  <a:srgbClr val="FFFF00"/>
                </a:solidFill>
                <a:latin typeface="Times New Roman"/>
                <a:ea typeface="MS Mincho"/>
              </a:rPr>
              <a:t>Nematocides</a:t>
            </a:r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) – cont’d</a:t>
            </a:r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791200"/>
          </a:xfrm>
        </p:spPr>
        <p:txBody>
          <a:bodyPr>
            <a:normAutofit fontScale="25000" lnSpcReduction="20000"/>
          </a:bodyPr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8000" b="1" dirty="0" smtClean="0">
                <a:solidFill>
                  <a:srgbClr val="04D235"/>
                </a:solidFill>
                <a:latin typeface="Times New Roman"/>
                <a:ea typeface="MS Mincho"/>
              </a:rPr>
              <a:t>B. Nicotinic </a:t>
            </a:r>
            <a:r>
              <a:rPr lang="en-US" sz="8000" b="1" dirty="0">
                <a:solidFill>
                  <a:srgbClr val="04D235"/>
                </a:solidFill>
                <a:latin typeface="Times New Roman"/>
                <a:ea typeface="MS Mincho"/>
              </a:rPr>
              <a:t>agonists:</a:t>
            </a:r>
            <a:endParaRPr lang="en-US" sz="8000" dirty="0">
              <a:solidFill>
                <a:srgbClr val="04D235"/>
              </a:solidFill>
              <a:latin typeface="Times New Roman"/>
              <a:ea typeface="MS Mincho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8000" b="1" dirty="0" smtClean="0">
                <a:solidFill>
                  <a:srgbClr val="FF0000"/>
                </a:solidFill>
                <a:latin typeface="Times New Roman"/>
                <a:ea typeface="MS Mincho"/>
              </a:rPr>
              <a:t>a. Levamisole</a:t>
            </a:r>
            <a:r>
              <a:rPr lang="en-US" sz="8000" b="1" dirty="0">
                <a:solidFill>
                  <a:srgbClr val="FF0000"/>
                </a:solidFill>
                <a:latin typeface="Times New Roman"/>
                <a:ea typeface="MS Mincho"/>
              </a:rPr>
              <a:t>: </a:t>
            </a:r>
            <a:endParaRPr lang="en-US" sz="8000" dirty="0">
              <a:solidFill>
                <a:srgbClr val="FF0000"/>
              </a:solidFill>
              <a:latin typeface="Times New Roman"/>
              <a:ea typeface="MS Mincho"/>
            </a:endParaRPr>
          </a:p>
          <a:p>
            <a:pPr marL="40005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dirty="0" smtClean="0">
                <a:solidFill>
                  <a:srgbClr val="FFFF00"/>
                </a:solidFill>
                <a:latin typeface="Times New Roman"/>
                <a:ea typeface="MS Mincho"/>
              </a:rPr>
              <a:t>Mechanism of action:</a:t>
            </a:r>
            <a:r>
              <a:rPr lang="en-US" sz="7200" dirty="0" smtClean="0">
                <a:solidFill>
                  <a:srgbClr val="FFFF00"/>
                </a:solidFill>
                <a:latin typeface="Times New Roman"/>
                <a:ea typeface="MS Mincho"/>
              </a:rPr>
              <a:t> </a:t>
            </a:r>
            <a:r>
              <a:rPr lang="en-US" sz="7200" dirty="0" smtClean="0">
                <a:latin typeface="Times New Roman"/>
                <a:ea typeface="MS Mincho"/>
              </a:rPr>
              <a:t>It </a:t>
            </a:r>
            <a:r>
              <a:rPr lang="en-US" sz="7200" dirty="0">
                <a:latin typeface="Times New Roman"/>
                <a:ea typeface="MS Mincho"/>
              </a:rPr>
              <a:t>paralyzes the parasite by selectively activating nicotinic </a:t>
            </a:r>
            <a:r>
              <a:rPr lang="en-US" sz="7200" dirty="0" err="1">
                <a:latin typeface="Times New Roman"/>
                <a:ea typeface="MS Mincho"/>
              </a:rPr>
              <a:t>ACh</a:t>
            </a:r>
            <a:r>
              <a:rPr lang="en-US" sz="7200" dirty="0">
                <a:latin typeface="Times New Roman"/>
                <a:ea typeface="MS Mincho"/>
              </a:rPr>
              <a:t> receptor </a:t>
            </a:r>
            <a:r>
              <a:rPr lang="en-US" sz="7200" dirty="0" smtClean="0">
                <a:latin typeface="Times New Roman"/>
                <a:ea typeface="MS Mincho"/>
              </a:rPr>
              <a:t>of </a:t>
            </a:r>
            <a:r>
              <a:rPr lang="en-US" sz="7200" dirty="0">
                <a:latin typeface="Times New Roman"/>
                <a:ea typeface="MS Mincho"/>
              </a:rPr>
              <a:t>the nematode, allowing entry of Na</a:t>
            </a:r>
            <a:r>
              <a:rPr lang="en-US" sz="7200" baseline="30000" dirty="0">
                <a:latin typeface="Times New Roman"/>
                <a:ea typeface="MS Mincho"/>
              </a:rPr>
              <a:t>+</a:t>
            </a:r>
            <a:r>
              <a:rPr lang="en-US" sz="7200" dirty="0">
                <a:latin typeface="Times New Roman"/>
                <a:ea typeface="MS Mincho"/>
              </a:rPr>
              <a:t>, Ca</a:t>
            </a:r>
            <a:r>
              <a:rPr lang="en-US" sz="7200" baseline="30000" dirty="0">
                <a:latin typeface="Times New Roman"/>
                <a:ea typeface="MS Mincho"/>
              </a:rPr>
              <a:t>2+</a:t>
            </a:r>
            <a:r>
              <a:rPr lang="en-US" sz="7200" dirty="0">
                <a:latin typeface="Times New Roman"/>
                <a:ea typeface="MS Mincho"/>
              </a:rPr>
              <a:t> which causing massive muscle contraction, and consequently paralyses</a:t>
            </a:r>
            <a:r>
              <a:rPr lang="en-US" sz="7200" dirty="0" smtClean="0">
                <a:latin typeface="Times New Roman"/>
                <a:ea typeface="MS Mincho"/>
              </a:rPr>
              <a:t>.</a:t>
            </a:r>
          </a:p>
          <a:p>
            <a:pPr marL="40005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7200" dirty="0">
              <a:latin typeface="Times New Roman"/>
              <a:ea typeface="MS Mincho"/>
            </a:endParaRPr>
          </a:p>
          <a:p>
            <a:pPr marL="40005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dirty="0">
                <a:solidFill>
                  <a:srgbClr val="FFFF00"/>
                </a:solidFill>
                <a:latin typeface="Times New Roman"/>
                <a:ea typeface="MS Mincho"/>
              </a:rPr>
              <a:t>Therapeutic uses:</a:t>
            </a:r>
            <a:r>
              <a:rPr lang="en-US" sz="7200" dirty="0">
                <a:solidFill>
                  <a:srgbClr val="FFFF00"/>
                </a:solidFill>
                <a:latin typeface="Times New Roman"/>
                <a:ea typeface="MS Mincho"/>
              </a:rPr>
              <a:t> </a:t>
            </a:r>
            <a:r>
              <a:rPr lang="en-US" sz="7200" dirty="0">
                <a:latin typeface="Times New Roman"/>
                <a:ea typeface="MS Mincho"/>
              </a:rPr>
              <a:t>In ruminants, levamisole is effective against most mature GI worms and lungworms, but it has marginal activity against </a:t>
            </a:r>
            <a:r>
              <a:rPr lang="en-US" sz="7200" i="1" dirty="0" err="1">
                <a:latin typeface="Times New Roman"/>
                <a:ea typeface="MS Mincho"/>
              </a:rPr>
              <a:t>Strongyloides</a:t>
            </a:r>
            <a:r>
              <a:rPr lang="en-US" sz="7200" dirty="0">
                <a:latin typeface="Times New Roman"/>
                <a:ea typeface="MS Mincho"/>
              </a:rPr>
              <a:t> and immature GI worms</a:t>
            </a:r>
            <a:r>
              <a:rPr lang="en-US" sz="7200" dirty="0" smtClean="0">
                <a:latin typeface="Times New Roman"/>
                <a:ea typeface="MS Mincho"/>
              </a:rPr>
              <a:t>.</a:t>
            </a:r>
          </a:p>
          <a:p>
            <a:pPr marL="40005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7200" dirty="0">
              <a:latin typeface="Times New Roman"/>
              <a:ea typeface="MS Mincho"/>
            </a:endParaRPr>
          </a:p>
          <a:p>
            <a:pPr marL="40005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dirty="0">
                <a:solidFill>
                  <a:srgbClr val="FFFF00"/>
                </a:solidFill>
                <a:latin typeface="Times New Roman"/>
                <a:ea typeface="MS Mincho"/>
              </a:rPr>
              <a:t>Pharmacokinetics:</a:t>
            </a:r>
            <a:r>
              <a:rPr lang="en-US" sz="7200" dirty="0">
                <a:solidFill>
                  <a:srgbClr val="FFFF00"/>
                </a:solidFill>
                <a:latin typeface="Times New Roman"/>
                <a:ea typeface="MS Mincho"/>
              </a:rPr>
              <a:t> </a:t>
            </a:r>
            <a:r>
              <a:rPr lang="en-US" sz="7200" dirty="0">
                <a:latin typeface="Times New Roman"/>
                <a:ea typeface="MS Mincho"/>
              </a:rPr>
              <a:t>Levamisole has excellent absorption after oral, parenteral, or topical administration.  In cattle, levamisole is metabolized by liver into metabolites formed by oxidation of imidazole ring and opening of </a:t>
            </a:r>
            <a:r>
              <a:rPr lang="en-US" sz="7200" dirty="0" err="1">
                <a:latin typeface="Times New Roman"/>
                <a:ea typeface="MS Mincho"/>
              </a:rPr>
              <a:t>thiazolidine</a:t>
            </a:r>
            <a:r>
              <a:rPr lang="en-US" sz="7200" dirty="0">
                <a:latin typeface="Times New Roman"/>
                <a:ea typeface="MS Mincho"/>
              </a:rPr>
              <a:t> ring.  </a:t>
            </a:r>
          </a:p>
          <a:p>
            <a:pPr marL="40005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dirty="0">
                <a:solidFill>
                  <a:srgbClr val="FFFF00"/>
                </a:solidFill>
                <a:latin typeface="Times New Roman"/>
                <a:ea typeface="MS Mincho"/>
              </a:rPr>
              <a:t>Adverse effects:</a:t>
            </a:r>
            <a:r>
              <a:rPr lang="en-US" sz="7200" dirty="0">
                <a:solidFill>
                  <a:srgbClr val="FFFF00"/>
                </a:solidFill>
                <a:latin typeface="Times New Roman"/>
                <a:ea typeface="MS Mincho"/>
              </a:rPr>
              <a:t> </a:t>
            </a:r>
            <a:r>
              <a:rPr lang="en-US" sz="7200" dirty="0">
                <a:latin typeface="Times New Roman"/>
                <a:ea typeface="MS Mincho"/>
              </a:rPr>
              <a:t>levamisole is one of the most toxic anthelmintic.  It has a low safety margin, especially when given by injection.  It should not be given to dairy cattle of breeding age, since milk withdrawal periods in these animals have not been </a:t>
            </a:r>
            <a:r>
              <a:rPr lang="en-US" sz="7200" dirty="0" smtClean="0">
                <a:latin typeface="Times New Roman"/>
                <a:ea typeface="MS Mincho"/>
              </a:rPr>
              <a:t>determined</a:t>
            </a:r>
            <a:endParaRPr lang="en-US" sz="4400" dirty="0">
              <a:latin typeface="Times New Roman"/>
              <a:ea typeface="MS Mincho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811091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FFFF00"/>
                </a:solidFill>
                <a:latin typeface="Times New Roman"/>
                <a:ea typeface="MS Mincho"/>
              </a:rPr>
              <a:t>I. </a:t>
            </a:r>
            <a:r>
              <a:rPr lang="en-US" sz="2900" b="1" dirty="0" err="1">
                <a:solidFill>
                  <a:srgbClr val="FFFF00"/>
                </a:solidFill>
                <a:latin typeface="Times New Roman"/>
                <a:ea typeface="MS Mincho"/>
              </a:rPr>
              <a:t>Antinematodal</a:t>
            </a:r>
            <a:r>
              <a:rPr lang="en-US" sz="2900" b="1" dirty="0">
                <a:solidFill>
                  <a:srgbClr val="FFFF00"/>
                </a:solidFill>
                <a:latin typeface="Times New Roman"/>
                <a:ea typeface="MS Mincho"/>
              </a:rPr>
              <a:t> drugs (</a:t>
            </a:r>
            <a:r>
              <a:rPr lang="en-US" sz="2900" b="1" dirty="0" err="1">
                <a:solidFill>
                  <a:srgbClr val="FFFF00"/>
                </a:solidFill>
                <a:latin typeface="Times New Roman"/>
                <a:ea typeface="MS Mincho"/>
              </a:rPr>
              <a:t>Nematocides</a:t>
            </a:r>
            <a:r>
              <a:rPr lang="en-US" sz="2900" b="1" dirty="0">
                <a:solidFill>
                  <a:srgbClr val="FFFF00"/>
                </a:solidFill>
                <a:latin typeface="Times New Roman"/>
                <a:ea typeface="MS Mincho"/>
              </a:rPr>
              <a:t>) – cont’d</a:t>
            </a:r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791200"/>
          </a:xfrm>
        </p:spPr>
        <p:txBody>
          <a:bodyPr>
            <a:normAutofit fontScale="77500" lnSpcReduction="20000"/>
          </a:bodyPr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3400" b="1" dirty="0" smtClean="0">
                <a:solidFill>
                  <a:srgbClr val="FF0000"/>
                </a:solidFill>
                <a:latin typeface="Times New Roman"/>
                <a:ea typeface="MS Mincho"/>
              </a:rPr>
              <a:t>b. </a:t>
            </a:r>
            <a:r>
              <a:rPr lang="en-US" sz="3400" b="1" dirty="0" err="1" smtClean="0">
                <a:solidFill>
                  <a:srgbClr val="FF0000"/>
                </a:solidFill>
                <a:latin typeface="Times New Roman"/>
                <a:ea typeface="MS Mincho"/>
              </a:rPr>
              <a:t>Pyrantel</a:t>
            </a:r>
            <a:r>
              <a:rPr lang="en-US" sz="3400" b="1" dirty="0" smtClean="0">
                <a:solidFill>
                  <a:srgbClr val="FF0000"/>
                </a:solidFill>
                <a:latin typeface="Times New Roman"/>
                <a:ea typeface="MS Mincho"/>
              </a:rPr>
              <a:t> </a:t>
            </a:r>
            <a:r>
              <a:rPr lang="en-US" sz="3400" b="1" dirty="0">
                <a:solidFill>
                  <a:srgbClr val="FF0000"/>
                </a:solidFill>
                <a:latin typeface="Times New Roman"/>
                <a:ea typeface="MS Mincho"/>
              </a:rPr>
              <a:t>and </a:t>
            </a:r>
            <a:r>
              <a:rPr lang="en-US" sz="3400" b="1" dirty="0" err="1">
                <a:solidFill>
                  <a:srgbClr val="FF0000"/>
                </a:solidFill>
                <a:latin typeface="Times New Roman"/>
                <a:ea typeface="MS Mincho"/>
              </a:rPr>
              <a:t>morantel</a:t>
            </a:r>
            <a:r>
              <a:rPr lang="en-US" sz="3400" b="1" dirty="0">
                <a:solidFill>
                  <a:srgbClr val="FF0000"/>
                </a:solidFill>
                <a:latin typeface="Times New Roman"/>
                <a:ea typeface="MS Mincho"/>
              </a:rPr>
              <a:t>: </a:t>
            </a:r>
            <a:endParaRPr lang="en-US" sz="3400" b="1" dirty="0" smtClean="0">
              <a:solidFill>
                <a:srgbClr val="FF0000"/>
              </a:solidFill>
              <a:latin typeface="Times New Roman"/>
              <a:ea typeface="MS Mincho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2000" dirty="0">
              <a:solidFill>
                <a:srgbClr val="FF0000"/>
              </a:solidFill>
              <a:latin typeface="Times New Roman"/>
              <a:ea typeface="MS Mincho"/>
            </a:endParaRPr>
          </a:p>
          <a:p>
            <a:pPr marL="74295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900" dirty="0" err="1">
                <a:latin typeface="Times New Roman"/>
                <a:ea typeface="MS Mincho"/>
              </a:rPr>
              <a:t>Pyrantel</a:t>
            </a:r>
            <a:r>
              <a:rPr lang="en-US" sz="2900" dirty="0">
                <a:latin typeface="Times New Roman"/>
                <a:ea typeface="MS Mincho"/>
              </a:rPr>
              <a:t> is inactivated in aqueous solution upon exposure to light, thus it should be stored in light-resistant containers.  </a:t>
            </a:r>
            <a:endParaRPr lang="en-US" sz="2900" dirty="0" smtClean="0">
              <a:latin typeface="Times New Roman"/>
              <a:ea typeface="MS Mincho"/>
            </a:endParaRPr>
          </a:p>
          <a:p>
            <a:pPr marL="74295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900" dirty="0" smtClean="0">
                <a:latin typeface="Times New Roman"/>
                <a:ea typeface="MS Mincho"/>
              </a:rPr>
              <a:t>The </a:t>
            </a:r>
            <a:r>
              <a:rPr lang="en-US" sz="2900" dirty="0">
                <a:latin typeface="Times New Roman"/>
                <a:ea typeface="MS Mincho"/>
              </a:rPr>
              <a:t>drug should be used soon after the preparation of a drench solution or suspension.  </a:t>
            </a:r>
            <a:endParaRPr lang="en-US" sz="2900" dirty="0" smtClean="0">
              <a:latin typeface="Times New Roman"/>
              <a:ea typeface="MS Mincho"/>
            </a:endParaRPr>
          </a:p>
          <a:p>
            <a:pPr marL="74295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900" dirty="0" err="1" smtClean="0">
                <a:latin typeface="Times New Roman"/>
                <a:ea typeface="MS Mincho"/>
              </a:rPr>
              <a:t>Morantel</a:t>
            </a:r>
            <a:r>
              <a:rPr lang="en-US" sz="2900" dirty="0" smtClean="0">
                <a:latin typeface="Times New Roman"/>
                <a:ea typeface="MS Mincho"/>
              </a:rPr>
              <a:t> </a:t>
            </a:r>
            <a:r>
              <a:rPr lang="en-US" sz="2900" dirty="0">
                <a:latin typeface="Times New Roman"/>
                <a:ea typeface="MS Mincho"/>
              </a:rPr>
              <a:t>is the methyl ester of </a:t>
            </a:r>
            <a:r>
              <a:rPr lang="en-US" sz="2900" dirty="0" err="1">
                <a:latin typeface="Times New Roman"/>
                <a:ea typeface="MS Mincho"/>
              </a:rPr>
              <a:t>pyrantel</a:t>
            </a:r>
            <a:r>
              <a:rPr lang="en-US" sz="2900" dirty="0">
                <a:latin typeface="Times New Roman"/>
                <a:ea typeface="MS Mincho"/>
              </a:rPr>
              <a:t> and is stable in </a:t>
            </a:r>
            <a:r>
              <a:rPr lang="en-US" sz="2900" dirty="0" smtClean="0">
                <a:latin typeface="Times New Roman"/>
                <a:ea typeface="MS Mincho"/>
              </a:rPr>
              <a:t>solution.</a:t>
            </a:r>
          </a:p>
          <a:p>
            <a:pPr marL="74295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en-US" sz="2900" b="1" dirty="0">
              <a:latin typeface="Times New Roman"/>
              <a:ea typeface="MS Mincho"/>
            </a:endParaRPr>
          </a:p>
          <a:p>
            <a:pPr marL="40005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 smtClean="0">
                <a:solidFill>
                  <a:srgbClr val="04D235"/>
                </a:solidFill>
                <a:latin typeface="Times New Roman"/>
                <a:ea typeface="MS Mincho"/>
              </a:rPr>
              <a:t>Mechanism </a:t>
            </a:r>
            <a:r>
              <a:rPr lang="en-US" sz="2900" b="1" dirty="0">
                <a:solidFill>
                  <a:srgbClr val="04D235"/>
                </a:solidFill>
                <a:latin typeface="Times New Roman"/>
                <a:ea typeface="MS Mincho"/>
              </a:rPr>
              <a:t>of action:</a:t>
            </a:r>
            <a:r>
              <a:rPr lang="en-US" sz="2900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r>
              <a:rPr lang="en-US" sz="2900" dirty="0" smtClean="0">
                <a:latin typeface="Times New Roman"/>
                <a:ea typeface="MS Mincho"/>
              </a:rPr>
              <a:t>They are </a:t>
            </a:r>
            <a:r>
              <a:rPr lang="en-US" sz="2900" dirty="0">
                <a:latin typeface="Times New Roman"/>
                <a:ea typeface="MS Mincho"/>
              </a:rPr>
              <a:t>causing depolarizing neuromuscular blockade. </a:t>
            </a:r>
            <a:r>
              <a:rPr lang="en-US" sz="2900" dirty="0" smtClean="0">
                <a:latin typeface="Times New Roman"/>
                <a:ea typeface="MS Mincho"/>
              </a:rPr>
              <a:t>(</a:t>
            </a:r>
            <a:r>
              <a:rPr lang="en-US" sz="2900" dirty="0">
                <a:latin typeface="Times New Roman"/>
                <a:ea typeface="MS Mincho"/>
              </a:rPr>
              <a:t>Figure </a:t>
            </a:r>
            <a:r>
              <a:rPr lang="en-US" sz="2900" dirty="0" smtClean="0">
                <a:latin typeface="Times New Roman"/>
                <a:ea typeface="MS Mincho"/>
              </a:rPr>
              <a:t>3)</a:t>
            </a:r>
          </a:p>
          <a:p>
            <a:pPr marL="40005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 smtClean="0">
                <a:solidFill>
                  <a:srgbClr val="04D235"/>
                </a:solidFill>
                <a:latin typeface="Times New Roman"/>
                <a:ea typeface="MS Mincho"/>
              </a:rPr>
              <a:t>Therapeutic </a:t>
            </a:r>
            <a:r>
              <a:rPr lang="en-US" sz="2900" b="1" dirty="0">
                <a:solidFill>
                  <a:srgbClr val="04D235"/>
                </a:solidFill>
                <a:latin typeface="Times New Roman"/>
                <a:ea typeface="MS Mincho"/>
              </a:rPr>
              <a:t>uses:</a:t>
            </a:r>
            <a:r>
              <a:rPr lang="en-US" sz="2900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</a:p>
          <a:p>
            <a:pPr marL="40005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>
              <a:latin typeface="Times New Roman"/>
              <a:ea typeface="MS Mincho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+mj-lt"/>
              <a:buAutoNum type="alphaLcPeriod"/>
            </a:pPr>
            <a:r>
              <a:rPr lang="en-US" sz="2400" b="1" dirty="0">
                <a:latin typeface="Times New Roman"/>
                <a:ea typeface="MS Mincho"/>
              </a:rPr>
              <a:t>Horses:</a:t>
            </a:r>
            <a:r>
              <a:rPr lang="en-US" sz="2400" dirty="0">
                <a:latin typeface="Times New Roman"/>
                <a:ea typeface="MS Mincho"/>
              </a:rPr>
              <a:t> </a:t>
            </a:r>
            <a:r>
              <a:rPr lang="en-US" sz="2400" dirty="0" err="1">
                <a:latin typeface="Times New Roman"/>
                <a:ea typeface="MS Mincho"/>
              </a:rPr>
              <a:t>Pyrantel</a:t>
            </a:r>
            <a:r>
              <a:rPr lang="en-US" sz="2400" dirty="0">
                <a:latin typeface="Times New Roman"/>
                <a:ea typeface="MS Mincho"/>
              </a:rPr>
              <a:t> is effective against </a:t>
            </a:r>
            <a:r>
              <a:rPr lang="en-US" sz="2400" dirty="0" err="1">
                <a:latin typeface="Times New Roman"/>
                <a:ea typeface="MS Mincho"/>
              </a:rPr>
              <a:t>strongylus</a:t>
            </a:r>
            <a:r>
              <a:rPr lang="en-US" sz="2400" dirty="0">
                <a:latin typeface="Times New Roman"/>
                <a:ea typeface="MS Mincho"/>
              </a:rPr>
              <a:t>, </a:t>
            </a:r>
            <a:r>
              <a:rPr lang="en-US" sz="2400" dirty="0" err="1">
                <a:latin typeface="Times New Roman"/>
                <a:ea typeface="MS Mincho"/>
              </a:rPr>
              <a:t>ascarids</a:t>
            </a:r>
            <a:r>
              <a:rPr lang="en-US" sz="2400" dirty="0">
                <a:latin typeface="Times New Roman"/>
                <a:ea typeface="MS Mincho"/>
              </a:rPr>
              <a:t>, and pinworms. </a:t>
            </a:r>
            <a:endParaRPr lang="en-US" sz="2400" dirty="0" smtClean="0">
              <a:latin typeface="Times New Roman"/>
              <a:ea typeface="MS Mincho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+mj-lt"/>
              <a:buAutoNum type="alphaLcPeriod"/>
            </a:pPr>
            <a:r>
              <a:rPr lang="en-US" sz="2400" b="1" dirty="0" smtClean="0">
                <a:latin typeface="Times New Roman"/>
                <a:ea typeface="MS Mincho"/>
              </a:rPr>
              <a:t>Dogs </a:t>
            </a:r>
            <a:r>
              <a:rPr lang="en-US" sz="2400" b="1" dirty="0">
                <a:latin typeface="Times New Roman"/>
                <a:ea typeface="MS Mincho"/>
              </a:rPr>
              <a:t>and cats:</a:t>
            </a:r>
            <a:r>
              <a:rPr lang="en-US" sz="2400" dirty="0">
                <a:latin typeface="Times New Roman"/>
                <a:ea typeface="MS Mincho"/>
              </a:rPr>
              <a:t> </a:t>
            </a:r>
            <a:r>
              <a:rPr lang="en-US" sz="2400" dirty="0" err="1">
                <a:latin typeface="Times New Roman"/>
                <a:ea typeface="MS Mincho"/>
              </a:rPr>
              <a:t>Pyrantel</a:t>
            </a:r>
            <a:r>
              <a:rPr lang="en-US" sz="2400" dirty="0">
                <a:latin typeface="Times New Roman"/>
                <a:ea typeface="MS Mincho"/>
              </a:rPr>
              <a:t> is effective against all GI </a:t>
            </a:r>
            <a:r>
              <a:rPr lang="en-US" sz="2400" dirty="0" smtClean="0">
                <a:latin typeface="Times New Roman"/>
                <a:ea typeface="MS Mincho"/>
              </a:rPr>
              <a:t>nematodes.</a:t>
            </a:r>
            <a:endParaRPr lang="en-US" sz="2400" dirty="0">
              <a:latin typeface="Times New Roman"/>
              <a:ea typeface="MS Mincho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+mj-lt"/>
              <a:buAutoNum type="alphaLcPeriod"/>
            </a:pPr>
            <a:r>
              <a:rPr lang="en-US" sz="2400" b="1" dirty="0">
                <a:latin typeface="Times New Roman"/>
                <a:ea typeface="MS Mincho"/>
              </a:rPr>
              <a:t>Ruminants:</a:t>
            </a:r>
            <a:r>
              <a:rPr lang="en-US" sz="2400" dirty="0">
                <a:latin typeface="Times New Roman"/>
                <a:ea typeface="MS Mincho"/>
              </a:rPr>
              <a:t> </a:t>
            </a:r>
            <a:r>
              <a:rPr lang="en-US" sz="2400" dirty="0" err="1">
                <a:latin typeface="Times New Roman"/>
                <a:ea typeface="MS Mincho"/>
              </a:rPr>
              <a:t>Morantel</a:t>
            </a:r>
            <a:r>
              <a:rPr lang="en-US" sz="2400" dirty="0">
                <a:latin typeface="Times New Roman"/>
                <a:ea typeface="MS Mincho"/>
              </a:rPr>
              <a:t> is used as a feed additive, which is effective against stomach worms, nodular worms, and other principal intestinal worms.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7708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2400" b="1" dirty="0" smtClean="0">
                <a:latin typeface="Times New Roman"/>
                <a:ea typeface="MS Mincho"/>
              </a:rPr>
              <a:t/>
            </a:r>
            <a:br>
              <a:rPr lang="en-US" sz="2400" b="1" dirty="0" smtClean="0">
                <a:latin typeface="Times New Roman"/>
                <a:ea typeface="MS Mincho"/>
              </a:rPr>
            </a:br>
            <a:r>
              <a:rPr lang="en-US" sz="2400" b="1" dirty="0" smtClean="0">
                <a:latin typeface="Times New Roman"/>
                <a:ea typeface="MS Mincho"/>
              </a:rPr>
              <a:t/>
            </a:r>
            <a:br>
              <a:rPr lang="en-US" sz="2400" b="1" dirty="0" smtClean="0">
                <a:latin typeface="Times New Roman"/>
                <a:ea typeface="MS Mincho"/>
              </a:rPr>
            </a:br>
            <a:r>
              <a:rPr lang="en-US" sz="2400" b="1" dirty="0" smtClean="0">
                <a:solidFill>
                  <a:srgbClr val="FFFF00"/>
                </a:solidFill>
                <a:latin typeface="Times New Roman"/>
                <a:ea typeface="MS Mincho"/>
              </a:rPr>
              <a:t>Figure </a:t>
            </a:r>
            <a:r>
              <a:rPr lang="en-US" sz="2400" b="1" dirty="0">
                <a:solidFill>
                  <a:srgbClr val="FFFF00"/>
                </a:solidFill>
                <a:latin typeface="Times New Roman"/>
                <a:ea typeface="MS Mincho"/>
              </a:rPr>
              <a:t>3.</a:t>
            </a:r>
            <a:r>
              <a:rPr lang="en-US" sz="2400" b="1" i="1" dirty="0">
                <a:solidFill>
                  <a:srgbClr val="FFFF00"/>
                </a:solidFill>
                <a:latin typeface="Times New Roman"/>
                <a:ea typeface="MS Mincho"/>
              </a:rPr>
              <a:t>  Mechanisms of action of </a:t>
            </a:r>
            <a:r>
              <a:rPr lang="en-US" sz="2400" b="1" i="1" dirty="0" err="1">
                <a:solidFill>
                  <a:srgbClr val="FFFF00"/>
                </a:solidFill>
                <a:latin typeface="Times New Roman"/>
                <a:ea typeface="MS Mincho"/>
              </a:rPr>
              <a:t>antinematodal</a:t>
            </a:r>
            <a:r>
              <a:rPr lang="en-US" sz="2400" b="1" i="1" dirty="0">
                <a:solidFill>
                  <a:srgbClr val="FFFF00"/>
                </a:solidFill>
                <a:latin typeface="Times New Roman"/>
                <a:ea typeface="MS Mincho"/>
              </a:rPr>
              <a:t> drugs that interfere with parasite nervous system.</a:t>
            </a:r>
            <a:r>
              <a:rPr lang="en-US" sz="2400" dirty="0">
                <a:solidFill>
                  <a:srgbClr val="FFFF00"/>
                </a:solidFill>
                <a:latin typeface="Times New Roman"/>
                <a:ea typeface="MS Mincho"/>
              </a:rPr>
              <a:t>  LTP (</a:t>
            </a:r>
            <a:r>
              <a:rPr lang="en-US" sz="2400" dirty="0" err="1">
                <a:solidFill>
                  <a:srgbClr val="FFFF00"/>
                </a:solidFill>
                <a:latin typeface="Times New Roman"/>
                <a:ea typeface="MS Mincho"/>
              </a:rPr>
              <a:t>latrophilin</a:t>
            </a:r>
            <a:r>
              <a:rPr lang="en-US" sz="2400" dirty="0">
                <a:solidFill>
                  <a:srgbClr val="FFFF00"/>
                </a:solidFill>
                <a:latin typeface="Times New Roman"/>
                <a:ea typeface="MS Mincho"/>
              </a:rPr>
              <a:t>); PLC (phospholipase C); PFI (SDPNFLRF-amide); PFZ (SADNFLRF-amide); GC (guanylyl cyclase)</a:t>
            </a:r>
            <a:r>
              <a:rPr lang="en-US" sz="2400" dirty="0">
                <a:latin typeface="Times New Roman"/>
                <a:ea typeface="MS Mincho"/>
              </a:rPr>
              <a:t/>
            </a:r>
            <a:br>
              <a:rPr lang="en-US" sz="2400" dirty="0">
                <a:latin typeface="Times New Roman"/>
                <a:ea typeface="MS Mincho"/>
              </a:rPr>
            </a:br>
            <a:r>
              <a:rPr lang="en-US" sz="2400" dirty="0">
                <a:latin typeface="Times New Roman"/>
                <a:ea typeface="MS Mincho"/>
              </a:rPr>
              <a:t/>
            </a:r>
            <a:br>
              <a:rPr lang="en-US" sz="2400" dirty="0">
                <a:latin typeface="Times New Roman"/>
                <a:ea typeface="MS Mincho"/>
              </a:rPr>
            </a:br>
            <a:endParaRPr lang="en-US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133600"/>
            <a:ext cx="7193154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54407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FFFF00"/>
                </a:solidFill>
                <a:latin typeface="Times New Roman"/>
                <a:ea typeface="MS Mincho"/>
              </a:rPr>
              <a:t>I. </a:t>
            </a:r>
            <a:r>
              <a:rPr lang="en-US" sz="2900" b="1" dirty="0" err="1">
                <a:solidFill>
                  <a:srgbClr val="FFFF00"/>
                </a:solidFill>
                <a:latin typeface="Times New Roman"/>
                <a:ea typeface="MS Mincho"/>
              </a:rPr>
              <a:t>Antinematodal</a:t>
            </a:r>
            <a:r>
              <a:rPr lang="en-US" sz="2900" b="1" dirty="0">
                <a:solidFill>
                  <a:srgbClr val="FFFF00"/>
                </a:solidFill>
                <a:latin typeface="Times New Roman"/>
                <a:ea typeface="MS Mincho"/>
              </a:rPr>
              <a:t> drugs (</a:t>
            </a:r>
            <a:r>
              <a:rPr lang="en-US" sz="2900" b="1" dirty="0" err="1">
                <a:solidFill>
                  <a:srgbClr val="FFFF00"/>
                </a:solidFill>
                <a:latin typeface="Times New Roman"/>
                <a:ea typeface="MS Mincho"/>
              </a:rPr>
              <a:t>Nematocides</a:t>
            </a:r>
            <a:r>
              <a:rPr lang="en-US" sz="2900" b="1" dirty="0">
                <a:solidFill>
                  <a:srgbClr val="FFFF00"/>
                </a:solidFill>
                <a:latin typeface="Times New Roman"/>
                <a:ea typeface="MS Mincho"/>
              </a:rPr>
              <a:t>) – cont’d</a:t>
            </a:r>
            <a:endParaRPr lang="en-US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 fontScale="62500" lnSpcReduction="20000"/>
          </a:bodyPr>
          <a:lstStyle/>
          <a:p>
            <a:pPr marL="11430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04D235"/>
                </a:solidFill>
                <a:latin typeface="Times New Roman"/>
                <a:ea typeface="MS Mincho"/>
              </a:rPr>
              <a:t>Pharmacokinetics</a:t>
            </a:r>
            <a:r>
              <a:rPr lang="en-US" b="1" dirty="0">
                <a:solidFill>
                  <a:srgbClr val="04D235"/>
                </a:solidFill>
                <a:latin typeface="Times New Roman"/>
                <a:ea typeface="MS Mincho"/>
              </a:rPr>
              <a:t>:</a:t>
            </a:r>
            <a:r>
              <a:rPr lang="en-US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endParaRPr lang="en-US" dirty="0" smtClean="0">
              <a:solidFill>
                <a:srgbClr val="04D235"/>
              </a:solidFill>
              <a:latin typeface="Times New Roman"/>
              <a:ea typeface="MS Mincho"/>
            </a:endParaRPr>
          </a:p>
          <a:p>
            <a:pPr marL="571500" marR="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en-US" dirty="0" smtClean="0">
                <a:latin typeface="Times New Roman"/>
                <a:ea typeface="MS Mincho"/>
              </a:rPr>
              <a:t>I</a:t>
            </a:r>
            <a:r>
              <a:rPr lang="en-US" dirty="0" smtClean="0">
                <a:latin typeface="Times New Roman"/>
                <a:ea typeface="MS Mincho"/>
              </a:rPr>
              <a:t>t </a:t>
            </a:r>
            <a:r>
              <a:rPr lang="en-US" dirty="0">
                <a:latin typeface="Times New Roman"/>
                <a:ea typeface="MS Mincho"/>
              </a:rPr>
              <a:t>is well </a:t>
            </a:r>
            <a:r>
              <a:rPr lang="en-US" dirty="0" err="1">
                <a:latin typeface="Times New Roman"/>
                <a:ea typeface="MS Mincho"/>
              </a:rPr>
              <a:t>absotartrate</a:t>
            </a:r>
            <a:r>
              <a:rPr lang="en-US" dirty="0">
                <a:latin typeface="Times New Roman"/>
                <a:ea typeface="MS Mincho"/>
              </a:rPr>
              <a:t> is absorbed rapidly from the abomasum and small intestine. </a:t>
            </a:r>
            <a:r>
              <a:rPr lang="en-US" dirty="0" err="1">
                <a:latin typeface="Times New Roman"/>
                <a:ea typeface="MS Mincho"/>
              </a:rPr>
              <a:t>rbed</a:t>
            </a:r>
            <a:r>
              <a:rPr lang="en-US" dirty="0">
                <a:latin typeface="Times New Roman"/>
                <a:ea typeface="MS Mincho"/>
              </a:rPr>
              <a:t> </a:t>
            </a:r>
            <a:r>
              <a:rPr lang="en-US" dirty="0">
                <a:latin typeface="Times New Roman"/>
                <a:ea typeface="MS Mincho"/>
              </a:rPr>
              <a:t>from GI tract following oral administration.  </a:t>
            </a:r>
            <a:endParaRPr lang="en-US" dirty="0">
              <a:latin typeface="Times New Roman"/>
              <a:ea typeface="MS Mincho"/>
            </a:endParaRPr>
          </a:p>
          <a:p>
            <a:pPr marL="571500" marR="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en-US" dirty="0" err="1" smtClean="0">
                <a:latin typeface="Times New Roman"/>
                <a:ea typeface="MS Mincho"/>
              </a:rPr>
              <a:t>Morantel</a:t>
            </a:r>
            <a:endParaRPr lang="en-US" dirty="0" smtClean="0">
              <a:latin typeface="Times New Roman"/>
              <a:ea typeface="MS Mincho"/>
            </a:endParaRPr>
          </a:p>
          <a:p>
            <a:pPr marL="571500" marR="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endParaRPr lang="en-US" dirty="0">
              <a:latin typeface="Times New Roman"/>
              <a:ea typeface="MS Mincho"/>
            </a:endParaRPr>
          </a:p>
          <a:p>
            <a:pPr marL="11430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04D235"/>
                </a:solidFill>
                <a:latin typeface="Times New Roman"/>
                <a:ea typeface="MS Mincho"/>
              </a:rPr>
              <a:t>Metabolism and excretion:</a:t>
            </a:r>
            <a:r>
              <a:rPr lang="en-US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endParaRPr lang="en-US" dirty="0" smtClean="0">
              <a:solidFill>
                <a:srgbClr val="04D235"/>
              </a:solidFill>
              <a:latin typeface="Times New Roman"/>
              <a:ea typeface="MS Mincho"/>
            </a:endParaRPr>
          </a:p>
          <a:p>
            <a:pPr marL="571500" indent="-45720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en-US" dirty="0" smtClean="0">
                <a:latin typeface="Times New Roman"/>
                <a:ea typeface="MS Mincho"/>
              </a:rPr>
              <a:t>The </a:t>
            </a:r>
            <a:r>
              <a:rPr lang="en-US" dirty="0" err="1" smtClean="0">
                <a:latin typeface="Times New Roman"/>
                <a:ea typeface="MS Mincho"/>
              </a:rPr>
              <a:t>pyrantel</a:t>
            </a:r>
            <a:r>
              <a:rPr lang="en-US" dirty="0" smtClean="0">
                <a:latin typeface="Times New Roman"/>
                <a:ea typeface="MS Mincho"/>
              </a:rPr>
              <a:t> </a:t>
            </a:r>
            <a:r>
              <a:rPr lang="en-US" dirty="0">
                <a:latin typeface="Times New Roman"/>
                <a:ea typeface="MS Mincho"/>
              </a:rPr>
              <a:t>and </a:t>
            </a:r>
            <a:r>
              <a:rPr lang="en-US" dirty="0" err="1">
                <a:latin typeface="Times New Roman"/>
                <a:ea typeface="MS Mincho"/>
              </a:rPr>
              <a:t>morantel</a:t>
            </a:r>
            <a:r>
              <a:rPr lang="en-US" dirty="0">
                <a:latin typeface="Times New Roman"/>
                <a:ea typeface="MS Mincho"/>
              </a:rPr>
              <a:t> are rapidly metabolized by hydroxylation and conjugation and excreted mostly by feces and urine.  </a:t>
            </a:r>
            <a:endParaRPr lang="en-US" dirty="0" smtClean="0">
              <a:latin typeface="Times New Roman"/>
              <a:ea typeface="MS Mincho"/>
            </a:endParaRPr>
          </a:p>
          <a:p>
            <a:pPr marL="571500" indent="-45720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en-US" dirty="0" err="1" smtClean="0">
                <a:latin typeface="Times New Roman"/>
                <a:ea typeface="MS Mincho"/>
              </a:rPr>
              <a:t>Presluaghter</a:t>
            </a:r>
            <a:r>
              <a:rPr lang="en-US" dirty="0" smtClean="0">
                <a:latin typeface="Times New Roman"/>
                <a:ea typeface="MS Mincho"/>
              </a:rPr>
              <a:t> </a:t>
            </a:r>
            <a:r>
              <a:rPr lang="en-US" dirty="0">
                <a:latin typeface="Times New Roman"/>
                <a:ea typeface="MS Mincho"/>
              </a:rPr>
              <a:t>withdrawal requirements are 14 days for </a:t>
            </a:r>
            <a:r>
              <a:rPr lang="en-US" dirty="0" err="1">
                <a:latin typeface="Times New Roman"/>
                <a:ea typeface="MS Mincho"/>
              </a:rPr>
              <a:t>pyrantel</a:t>
            </a:r>
            <a:r>
              <a:rPr lang="en-US" dirty="0">
                <a:latin typeface="Times New Roman"/>
                <a:ea typeface="MS Mincho"/>
              </a:rPr>
              <a:t> tartrate in </a:t>
            </a:r>
            <a:r>
              <a:rPr lang="en-US" dirty="0" smtClean="0">
                <a:latin typeface="Times New Roman"/>
                <a:ea typeface="MS Mincho"/>
              </a:rPr>
              <a:t>cattle</a:t>
            </a:r>
          </a:p>
          <a:p>
            <a:pPr marL="571500" indent="-45720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ü"/>
            </a:pPr>
            <a:endParaRPr lang="en-US" dirty="0">
              <a:latin typeface="Times New Roman"/>
              <a:ea typeface="MS Mincho"/>
            </a:endParaRPr>
          </a:p>
          <a:p>
            <a:pPr marL="11430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04D235"/>
                </a:solidFill>
                <a:latin typeface="Times New Roman"/>
                <a:ea typeface="MS Mincho"/>
              </a:rPr>
              <a:t>Adverse effects:</a:t>
            </a:r>
            <a:r>
              <a:rPr lang="en-US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r>
              <a:rPr lang="en-US" dirty="0">
                <a:latin typeface="Times New Roman"/>
                <a:ea typeface="MS Mincho"/>
              </a:rPr>
              <a:t>Are not common at the recommended doses. </a:t>
            </a:r>
            <a:endParaRPr lang="en-US" dirty="0" smtClean="0">
              <a:latin typeface="Times New Roman"/>
              <a:ea typeface="MS Mincho"/>
            </a:endParaRPr>
          </a:p>
          <a:p>
            <a:pPr marL="11430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latin typeface="Times New Roman"/>
                <a:ea typeface="MS Mincho"/>
              </a:rPr>
              <a:t> </a:t>
            </a:r>
            <a:endParaRPr lang="en-US" dirty="0">
              <a:latin typeface="Times New Roman"/>
              <a:ea typeface="MS Mincho"/>
            </a:endParaRPr>
          </a:p>
          <a:p>
            <a:pPr marL="114300" marR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04D235"/>
                </a:solidFill>
                <a:latin typeface="Times New Roman"/>
                <a:ea typeface="MS Mincho"/>
              </a:rPr>
              <a:t>Contraindications:</a:t>
            </a:r>
            <a:r>
              <a:rPr lang="en-US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r>
              <a:rPr lang="en-US" dirty="0">
                <a:latin typeface="Times New Roman"/>
                <a:ea typeface="MS Mincho"/>
              </a:rPr>
              <a:t>since </a:t>
            </a:r>
            <a:r>
              <a:rPr lang="en-US" dirty="0" err="1">
                <a:latin typeface="Times New Roman"/>
                <a:ea typeface="MS Mincho"/>
              </a:rPr>
              <a:t>morantel</a:t>
            </a:r>
            <a:r>
              <a:rPr lang="en-US" dirty="0">
                <a:latin typeface="Times New Roman"/>
                <a:ea typeface="MS Mincho"/>
              </a:rPr>
              <a:t> and </a:t>
            </a:r>
            <a:r>
              <a:rPr lang="en-US" dirty="0" err="1">
                <a:latin typeface="Times New Roman"/>
                <a:ea typeface="MS Mincho"/>
              </a:rPr>
              <a:t>pyrantel</a:t>
            </a:r>
            <a:r>
              <a:rPr lang="en-US" dirty="0">
                <a:latin typeface="Times New Roman"/>
                <a:ea typeface="MS Mincho"/>
              </a:rPr>
              <a:t> have the same mechanism of action as levamisole, these agents should not be administered concurrently.</a:t>
            </a:r>
            <a:endParaRPr lang="en-US" dirty="0">
              <a:effectLst/>
              <a:latin typeface="Times New Roman"/>
              <a:ea typeface="MS Mincho"/>
            </a:endParaRPr>
          </a:p>
        </p:txBody>
      </p:sp>
    </p:spTree>
    <p:extLst>
      <p:ext uri="{BB962C8B-B14F-4D97-AF65-F5344CB8AC3E}">
        <p14:creationId xmlns:p14="http://schemas.microsoft.com/office/powerpoint/2010/main" val="14910016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sz="2900" b="1" dirty="0">
                <a:solidFill>
                  <a:srgbClr val="FFFF00"/>
                </a:solidFill>
                <a:latin typeface="Times New Roman"/>
                <a:ea typeface="MS Mincho"/>
              </a:rPr>
              <a:t>I. </a:t>
            </a:r>
            <a:r>
              <a:rPr lang="en-US" sz="2900" b="1" dirty="0" err="1">
                <a:solidFill>
                  <a:srgbClr val="FFFF00"/>
                </a:solidFill>
                <a:latin typeface="Times New Roman"/>
                <a:ea typeface="MS Mincho"/>
              </a:rPr>
              <a:t>Antinematodal</a:t>
            </a:r>
            <a:r>
              <a:rPr lang="en-US" sz="2900" b="1" dirty="0">
                <a:solidFill>
                  <a:srgbClr val="FFFF00"/>
                </a:solidFill>
                <a:latin typeface="Times New Roman"/>
                <a:ea typeface="MS Mincho"/>
              </a:rPr>
              <a:t> drugs (</a:t>
            </a:r>
            <a:r>
              <a:rPr lang="en-US" sz="2900" b="1" dirty="0" err="1">
                <a:solidFill>
                  <a:srgbClr val="FFFF00"/>
                </a:solidFill>
                <a:latin typeface="Times New Roman"/>
                <a:ea typeface="MS Mincho"/>
              </a:rPr>
              <a:t>Nematocides</a:t>
            </a:r>
            <a:r>
              <a:rPr lang="en-US" sz="2900" b="1" dirty="0">
                <a:solidFill>
                  <a:srgbClr val="FFFF00"/>
                </a:solidFill>
                <a:latin typeface="Times New Roman"/>
                <a:ea typeface="MS Mincho"/>
              </a:rPr>
              <a:t>) – cont’d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610600" cy="5211763"/>
          </a:xfrm>
        </p:spPr>
        <p:txBody>
          <a:bodyPr>
            <a:normAutofit fontScale="92500" lnSpcReduction="20000"/>
          </a:bodyPr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b="1" i="1" dirty="0" smtClean="0">
                <a:solidFill>
                  <a:srgbClr val="FF0000"/>
                </a:solidFill>
                <a:latin typeface="Times New Roman"/>
                <a:ea typeface="MS Mincho"/>
              </a:rPr>
              <a:t>c. </a:t>
            </a:r>
            <a:r>
              <a:rPr lang="en-US" sz="2600" b="1" i="1" dirty="0" err="1" smtClean="0">
                <a:solidFill>
                  <a:srgbClr val="FF0000"/>
                </a:solidFill>
                <a:latin typeface="Times New Roman"/>
                <a:ea typeface="MS Mincho"/>
              </a:rPr>
              <a:t>Macrocyclic</a:t>
            </a:r>
            <a:r>
              <a:rPr lang="en-US" sz="2600" b="1" i="1" dirty="0" smtClean="0">
                <a:solidFill>
                  <a:srgbClr val="FF0000"/>
                </a:solidFill>
                <a:latin typeface="Times New Roman"/>
                <a:ea typeface="MS Mincho"/>
              </a:rPr>
              <a:t> </a:t>
            </a:r>
            <a:r>
              <a:rPr lang="en-US" sz="2600" b="1" i="1" dirty="0">
                <a:solidFill>
                  <a:srgbClr val="FF0000"/>
                </a:solidFill>
                <a:latin typeface="Times New Roman"/>
                <a:ea typeface="MS Mincho"/>
              </a:rPr>
              <a:t>lactones (macrolide </a:t>
            </a:r>
            <a:r>
              <a:rPr lang="en-US" sz="2600" b="1" i="1" dirty="0" err="1">
                <a:solidFill>
                  <a:srgbClr val="FF0000"/>
                </a:solidFill>
                <a:latin typeface="Times New Roman"/>
                <a:ea typeface="MS Mincho"/>
              </a:rPr>
              <a:t>endectocides</a:t>
            </a:r>
            <a:r>
              <a:rPr lang="en-US" sz="2600" b="1" i="1" dirty="0">
                <a:solidFill>
                  <a:srgbClr val="FF0000"/>
                </a:solidFill>
                <a:latin typeface="Times New Roman"/>
                <a:ea typeface="MS Mincho"/>
              </a:rPr>
              <a:t>):</a:t>
            </a:r>
            <a:endParaRPr lang="en-US" sz="2600" dirty="0">
              <a:solidFill>
                <a:srgbClr val="FF0000"/>
              </a:solidFill>
              <a:latin typeface="Times New Roman"/>
              <a:ea typeface="MS Mincho"/>
            </a:endParaRPr>
          </a:p>
          <a:p>
            <a:pPr marL="11430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04D235"/>
                </a:solidFill>
                <a:latin typeface="Times New Roman"/>
                <a:ea typeface="MS Mincho"/>
              </a:rPr>
              <a:t>Mechanism of action:</a:t>
            </a:r>
            <a:r>
              <a:rPr lang="en-US" sz="2000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endParaRPr lang="en-US" sz="2000" dirty="0" smtClean="0">
              <a:solidFill>
                <a:srgbClr val="04D235"/>
              </a:solidFill>
              <a:latin typeface="Times New Roman"/>
              <a:ea typeface="MS Mincho"/>
            </a:endParaRPr>
          </a:p>
          <a:p>
            <a:pPr marL="11430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smtClean="0">
                <a:latin typeface="Times New Roman"/>
                <a:ea typeface="MS Mincho"/>
              </a:rPr>
              <a:t>They </a:t>
            </a:r>
            <a:r>
              <a:rPr lang="en-US" sz="2000" dirty="0">
                <a:latin typeface="Times New Roman"/>
                <a:ea typeface="MS Mincho"/>
              </a:rPr>
              <a:t>activate the glutamate-gated chloride channels, thus inhibiting neurotransmission in nematodes and </a:t>
            </a:r>
            <a:r>
              <a:rPr lang="en-US" sz="2000" dirty="0" err="1">
                <a:latin typeface="Times New Roman"/>
                <a:ea typeface="MS Mincho"/>
              </a:rPr>
              <a:t>arthrioides</a:t>
            </a:r>
            <a:r>
              <a:rPr lang="en-US" sz="2000" dirty="0">
                <a:latin typeface="Times New Roman"/>
                <a:ea typeface="MS Mincho"/>
              </a:rPr>
              <a:t> to induce flaccid paralysis (Figure 4</a:t>
            </a:r>
            <a:r>
              <a:rPr lang="en-US" sz="2000" dirty="0" smtClean="0">
                <a:latin typeface="Times New Roman"/>
                <a:ea typeface="MS Mincho"/>
              </a:rPr>
              <a:t>).</a:t>
            </a:r>
          </a:p>
          <a:p>
            <a:pPr marL="11430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>
              <a:latin typeface="Times New Roman"/>
              <a:ea typeface="MS Mincho"/>
            </a:endParaRPr>
          </a:p>
          <a:p>
            <a:pPr marL="11430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04D235"/>
                </a:solidFill>
                <a:latin typeface="Times New Roman"/>
                <a:ea typeface="MS Mincho"/>
              </a:rPr>
              <a:t>Adverse effect:</a:t>
            </a:r>
            <a:r>
              <a:rPr lang="en-US" sz="2000" dirty="0">
                <a:solidFill>
                  <a:srgbClr val="04D235"/>
                </a:solidFill>
                <a:latin typeface="Times New Roman"/>
                <a:ea typeface="MS Mincho"/>
              </a:rPr>
              <a:t>  </a:t>
            </a:r>
            <a:endParaRPr lang="en-US" sz="2000" dirty="0" smtClean="0">
              <a:solidFill>
                <a:srgbClr val="04D235"/>
              </a:solidFill>
              <a:latin typeface="Times New Roman"/>
              <a:ea typeface="MS Mincho"/>
            </a:endParaRPr>
          </a:p>
          <a:p>
            <a:pPr marL="457200" marR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en-US" sz="2000" dirty="0" err="1" smtClean="0">
                <a:latin typeface="Times New Roman"/>
                <a:ea typeface="MS Mincho"/>
              </a:rPr>
              <a:t>Macrocyclic</a:t>
            </a:r>
            <a:r>
              <a:rPr lang="en-US" sz="2000" dirty="0" smtClean="0">
                <a:latin typeface="Times New Roman"/>
                <a:ea typeface="MS Mincho"/>
              </a:rPr>
              <a:t> </a:t>
            </a:r>
            <a:r>
              <a:rPr lang="en-US" sz="2000" dirty="0">
                <a:latin typeface="Times New Roman"/>
                <a:ea typeface="MS Mincho"/>
              </a:rPr>
              <a:t>lactones have a high safety margin in ruminants and horses and they are also safe in pregnant animals and breeders.  CNS depression may occur with high doses.  </a:t>
            </a:r>
            <a:endParaRPr lang="en-US" sz="2000" dirty="0" smtClean="0">
              <a:latin typeface="Times New Roman"/>
              <a:ea typeface="MS Mincho"/>
            </a:endParaRPr>
          </a:p>
          <a:p>
            <a:pPr marL="457200" marR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en-US" sz="2000" dirty="0" smtClean="0">
                <a:latin typeface="Times New Roman"/>
                <a:ea typeface="MS Mincho"/>
              </a:rPr>
              <a:t>Although </a:t>
            </a:r>
            <a:r>
              <a:rPr lang="en-US" sz="2000" dirty="0" err="1">
                <a:latin typeface="Times New Roman"/>
                <a:ea typeface="MS Mincho"/>
              </a:rPr>
              <a:t>macrocyclic</a:t>
            </a:r>
            <a:r>
              <a:rPr lang="en-US" sz="2000" dirty="0">
                <a:latin typeface="Times New Roman"/>
                <a:ea typeface="MS Mincho"/>
              </a:rPr>
              <a:t> lactones activate </a:t>
            </a:r>
            <a:r>
              <a:rPr lang="en-US" sz="2000" dirty="0">
                <a:latin typeface="Symbol"/>
                <a:ea typeface="MS Mincho"/>
              </a:rPr>
              <a:t>g</a:t>
            </a:r>
            <a:r>
              <a:rPr lang="en-US" sz="2000" dirty="0">
                <a:latin typeface="Times New Roman"/>
                <a:ea typeface="MS Mincho"/>
              </a:rPr>
              <a:t>-</a:t>
            </a:r>
            <a:r>
              <a:rPr lang="en-US" sz="2000" dirty="0" err="1">
                <a:latin typeface="Times New Roman"/>
                <a:ea typeface="MS Mincho"/>
              </a:rPr>
              <a:t>aminobutyric</a:t>
            </a:r>
            <a:r>
              <a:rPr lang="en-US" sz="2000" dirty="0">
                <a:latin typeface="Times New Roman"/>
                <a:ea typeface="MS Mincho"/>
              </a:rPr>
              <a:t> acid (GABA)-gates </a:t>
            </a:r>
            <a:r>
              <a:rPr lang="en-US" sz="2000" dirty="0" err="1">
                <a:latin typeface="Times New Roman"/>
                <a:ea typeface="MS Mincho"/>
              </a:rPr>
              <a:t>Cl</a:t>
            </a:r>
            <a:r>
              <a:rPr lang="en-US" sz="2000" baseline="30000" dirty="0">
                <a:latin typeface="Times New Roman"/>
                <a:ea typeface="MS Mincho"/>
              </a:rPr>
              <a:t>- </a:t>
            </a:r>
            <a:r>
              <a:rPr lang="en-US" sz="2000" dirty="0">
                <a:latin typeface="Times New Roman"/>
                <a:ea typeface="MS Mincho"/>
              </a:rPr>
              <a:t>channels in animals, the GABA-receptor antagonist </a:t>
            </a:r>
            <a:r>
              <a:rPr lang="en-US" sz="2000" dirty="0" err="1">
                <a:latin typeface="Times New Roman"/>
                <a:ea typeface="MS Mincho"/>
              </a:rPr>
              <a:t>picrotoxin</a:t>
            </a:r>
            <a:r>
              <a:rPr lang="en-US" sz="2000" dirty="0">
                <a:latin typeface="Times New Roman"/>
                <a:ea typeface="MS Mincho"/>
              </a:rPr>
              <a:t> does not work well as an antidote</a:t>
            </a:r>
            <a:r>
              <a:rPr lang="en-US" sz="2000" dirty="0" smtClean="0">
                <a:latin typeface="Times New Roman"/>
                <a:ea typeface="MS Mincho"/>
              </a:rPr>
              <a:t>.</a:t>
            </a:r>
          </a:p>
          <a:p>
            <a:pPr marL="11430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 smtClean="0">
              <a:latin typeface="Times New Roman"/>
              <a:ea typeface="MS Mincho"/>
            </a:endParaRPr>
          </a:p>
          <a:p>
            <a:pPr marL="11430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rgbClr val="04D235"/>
                </a:solidFill>
                <a:latin typeface="Times New Roman"/>
                <a:ea typeface="MS Mincho"/>
              </a:rPr>
              <a:t>Resistance</a:t>
            </a:r>
            <a:r>
              <a:rPr lang="en-US" sz="2000" b="1" dirty="0">
                <a:solidFill>
                  <a:srgbClr val="04D235"/>
                </a:solidFill>
                <a:latin typeface="Times New Roman"/>
                <a:ea typeface="MS Mincho"/>
              </a:rPr>
              <a:t>:</a:t>
            </a:r>
            <a:r>
              <a:rPr lang="en-US" sz="2000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r>
              <a:rPr lang="en-US" sz="2000" dirty="0">
                <a:latin typeface="Times New Roman"/>
                <a:ea typeface="MS Mincho"/>
              </a:rPr>
              <a:t>Resistances to </a:t>
            </a:r>
            <a:r>
              <a:rPr lang="en-US" sz="2000" dirty="0" err="1">
                <a:latin typeface="Times New Roman"/>
                <a:ea typeface="MS Mincho"/>
              </a:rPr>
              <a:t>macrocyclic</a:t>
            </a:r>
            <a:r>
              <a:rPr lang="en-US" sz="2000" dirty="0">
                <a:latin typeface="Times New Roman"/>
                <a:ea typeface="MS Mincho"/>
              </a:rPr>
              <a:t> lactones have occurred in nematodes arthropods.  Cross-resistance among </a:t>
            </a:r>
            <a:r>
              <a:rPr lang="en-US" sz="2000" dirty="0" err="1">
                <a:latin typeface="Times New Roman"/>
                <a:ea typeface="MS Mincho"/>
              </a:rPr>
              <a:t>macrocyclic</a:t>
            </a:r>
            <a:r>
              <a:rPr lang="en-US" sz="2000" dirty="0">
                <a:latin typeface="Times New Roman"/>
                <a:ea typeface="MS Mincho"/>
              </a:rPr>
              <a:t> lactones can occur.</a:t>
            </a: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Times New Roman"/>
                <a:ea typeface="MS Mincho"/>
              </a:rPr>
              <a:t> 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041753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>
            <a:normAutofit/>
          </a:bodyPr>
          <a:lstStyle/>
          <a:p>
            <a:r>
              <a:rPr lang="en-US" sz="2600" b="1" dirty="0">
                <a:solidFill>
                  <a:srgbClr val="FFFF00"/>
                </a:solidFill>
                <a:latin typeface="Times New Roman"/>
                <a:ea typeface="MS Mincho"/>
              </a:rPr>
              <a:t>I. </a:t>
            </a:r>
            <a:r>
              <a:rPr lang="en-US" sz="2600" b="1" dirty="0" err="1">
                <a:solidFill>
                  <a:srgbClr val="FFFF00"/>
                </a:solidFill>
                <a:latin typeface="Times New Roman"/>
                <a:ea typeface="MS Mincho"/>
              </a:rPr>
              <a:t>Antinematodal</a:t>
            </a:r>
            <a:r>
              <a:rPr lang="en-US" sz="2600" b="1" dirty="0">
                <a:solidFill>
                  <a:srgbClr val="FFFF00"/>
                </a:solidFill>
                <a:latin typeface="Times New Roman"/>
                <a:ea typeface="MS Mincho"/>
              </a:rPr>
              <a:t> drugs (</a:t>
            </a:r>
            <a:r>
              <a:rPr lang="en-US" sz="2600" b="1" dirty="0" err="1">
                <a:solidFill>
                  <a:srgbClr val="FFFF00"/>
                </a:solidFill>
                <a:latin typeface="Times New Roman"/>
                <a:ea typeface="MS Mincho"/>
              </a:rPr>
              <a:t>Nematocides</a:t>
            </a:r>
            <a:r>
              <a:rPr lang="en-US" sz="2600" b="1" dirty="0">
                <a:solidFill>
                  <a:srgbClr val="FFFF00"/>
                </a:solidFill>
                <a:latin typeface="Times New Roman"/>
                <a:ea typeface="MS Mincho"/>
              </a:rPr>
              <a:t>) – cont’d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763000" cy="5867400"/>
          </a:xfrm>
        </p:spPr>
        <p:txBody>
          <a:bodyPr>
            <a:normAutofit/>
          </a:bodyPr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200" b="1" dirty="0" smtClean="0">
                <a:solidFill>
                  <a:srgbClr val="FF0000"/>
                </a:solidFill>
                <a:latin typeface="Times New Roman"/>
                <a:ea typeface="MS Mincho"/>
              </a:rPr>
              <a:t>d. Miscellaneous </a:t>
            </a:r>
            <a:r>
              <a:rPr lang="en-US" sz="2200" b="1" dirty="0" err="1">
                <a:solidFill>
                  <a:srgbClr val="FF0000"/>
                </a:solidFill>
                <a:latin typeface="Times New Roman"/>
                <a:ea typeface="MS Mincho"/>
              </a:rPr>
              <a:t>antinematodal</a:t>
            </a:r>
            <a:r>
              <a:rPr lang="en-US" sz="2200" b="1" dirty="0">
                <a:solidFill>
                  <a:srgbClr val="FF0000"/>
                </a:solidFill>
                <a:latin typeface="Times New Roman"/>
                <a:ea typeface="MS Mincho"/>
              </a:rPr>
              <a:t> drugs</a:t>
            </a:r>
            <a:r>
              <a:rPr lang="en-US" sz="2200" b="1" dirty="0" smtClean="0">
                <a:solidFill>
                  <a:srgbClr val="FF0000"/>
                </a:solidFill>
                <a:latin typeface="Times New Roman"/>
                <a:ea typeface="MS Mincho"/>
              </a:rPr>
              <a:t>: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2200" dirty="0">
              <a:solidFill>
                <a:srgbClr val="FF0000"/>
              </a:solidFill>
              <a:latin typeface="Times New Roman"/>
              <a:ea typeface="MS Mincho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000" b="1" i="1" dirty="0" smtClean="0">
                <a:solidFill>
                  <a:srgbClr val="04D235"/>
                </a:solidFill>
                <a:latin typeface="Times New Roman"/>
                <a:ea typeface="MS Mincho"/>
              </a:rPr>
              <a:t>1. </a:t>
            </a:r>
            <a:r>
              <a:rPr lang="en-US" sz="2000" b="1" i="1" dirty="0" err="1" smtClean="0">
                <a:solidFill>
                  <a:srgbClr val="04D235"/>
                </a:solidFill>
                <a:latin typeface="Times New Roman"/>
                <a:ea typeface="MS Mincho"/>
              </a:rPr>
              <a:t>Dichlorovos</a:t>
            </a:r>
            <a:r>
              <a:rPr lang="en-US" sz="2000" b="1" i="1" dirty="0" smtClean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r>
              <a:rPr lang="en-US" sz="2000" b="1" i="1" dirty="0">
                <a:solidFill>
                  <a:srgbClr val="04D235"/>
                </a:solidFill>
                <a:latin typeface="Times New Roman"/>
                <a:ea typeface="MS Mincho"/>
              </a:rPr>
              <a:t>(</a:t>
            </a:r>
            <a:r>
              <a:rPr lang="en-US" sz="2000" b="1" i="1" dirty="0" err="1">
                <a:solidFill>
                  <a:srgbClr val="04D235"/>
                </a:solidFill>
                <a:latin typeface="Times New Roman"/>
                <a:ea typeface="MS Mincho"/>
              </a:rPr>
              <a:t>Atgard</a:t>
            </a:r>
            <a:r>
              <a:rPr lang="en-US" sz="2000" b="1" i="1" dirty="0">
                <a:solidFill>
                  <a:srgbClr val="04D235"/>
                </a:solidFill>
                <a:latin typeface="Times New Roman"/>
                <a:ea typeface="MS Mincho"/>
              </a:rPr>
              <a:t>®):</a:t>
            </a:r>
            <a:r>
              <a:rPr lang="en-US" sz="2000" b="1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r>
              <a:rPr lang="en-US" sz="2000" dirty="0">
                <a:latin typeface="Times New Roman"/>
                <a:ea typeface="MS Mincho"/>
              </a:rPr>
              <a:t>It is organophosphate that inhibits </a:t>
            </a:r>
            <a:r>
              <a:rPr lang="en-US" sz="2000" dirty="0" err="1">
                <a:latin typeface="Times New Roman"/>
                <a:ea typeface="MS Mincho"/>
              </a:rPr>
              <a:t>ACh</a:t>
            </a:r>
            <a:r>
              <a:rPr lang="en-US" sz="2000" dirty="0">
                <a:latin typeface="Times New Roman"/>
                <a:ea typeface="MS Mincho"/>
              </a:rPr>
              <a:t> breakdown by irreversibly inhibiting </a:t>
            </a:r>
            <a:r>
              <a:rPr lang="en-US" sz="2000" dirty="0" err="1">
                <a:latin typeface="Times New Roman"/>
                <a:ea typeface="MS Mincho"/>
              </a:rPr>
              <a:t>ACh</a:t>
            </a:r>
            <a:r>
              <a:rPr lang="en-US" sz="2000" dirty="0">
                <a:latin typeface="Times New Roman"/>
                <a:ea typeface="MS Mincho"/>
              </a:rPr>
              <a:t> esterase</a:t>
            </a:r>
            <a:r>
              <a:rPr lang="en-US" sz="2000" dirty="0" smtClean="0">
                <a:latin typeface="Times New Roman"/>
                <a:ea typeface="MS Mincho"/>
              </a:rPr>
              <a:t>.</a:t>
            </a:r>
          </a:p>
          <a:p>
            <a:pPr lvl="0">
              <a:spcBef>
                <a:spcPts val="0"/>
              </a:spcBef>
              <a:buFont typeface="+mj-lt"/>
              <a:buAutoNum type="alphaLcPeriod"/>
            </a:pPr>
            <a:endParaRPr lang="en-US" sz="2000" dirty="0" smtClean="0">
              <a:latin typeface="Times New Roman"/>
              <a:ea typeface="MS Mincho"/>
            </a:endParaRPr>
          </a:p>
          <a:p>
            <a:pPr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solidFill>
                  <a:srgbClr val="00B0F0"/>
                </a:solidFill>
                <a:latin typeface="Times New Roman"/>
                <a:ea typeface="MS Mincho"/>
              </a:rPr>
              <a:t>Therapeutic </a:t>
            </a:r>
            <a:r>
              <a:rPr lang="en-US" sz="2000" b="1" dirty="0">
                <a:solidFill>
                  <a:srgbClr val="00B0F0"/>
                </a:solidFill>
                <a:latin typeface="Times New Roman"/>
                <a:ea typeface="MS Mincho"/>
              </a:rPr>
              <a:t>uses: </a:t>
            </a:r>
            <a:r>
              <a:rPr lang="en-US" sz="2000" dirty="0">
                <a:latin typeface="Times New Roman"/>
                <a:ea typeface="MS Mincho"/>
              </a:rPr>
              <a:t>It is effective against major GI worms such as whipworms, nodular worms, </a:t>
            </a:r>
            <a:r>
              <a:rPr lang="en-US" sz="2000" i="1" dirty="0" err="1">
                <a:latin typeface="Times New Roman"/>
                <a:ea typeface="MS Mincho"/>
              </a:rPr>
              <a:t>Strongyloides</a:t>
            </a:r>
            <a:r>
              <a:rPr lang="en-US" sz="2000" dirty="0">
                <a:latin typeface="Times New Roman"/>
                <a:ea typeface="MS Mincho"/>
              </a:rPr>
              <a:t>, hookworms, and </a:t>
            </a:r>
            <a:r>
              <a:rPr lang="en-US" sz="2000" dirty="0" err="1">
                <a:latin typeface="Times New Roman"/>
                <a:ea typeface="MS Mincho"/>
              </a:rPr>
              <a:t>ascarid</a:t>
            </a:r>
            <a:r>
              <a:rPr lang="en-US" sz="2000" dirty="0" smtClean="0">
                <a:latin typeface="Times New Roman"/>
                <a:ea typeface="MS Mincho"/>
              </a:rPr>
              <a:t>.</a:t>
            </a:r>
          </a:p>
          <a:p>
            <a:pPr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 smtClean="0">
                <a:latin typeface="Times New Roman"/>
                <a:ea typeface="MS Mincho"/>
              </a:rPr>
              <a:t>  </a:t>
            </a:r>
            <a:endParaRPr lang="en-US" sz="2000" dirty="0">
              <a:latin typeface="Times New Roman"/>
              <a:ea typeface="MS Mincho"/>
            </a:endParaRPr>
          </a:p>
          <a:p>
            <a:pPr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00B0F0"/>
                </a:solidFill>
                <a:latin typeface="Times New Roman"/>
                <a:ea typeface="MS Mincho"/>
              </a:rPr>
              <a:t>Pharmacokinetics</a:t>
            </a:r>
            <a:r>
              <a:rPr lang="en-US" sz="2000" b="1" dirty="0">
                <a:latin typeface="Times New Roman"/>
                <a:ea typeface="MS Mincho"/>
              </a:rPr>
              <a:t>:</a:t>
            </a:r>
            <a:r>
              <a:rPr lang="en-US" sz="2000" dirty="0">
                <a:latin typeface="Times New Roman"/>
                <a:ea typeface="MS Mincho"/>
              </a:rPr>
              <a:t> </a:t>
            </a:r>
            <a:r>
              <a:rPr lang="en-US" sz="2000" dirty="0" err="1">
                <a:latin typeface="Times New Roman"/>
                <a:ea typeface="MS Mincho"/>
              </a:rPr>
              <a:t>Dichlorovos</a:t>
            </a:r>
            <a:r>
              <a:rPr lang="en-US" sz="2000" dirty="0">
                <a:latin typeface="Times New Roman"/>
                <a:ea typeface="MS Mincho"/>
              </a:rPr>
              <a:t> it is a lipophilic liquid that is incorporated into polyvinyl chloride resin pellets.  As these pellets traverse the GI tract, </a:t>
            </a:r>
            <a:r>
              <a:rPr lang="en-US" sz="2000" dirty="0" err="1">
                <a:latin typeface="Times New Roman"/>
                <a:ea typeface="MS Mincho"/>
              </a:rPr>
              <a:t>dichlorovos</a:t>
            </a:r>
            <a:r>
              <a:rPr lang="en-US" sz="2000" dirty="0">
                <a:latin typeface="Times New Roman"/>
                <a:ea typeface="MS Mincho"/>
              </a:rPr>
              <a:t> diffuses into the intestinal fluid, allowing the drug to come into contact with nematodes.  The free pellet will pass with feces out of the GI tract</a:t>
            </a:r>
            <a:r>
              <a:rPr lang="en-US" sz="2000" dirty="0" smtClean="0">
                <a:latin typeface="Times New Roman"/>
                <a:ea typeface="MS Mincho"/>
              </a:rPr>
              <a:t>.</a:t>
            </a:r>
          </a:p>
          <a:p>
            <a:pPr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>
              <a:latin typeface="Times New Roman"/>
              <a:ea typeface="MS Mincho"/>
            </a:endParaRPr>
          </a:p>
          <a:p>
            <a:pPr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00B0F0"/>
                </a:solidFill>
                <a:latin typeface="Times New Roman"/>
                <a:ea typeface="MS Mincho"/>
              </a:rPr>
              <a:t>Adverse effects</a:t>
            </a:r>
            <a:r>
              <a:rPr lang="en-US" sz="2000" b="1" dirty="0">
                <a:latin typeface="Times New Roman"/>
                <a:ea typeface="MS Mincho"/>
              </a:rPr>
              <a:t>:</a:t>
            </a:r>
            <a:r>
              <a:rPr lang="en-US" sz="2000" dirty="0">
                <a:latin typeface="Times New Roman"/>
                <a:ea typeface="MS Mincho"/>
              </a:rPr>
              <a:t> Accumulation of </a:t>
            </a:r>
            <a:r>
              <a:rPr lang="en-US" sz="2000" dirty="0" err="1">
                <a:latin typeface="Times New Roman"/>
                <a:ea typeface="MS Mincho"/>
              </a:rPr>
              <a:t>ACh</a:t>
            </a:r>
            <a:r>
              <a:rPr lang="en-US" sz="2000" dirty="0">
                <a:latin typeface="Times New Roman"/>
                <a:ea typeface="MS Mincho"/>
              </a:rPr>
              <a:t> by </a:t>
            </a:r>
            <a:r>
              <a:rPr lang="en-US" sz="2000" dirty="0" err="1">
                <a:latin typeface="Times New Roman"/>
                <a:ea typeface="MS Mincho"/>
              </a:rPr>
              <a:t>dichlorovos</a:t>
            </a:r>
            <a:r>
              <a:rPr lang="en-US" sz="2000" dirty="0">
                <a:latin typeface="Times New Roman"/>
                <a:ea typeface="MS Mincho"/>
              </a:rPr>
              <a:t> can stimulate cholinergic receptors to induce the SLUDD (salivation, lacrimation, urination, diarrhea, and dyspnea) syndrome.  Acute death may result from respiratory paralysis cardiovascular arrest.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992470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sz="2600" b="1" dirty="0">
                <a:solidFill>
                  <a:srgbClr val="FFFF00"/>
                </a:solidFill>
                <a:latin typeface="Times New Roman"/>
                <a:ea typeface="MS Mincho"/>
              </a:rPr>
              <a:t>I. </a:t>
            </a:r>
            <a:r>
              <a:rPr lang="en-US" sz="2600" b="1" dirty="0" err="1">
                <a:solidFill>
                  <a:srgbClr val="FFFF00"/>
                </a:solidFill>
                <a:latin typeface="Times New Roman"/>
                <a:ea typeface="MS Mincho"/>
              </a:rPr>
              <a:t>Antinematodal</a:t>
            </a:r>
            <a:r>
              <a:rPr lang="en-US" sz="2600" b="1" dirty="0">
                <a:solidFill>
                  <a:srgbClr val="FFFF00"/>
                </a:solidFill>
                <a:latin typeface="Times New Roman"/>
                <a:ea typeface="MS Mincho"/>
              </a:rPr>
              <a:t> drugs (</a:t>
            </a:r>
            <a:r>
              <a:rPr lang="en-US" sz="2600" b="1" dirty="0" err="1">
                <a:solidFill>
                  <a:srgbClr val="FFFF00"/>
                </a:solidFill>
                <a:latin typeface="Times New Roman"/>
                <a:ea typeface="MS Mincho"/>
              </a:rPr>
              <a:t>Nematocides</a:t>
            </a:r>
            <a:r>
              <a:rPr lang="en-US" sz="2600" b="1" dirty="0">
                <a:solidFill>
                  <a:srgbClr val="FFFF00"/>
                </a:solidFill>
                <a:latin typeface="Times New Roman"/>
                <a:ea typeface="MS Mincho"/>
              </a:rPr>
              <a:t>) – cont’d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/>
          </a:bodyPr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200" b="1" i="1" dirty="0" smtClean="0">
                <a:solidFill>
                  <a:srgbClr val="FF0000"/>
                </a:solidFill>
                <a:latin typeface="Times New Roman"/>
                <a:ea typeface="MS Mincho"/>
              </a:rPr>
              <a:t>2.  </a:t>
            </a:r>
            <a:r>
              <a:rPr lang="en-US" sz="2200" b="1" i="1" dirty="0" err="1" smtClean="0">
                <a:solidFill>
                  <a:srgbClr val="FF0000"/>
                </a:solidFill>
                <a:latin typeface="Times New Roman"/>
                <a:ea typeface="MS Mincho"/>
              </a:rPr>
              <a:t>Piperazine</a:t>
            </a:r>
            <a:r>
              <a:rPr lang="en-US" sz="2200" b="1" i="1" dirty="0">
                <a:solidFill>
                  <a:srgbClr val="FF0000"/>
                </a:solidFill>
                <a:latin typeface="Times New Roman"/>
                <a:ea typeface="MS Mincho"/>
              </a:rPr>
              <a:t>: </a:t>
            </a:r>
            <a:endParaRPr lang="en-US" sz="2200" dirty="0" smtClean="0">
              <a:solidFill>
                <a:srgbClr val="FF0000"/>
              </a:solidFill>
              <a:latin typeface="Times New Roman"/>
              <a:ea typeface="MS Mincho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000" b="1" dirty="0" smtClean="0">
                <a:solidFill>
                  <a:srgbClr val="04D235"/>
                </a:solidFill>
                <a:latin typeface="Times New Roman"/>
                <a:ea typeface="MS Mincho"/>
              </a:rPr>
              <a:t>Mechanism </a:t>
            </a:r>
            <a:r>
              <a:rPr lang="en-US" sz="2000" b="1" dirty="0">
                <a:solidFill>
                  <a:srgbClr val="04D235"/>
                </a:solidFill>
                <a:latin typeface="Times New Roman"/>
                <a:ea typeface="MS Mincho"/>
              </a:rPr>
              <a:t>of action:</a:t>
            </a:r>
            <a:r>
              <a:rPr lang="en-US" sz="2000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r>
              <a:rPr lang="en-US" sz="2000" dirty="0">
                <a:latin typeface="Times New Roman"/>
                <a:ea typeface="MS Mincho"/>
              </a:rPr>
              <a:t>It is a GABA-receptor agonist that hyperpolarizes nematode muscle, causing flaccid paralysis of worms (Figure 4</a:t>
            </a:r>
            <a:r>
              <a:rPr lang="en-US" sz="2000" dirty="0" smtClean="0">
                <a:latin typeface="Times New Roman"/>
                <a:ea typeface="MS Mincho"/>
              </a:rPr>
              <a:t>).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000" dirty="0" smtClean="0">
              <a:latin typeface="Times New Roman"/>
              <a:ea typeface="MS Mincho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000" b="1" dirty="0" smtClean="0">
                <a:solidFill>
                  <a:srgbClr val="04D235"/>
                </a:solidFill>
                <a:latin typeface="Times New Roman"/>
                <a:ea typeface="MS Mincho"/>
              </a:rPr>
              <a:t>Therapeutic </a:t>
            </a:r>
            <a:r>
              <a:rPr lang="en-US" sz="2000" b="1" dirty="0">
                <a:solidFill>
                  <a:srgbClr val="04D235"/>
                </a:solidFill>
                <a:latin typeface="Times New Roman"/>
                <a:ea typeface="MS Mincho"/>
              </a:rPr>
              <a:t>uses:</a:t>
            </a:r>
            <a:r>
              <a:rPr lang="en-US" sz="2000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r>
              <a:rPr lang="en-US" sz="2000" dirty="0">
                <a:latin typeface="Times New Roman"/>
                <a:ea typeface="MS Mincho"/>
              </a:rPr>
              <a:t>It is effective against </a:t>
            </a:r>
            <a:r>
              <a:rPr lang="en-US" sz="2000" dirty="0" err="1">
                <a:latin typeface="Times New Roman"/>
                <a:ea typeface="MS Mincho"/>
              </a:rPr>
              <a:t>ascarids</a:t>
            </a:r>
            <a:r>
              <a:rPr lang="en-US" sz="2000" dirty="0">
                <a:latin typeface="Times New Roman"/>
                <a:ea typeface="MS Mincho"/>
              </a:rPr>
              <a:t> and nodular worms in all </a:t>
            </a:r>
            <a:r>
              <a:rPr lang="en-US" sz="2000" dirty="0" smtClean="0">
                <a:latin typeface="Times New Roman"/>
                <a:ea typeface="MS Mincho"/>
              </a:rPr>
              <a:t>species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000" dirty="0" smtClean="0">
              <a:solidFill>
                <a:srgbClr val="04D235"/>
              </a:solidFill>
              <a:latin typeface="Times New Roman"/>
              <a:ea typeface="MS Mincho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2000" b="1" dirty="0" smtClean="0">
                <a:solidFill>
                  <a:srgbClr val="04D235"/>
                </a:solidFill>
                <a:latin typeface="Times New Roman"/>
                <a:ea typeface="MS Mincho"/>
              </a:rPr>
              <a:t>Pharmacokinetics</a:t>
            </a:r>
            <a:r>
              <a:rPr lang="en-US" sz="2000" b="1" dirty="0">
                <a:solidFill>
                  <a:srgbClr val="04D235"/>
                </a:solidFill>
                <a:latin typeface="Times New Roman"/>
                <a:ea typeface="MS Mincho"/>
              </a:rPr>
              <a:t>:</a:t>
            </a:r>
            <a:r>
              <a:rPr lang="en-US" sz="2000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r>
              <a:rPr lang="en-US" sz="2000" dirty="0" err="1">
                <a:latin typeface="Times New Roman"/>
                <a:ea typeface="MS Mincho"/>
              </a:rPr>
              <a:t>Piperazine</a:t>
            </a:r>
            <a:r>
              <a:rPr lang="en-US" sz="2000" dirty="0">
                <a:latin typeface="Times New Roman"/>
                <a:ea typeface="MS Mincho"/>
              </a:rPr>
              <a:t> salts are well absorbed from the GI tract.  The liver metabolizes part of the </a:t>
            </a:r>
            <a:r>
              <a:rPr lang="en-US" sz="2000" dirty="0" err="1">
                <a:latin typeface="Times New Roman"/>
                <a:ea typeface="MS Mincho"/>
              </a:rPr>
              <a:t>piperazine</a:t>
            </a:r>
            <a:r>
              <a:rPr lang="en-US" sz="2000" dirty="0">
                <a:latin typeface="Times New Roman"/>
                <a:ea typeface="MS Mincho"/>
              </a:rPr>
              <a:t> and the remainder is excreted in the urine unchanged</a:t>
            </a:r>
            <a:r>
              <a:rPr lang="en-US" sz="2000" dirty="0" smtClean="0">
                <a:latin typeface="Times New Roman"/>
                <a:ea typeface="MS Mincho"/>
              </a:rPr>
              <a:t>.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000" dirty="0">
              <a:latin typeface="Times New Roman"/>
              <a:ea typeface="MS Mincho"/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04D235"/>
                </a:solidFill>
                <a:latin typeface="Times New Roman"/>
                <a:ea typeface="MS Mincho"/>
              </a:rPr>
              <a:t>Adverse effects:</a:t>
            </a:r>
            <a:r>
              <a:rPr lang="en-US" sz="2000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r>
              <a:rPr lang="en-US" sz="2000" dirty="0" err="1">
                <a:latin typeface="Times New Roman"/>
                <a:ea typeface="MS Mincho"/>
              </a:rPr>
              <a:t>Piperazine</a:t>
            </a:r>
            <a:r>
              <a:rPr lang="en-US" sz="2000" dirty="0">
                <a:latin typeface="Times New Roman"/>
                <a:ea typeface="MS Mincho"/>
              </a:rPr>
              <a:t> is safe drug, but at large doses may produce vomiting, diarrhea, and ataxia.  The ataxia is due to a GABA-mimetic effect of </a:t>
            </a:r>
            <a:r>
              <a:rPr lang="en-US" sz="2000" dirty="0" err="1">
                <a:latin typeface="Times New Roman"/>
                <a:ea typeface="MS Mincho"/>
              </a:rPr>
              <a:t>piperazine</a:t>
            </a:r>
            <a:r>
              <a:rPr lang="en-US" sz="2000" dirty="0">
                <a:latin typeface="Times New Roman"/>
                <a:ea typeface="MS Mincho"/>
              </a:rPr>
              <a:t> on CNS neurons and is particularly seen in young animals given high doses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0211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sz="2600" b="1" dirty="0">
                <a:solidFill>
                  <a:srgbClr val="FFFF00"/>
                </a:solidFill>
                <a:latin typeface="Times New Roman"/>
                <a:ea typeface="MS Mincho"/>
              </a:rPr>
              <a:t>I. </a:t>
            </a:r>
            <a:r>
              <a:rPr lang="en-US" sz="2600" b="1" dirty="0" err="1">
                <a:solidFill>
                  <a:srgbClr val="FFFF00"/>
                </a:solidFill>
                <a:latin typeface="Times New Roman"/>
                <a:ea typeface="MS Mincho"/>
              </a:rPr>
              <a:t>Antinematodal</a:t>
            </a:r>
            <a:r>
              <a:rPr lang="en-US" sz="2600" b="1" dirty="0">
                <a:solidFill>
                  <a:srgbClr val="FFFF00"/>
                </a:solidFill>
                <a:latin typeface="Times New Roman"/>
                <a:ea typeface="MS Mincho"/>
              </a:rPr>
              <a:t> drugs (</a:t>
            </a:r>
            <a:r>
              <a:rPr lang="en-US" sz="2600" b="1" dirty="0" err="1">
                <a:solidFill>
                  <a:srgbClr val="FFFF00"/>
                </a:solidFill>
                <a:latin typeface="Times New Roman"/>
                <a:ea typeface="MS Mincho"/>
              </a:rPr>
              <a:t>Nematocides</a:t>
            </a:r>
            <a:r>
              <a:rPr lang="en-US" sz="2600" b="1" dirty="0">
                <a:solidFill>
                  <a:srgbClr val="FFFF00"/>
                </a:solidFill>
                <a:latin typeface="Times New Roman"/>
                <a:ea typeface="MS Mincho"/>
              </a:rPr>
              <a:t>) – cont’d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839200" cy="5287963"/>
          </a:xfrm>
        </p:spPr>
        <p:txBody>
          <a:bodyPr>
            <a:normAutofit/>
          </a:bodyPr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Times New Roman"/>
                <a:ea typeface="MS Mincho"/>
              </a:rPr>
              <a:t>3.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/>
                <a:ea typeface="MS Mincho"/>
              </a:rPr>
              <a:t>Emodepside</a:t>
            </a:r>
            <a:r>
              <a:rPr lang="en-US" sz="2000" b="1" dirty="0" smtClean="0">
                <a:solidFill>
                  <a:srgbClr val="FF0000"/>
                </a:solidFill>
                <a:latin typeface="Times New Roman"/>
                <a:ea typeface="MS Mincho"/>
              </a:rPr>
              <a:t>: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Times New Roman"/>
                <a:ea typeface="MS Mincho"/>
              </a:rPr>
              <a:t> </a:t>
            </a:r>
            <a:r>
              <a:rPr lang="en-US" sz="2000" b="1" dirty="0">
                <a:latin typeface="Times New Roman"/>
                <a:ea typeface="MS Mincho"/>
              </a:rPr>
              <a:t>It is a semisynthetic </a:t>
            </a:r>
            <a:r>
              <a:rPr lang="en-US" sz="2000" b="1" dirty="0" smtClean="0">
                <a:latin typeface="Times New Roman"/>
                <a:ea typeface="MS Mincho"/>
              </a:rPr>
              <a:t>agent</a:t>
            </a:r>
            <a:r>
              <a:rPr lang="en-US" sz="2000" dirty="0" smtClean="0">
                <a:latin typeface="Times New Roman"/>
                <a:ea typeface="MS Mincho"/>
              </a:rPr>
              <a:t>.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2000" b="1" dirty="0">
              <a:latin typeface="Times New Roman"/>
              <a:ea typeface="MS Mincho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b="1" dirty="0" smtClean="0">
                <a:solidFill>
                  <a:srgbClr val="04D235"/>
                </a:solidFill>
                <a:latin typeface="Times New Roman"/>
                <a:ea typeface="MS Mincho"/>
              </a:rPr>
              <a:t>Mechanism </a:t>
            </a:r>
            <a:r>
              <a:rPr lang="en-US" sz="2000" b="1" dirty="0">
                <a:solidFill>
                  <a:srgbClr val="04D235"/>
                </a:solidFill>
                <a:latin typeface="Times New Roman"/>
                <a:ea typeface="MS Mincho"/>
              </a:rPr>
              <a:t>of action:</a:t>
            </a:r>
            <a:r>
              <a:rPr lang="en-US" sz="2000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r>
              <a:rPr lang="en-US" sz="2000" dirty="0">
                <a:latin typeface="Times New Roman"/>
                <a:ea typeface="MS Mincho"/>
              </a:rPr>
              <a:t>It is a selective agonist of the presynaptic </a:t>
            </a:r>
            <a:r>
              <a:rPr lang="en-US" sz="2000" dirty="0" err="1">
                <a:latin typeface="Times New Roman"/>
                <a:ea typeface="MS Mincho"/>
              </a:rPr>
              <a:t>latrophilin</a:t>
            </a:r>
            <a:r>
              <a:rPr lang="en-US" sz="2000" dirty="0">
                <a:latin typeface="Times New Roman"/>
                <a:ea typeface="MS Mincho"/>
              </a:rPr>
              <a:t> receptor, a </a:t>
            </a:r>
            <a:r>
              <a:rPr lang="en-US" sz="2000" dirty="0" err="1">
                <a:latin typeface="Times New Roman"/>
                <a:ea typeface="MS Mincho"/>
              </a:rPr>
              <a:t>Gq</a:t>
            </a:r>
            <a:r>
              <a:rPr lang="en-US" sz="2000" dirty="0">
                <a:latin typeface="Times New Roman"/>
                <a:ea typeface="MS Mincho"/>
              </a:rPr>
              <a:t>-coupled receptor, of nematodes, which increases the release of inhibitory neuropeptides PF1 and PF2, and opens Ca</a:t>
            </a:r>
            <a:r>
              <a:rPr lang="en-US" sz="2000" baseline="30000" dirty="0">
                <a:latin typeface="Times New Roman"/>
                <a:ea typeface="MS Mincho"/>
              </a:rPr>
              <a:t>2+</a:t>
            </a:r>
            <a:r>
              <a:rPr lang="en-US" sz="2000" dirty="0">
                <a:latin typeface="Times New Roman"/>
                <a:ea typeface="MS Mincho"/>
              </a:rPr>
              <a:t> -activated K</a:t>
            </a:r>
            <a:r>
              <a:rPr lang="en-US" sz="2000" baseline="30000" dirty="0">
                <a:latin typeface="Times New Roman"/>
                <a:ea typeface="MS Mincho"/>
              </a:rPr>
              <a:t>+</a:t>
            </a:r>
            <a:r>
              <a:rPr lang="en-US" sz="2000" dirty="0">
                <a:latin typeface="Times New Roman"/>
                <a:ea typeface="MS Mincho"/>
              </a:rPr>
              <a:t> channels, thereby causing flaccid paralysis of the locomotive and pharyngeal muscles in nematodes (Figure 4).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818676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Drugs for heartworm prevention and therapy</a:t>
            </a:r>
            <a:r>
              <a:rPr lang="en-US" sz="2800" dirty="0">
                <a:latin typeface="Times New Roman"/>
                <a:ea typeface="MS Mincho"/>
              </a:rPr>
              <a:t/>
            </a:r>
            <a:br>
              <a:rPr lang="en-US" sz="2800" dirty="0">
                <a:latin typeface="Times New Roman"/>
                <a:ea typeface="MS Mincho"/>
              </a:rPr>
            </a:b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/>
          </a:bodyPr>
          <a:lstStyle/>
          <a:p>
            <a:pPr marL="11430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04D235"/>
                </a:solidFill>
                <a:latin typeface="Times New Roman"/>
                <a:ea typeface="MS Mincho"/>
              </a:rPr>
              <a:t>Introduction: </a:t>
            </a:r>
            <a:r>
              <a:rPr lang="en-US" sz="2400" dirty="0">
                <a:latin typeface="Times New Roman"/>
                <a:ea typeface="MS Mincho"/>
              </a:rPr>
              <a:t>Treatment and prevention of heartworm involve three aspects as follows: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>
                <a:latin typeface="Times New Roman"/>
                <a:ea typeface="MS Mincho"/>
              </a:rPr>
              <a:t>Removal of adult heartworms requires an </a:t>
            </a:r>
            <a:r>
              <a:rPr lang="en-US" dirty="0" err="1">
                <a:latin typeface="Times New Roman"/>
                <a:ea typeface="MS Mincho"/>
              </a:rPr>
              <a:t>adulticide</a:t>
            </a:r>
            <a:endParaRPr lang="en-US" dirty="0">
              <a:latin typeface="Times New Roman"/>
              <a:ea typeface="MS Mincho"/>
            </a:endParaRPr>
          </a:p>
          <a:p>
            <a:pPr lvl="3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>
                <a:latin typeface="Times New Roman"/>
                <a:ea typeface="MS Mincho"/>
              </a:rPr>
              <a:t>Interruption of the life cycle requires a </a:t>
            </a:r>
            <a:r>
              <a:rPr lang="en-US" dirty="0" err="1">
                <a:latin typeface="Times New Roman"/>
                <a:ea typeface="MS Mincho"/>
              </a:rPr>
              <a:t>microfilaricide</a:t>
            </a:r>
            <a:endParaRPr lang="en-US" dirty="0">
              <a:latin typeface="Times New Roman"/>
              <a:ea typeface="MS Mincho"/>
            </a:endParaRPr>
          </a:p>
          <a:p>
            <a:pPr lvl="3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dirty="0">
                <a:latin typeface="Times New Roman"/>
                <a:ea typeface="MS Mincho"/>
              </a:rPr>
              <a:t>Prevention of infection requires a </a:t>
            </a:r>
            <a:r>
              <a:rPr lang="en-US" dirty="0" err="1">
                <a:latin typeface="Times New Roman"/>
                <a:ea typeface="MS Mincho"/>
              </a:rPr>
              <a:t>larvicide</a:t>
            </a:r>
            <a:r>
              <a:rPr lang="en-US" dirty="0">
                <a:latin typeface="Times New Roman"/>
                <a:ea typeface="MS Mincho"/>
              </a:rPr>
              <a:t>.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57910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General principles</a:t>
            </a:r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458200" cy="5562600"/>
          </a:xfrm>
        </p:spPr>
        <p:txBody>
          <a:bodyPr>
            <a:normAutofit fontScale="62500" lnSpcReduction="20000"/>
          </a:bodyPr>
          <a:lstStyle/>
          <a:p>
            <a:pPr marL="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latin typeface="Times New Roman"/>
                <a:ea typeface="MS Mincho"/>
              </a:rPr>
              <a:t>Antiparasitics </a:t>
            </a:r>
            <a:r>
              <a:rPr lang="en-US" dirty="0">
                <a:latin typeface="Times New Roman"/>
                <a:ea typeface="MS Mincho"/>
              </a:rPr>
              <a:t>are drugs that reduce burdens to a tolerable level by killing parasites or inhibiting their growth.  The ideal antiparasitic has the following characters:</a:t>
            </a:r>
          </a:p>
          <a:p>
            <a:pPr marL="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Times New Roman"/>
              <a:ea typeface="MS Mincho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dirty="0">
                <a:latin typeface="Times New Roman"/>
                <a:ea typeface="MS Mincho"/>
              </a:rPr>
              <a:t>Effective in removing parasites from body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dirty="0">
                <a:latin typeface="Times New Roman"/>
                <a:ea typeface="MS Mincho"/>
              </a:rPr>
              <a:t>A wide therapeutic index (i.e., the toxic dose is at least three times the therapeutic dose);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dirty="0">
                <a:latin typeface="Times New Roman"/>
                <a:ea typeface="MS Mincho"/>
              </a:rPr>
              <a:t>Is effective after one dose;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dirty="0">
                <a:latin typeface="Times New Roman"/>
                <a:ea typeface="MS Mincho"/>
              </a:rPr>
              <a:t>Is easy to administer (e.g., in feed, injection, and pour-on);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dirty="0">
                <a:latin typeface="Times New Roman"/>
                <a:ea typeface="MS Mincho"/>
              </a:rPr>
              <a:t>Effective against immature form of parasites;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dirty="0">
                <a:latin typeface="Times New Roman"/>
                <a:ea typeface="MS Mincho"/>
              </a:rPr>
              <a:t>Is inexpensive; and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dirty="0">
                <a:latin typeface="Times New Roman"/>
                <a:ea typeface="MS Mincho"/>
              </a:rPr>
              <a:t>Does not leave residues (an important consideration for use in food-producing animals).</a:t>
            </a:r>
            <a:endParaRPr lang="en-US" dirty="0">
              <a:effectLst/>
              <a:latin typeface="Times New Roman"/>
              <a:ea typeface="MS Mincho"/>
            </a:endParaRPr>
          </a:p>
        </p:txBody>
      </p:sp>
    </p:spTree>
    <p:extLst>
      <p:ext uri="{BB962C8B-B14F-4D97-AF65-F5344CB8AC3E}">
        <p14:creationId xmlns:p14="http://schemas.microsoft.com/office/powerpoint/2010/main" val="185273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/>
          </a:bodyPr>
          <a:lstStyle/>
          <a:p>
            <a:r>
              <a:rPr lang="en-US" sz="29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2900" b="1" dirty="0">
                <a:solidFill>
                  <a:srgbClr val="FFFF00"/>
                </a:solidFill>
                <a:latin typeface="Times New Roman"/>
                <a:ea typeface="MS Mincho"/>
              </a:rPr>
              <a:t>Drugs for heartworm prevention and therapy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85800"/>
            <a:ext cx="8686800" cy="6019800"/>
          </a:xfrm>
        </p:spPr>
        <p:txBody>
          <a:bodyPr>
            <a:noAutofit/>
          </a:bodyPr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b="1" i="1" dirty="0" err="1" smtClean="0">
                <a:solidFill>
                  <a:srgbClr val="FF0000"/>
                </a:solidFill>
                <a:latin typeface="Times New Roman"/>
                <a:ea typeface="MS Mincho"/>
              </a:rPr>
              <a:t>a.Melarsomine</a:t>
            </a:r>
            <a:r>
              <a:rPr lang="en-US" sz="2000" b="1" i="1" dirty="0" smtClean="0">
                <a:solidFill>
                  <a:srgbClr val="FF0000"/>
                </a:solidFill>
                <a:latin typeface="Times New Roman"/>
                <a:ea typeface="MS Mincho"/>
              </a:rPr>
              <a:t> </a:t>
            </a:r>
            <a:r>
              <a:rPr lang="en-US" sz="2000" b="1" i="1" dirty="0">
                <a:solidFill>
                  <a:srgbClr val="FF0000"/>
                </a:solidFill>
                <a:latin typeface="Times New Roman"/>
                <a:ea typeface="MS Mincho"/>
              </a:rPr>
              <a:t>(</a:t>
            </a:r>
            <a:r>
              <a:rPr lang="en-US" sz="2000" b="1" i="1" dirty="0" err="1">
                <a:solidFill>
                  <a:srgbClr val="FF0000"/>
                </a:solidFill>
                <a:latin typeface="Times New Roman"/>
                <a:ea typeface="MS Mincho"/>
              </a:rPr>
              <a:t>Immiticide</a:t>
            </a:r>
            <a:r>
              <a:rPr lang="en-US" sz="2000" b="1" i="1" dirty="0">
                <a:solidFill>
                  <a:srgbClr val="FF0000"/>
                </a:solidFill>
                <a:latin typeface="Times New Roman"/>
                <a:ea typeface="MS Mincho"/>
              </a:rPr>
              <a:t>):</a:t>
            </a:r>
            <a:r>
              <a:rPr lang="en-US" sz="2000" dirty="0">
                <a:solidFill>
                  <a:srgbClr val="FF0000"/>
                </a:solidFill>
                <a:latin typeface="Times New Roman"/>
                <a:ea typeface="MS Mincho"/>
              </a:rPr>
              <a:t> </a:t>
            </a:r>
            <a:r>
              <a:rPr lang="en-US" sz="2000" dirty="0">
                <a:latin typeface="Times New Roman"/>
                <a:ea typeface="MS Mincho"/>
              </a:rPr>
              <a:t>It is a trivalent arsenic </a:t>
            </a:r>
            <a:r>
              <a:rPr lang="en-US" sz="2000" dirty="0" smtClean="0">
                <a:latin typeface="Times New Roman"/>
                <a:ea typeface="MS Mincho"/>
              </a:rPr>
              <a:t>compound.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2000" b="1" dirty="0" smtClean="0">
                <a:solidFill>
                  <a:srgbClr val="04D235"/>
                </a:solidFill>
                <a:latin typeface="Times New Roman"/>
                <a:ea typeface="MS Mincho"/>
              </a:rPr>
              <a:t>Mechanism </a:t>
            </a:r>
            <a:r>
              <a:rPr lang="en-US" sz="2000" b="1" dirty="0">
                <a:solidFill>
                  <a:srgbClr val="04D235"/>
                </a:solidFill>
                <a:latin typeface="Times New Roman"/>
                <a:ea typeface="MS Mincho"/>
              </a:rPr>
              <a:t>of actin:</a:t>
            </a:r>
            <a:r>
              <a:rPr lang="en-US" sz="2000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r>
              <a:rPr lang="en-US" sz="2000" dirty="0">
                <a:latin typeface="Times New Roman"/>
                <a:ea typeface="MS Mincho"/>
              </a:rPr>
              <a:t>It denatures proteins/enzymes by binding to the sulfhydryl groups of cysteine </a:t>
            </a:r>
            <a:r>
              <a:rPr lang="en-US" sz="2000" dirty="0" smtClean="0">
                <a:latin typeface="Times New Roman"/>
                <a:ea typeface="MS Mincho"/>
              </a:rPr>
              <a:t>residues.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2000" dirty="0" smtClean="0">
              <a:latin typeface="Times New Roman"/>
              <a:ea typeface="MS Mincho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000" b="1" dirty="0" smtClean="0">
                <a:solidFill>
                  <a:srgbClr val="04D235"/>
                </a:solidFill>
                <a:latin typeface="Times New Roman"/>
                <a:ea typeface="MS Mincho"/>
              </a:rPr>
              <a:t>Pharmacokinetics</a:t>
            </a:r>
            <a:r>
              <a:rPr lang="en-US" sz="2000" b="1" dirty="0">
                <a:solidFill>
                  <a:srgbClr val="04D235"/>
                </a:solidFill>
                <a:latin typeface="Times New Roman"/>
                <a:ea typeface="MS Mincho"/>
              </a:rPr>
              <a:t>:</a:t>
            </a:r>
            <a:r>
              <a:rPr lang="en-US" sz="2000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endParaRPr lang="en-US" sz="2000" dirty="0" smtClean="0">
              <a:solidFill>
                <a:srgbClr val="04D235"/>
              </a:solidFill>
              <a:latin typeface="Times New Roman"/>
              <a:ea typeface="MS Mincho"/>
            </a:endParaRPr>
          </a:p>
          <a:p>
            <a:pPr lvl="0">
              <a:spcBef>
                <a:spcPts val="0"/>
              </a:spcBef>
              <a:buFont typeface="Wingdings" pitchFamily="2" charset="2"/>
              <a:buChar char="ü"/>
            </a:pPr>
            <a:r>
              <a:rPr lang="en-US" sz="2000" dirty="0" smtClean="0">
                <a:latin typeface="Times New Roman"/>
                <a:ea typeface="MS Mincho"/>
              </a:rPr>
              <a:t>Absorbed </a:t>
            </a:r>
            <a:r>
              <a:rPr lang="en-US" sz="2000" dirty="0">
                <a:latin typeface="Times New Roman"/>
                <a:ea typeface="MS Mincho"/>
              </a:rPr>
              <a:t>completely after IM </a:t>
            </a:r>
            <a:r>
              <a:rPr lang="en-US" sz="2000" dirty="0" smtClean="0">
                <a:latin typeface="Times New Roman"/>
                <a:ea typeface="MS Mincho"/>
              </a:rPr>
              <a:t>injection.  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ü"/>
            </a:pPr>
            <a:r>
              <a:rPr lang="en-US" sz="2000" dirty="0" smtClean="0">
                <a:latin typeface="Times New Roman"/>
                <a:ea typeface="MS Mincho"/>
              </a:rPr>
              <a:t>It </a:t>
            </a:r>
            <a:r>
              <a:rPr lang="en-US" sz="2000" dirty="0">
                <a:latin typeface="Times New Roman"/>
                <a:ea typeface="MS Mincho"/>
              </a:rPr>
              <a:t>is distributed widely in body tissues but is concentrated in the liver and kidneys.  </a:t>
            </a:r>
            <a:r>
              <a:rPr lang="en-US" sz="2000" dirty="0" smtClean="0">
                <a:latin typeface="Times New Roman"/>
                <a:ea typeface="MS Mincho"/>
              </a:rPr>
              <a:t>It is </a:t>
            </a:r>
            <a:r>
              <a:rPr lang="en-US" sz="2000" dirty="0">
                <a:latin typeface="Times New Roman"/>
                <a:ea typeface="MS Mincho"/>
              </a:rPr>
              <a:t>metabolized in the liver and excreted into bile. </a:t>
            </a:r>
            <a:endParaRPr lang="en-US" sz="2000" dirty="0" smtClean="0">
              <a:latin typeface="Times New Roman"/>
              <a:ea typeface="MS Mincho"/>
            </a:endParaRPr>
          </a:p>
          <a:p>
            <a:pPr lvl="0">
              <a:spcBef>
                <a:spcPts val="0"/>
              </a:spcBef>
              <a:buFont typeface="Wingdings" pitchFamily="2" charset="2"/>
              <a:buChar char="ü"/>
            </a:pPr>
            <a:r>
              <a:rPr lang="en-US" sz="2000" dirty="0" smtClean="0">
                <a:latin typeface="Times New Roman"/>
                <a:ea typeface="MS Mincho"/>
              </a:rPr>
              <a:t>The </a:t>
            </a:r>
            <a:r>
              <a:rPr lang="en-US" sz="2000" dirty="0">
                <a:latin typeface="Times New Roman"/>
                <a:ea typeface="MS Mincho"/>
              </a:rPr>
              <a:t>parent drug and its metabolites are eliminated in feces and </a:t>
            </a:r>
            <a:r>
              <a:rPr lang="en-US" sz="2000" dirty="0" smtClean="0">
                <a:latin typeface="Times New Roman"/>
                <a:ea typeface="MS Mincho"/>
              </a:rPr>
              <a:t>urine.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b="1" dirty="0" smtClean="0">
                <a:solidFill>
                  <a:srgbClr val="04D235"/>
                </a:solidFill>
                <a:latin typeface="Times New Roman"/>
                <a:ea typeface="MS Mincho"/>
              </a:rPr>
              <a:t>Adverse </a:t>
            </a:r>
            <a:r>
              <a:rPr lang="en-US" sz="2000" b="1" dirty="0">
                <a:solidFill>
                  <a:srgbClr val="04D235"/>
                </a:solidFill>
                <a:latin typeface="Times New Roman"/>
                <a:ea typeface="MS Mincho"/>
              </a:rPr>
              <a:t>effects: 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ü"/>
            </a:pPr>
            <a:r>
              <a:rPr lang="en-US" sz="2000" dirty="0">
                <a:latin typeface="Times New Roman"/>
                <a:ea typeface="MS Mincho"/>
              </a:rPr>
              <a:t>Mild localized edema may occur following IM injection</a:t>
            </a:r>
          </a:p>
          <a:p>
            <a:pPr lvl="0">
              <a:spcBef>
                <a:spcPts val="0"/>
              </a:spcBef>
              <a:buFont typeface="Wingdings" pitchFamily="2" charset="2"/>
              <a:buChar char="ü"/>
            </a:pPr>
            <a:r>
              <a:rPr lang="en-US" sz="2000" dirty="0">
                <a:latin typeface="Times New Roman"/>
                <a:ea typeface="MS Mincho"/>
              </a:rPr>
              <a:t>Distress, restless, pawing, salivation, vomiting, tachycardia, abdominal pain, hind limb, and weakness may </a:t>
            </a:r>
            <a:r>
              <a:rPr lang="en-US" sz="2000" dirty="0" smtClean="0">
                <a:latin typeface="Times New Roman"/>
                <a:ea typeface="MS Mincho"/>
              </a:rPr>
              <a:t>occur. Liver toxicity and nephrotoxicity may occur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2000" dirty="0" smtClean="0">
              <a:latin typeface="Times New Roman"/>
              <a:ea typeface="MS Mincho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000" b="1" dirty="0" smtClean="0">
                <a:latin typeface="Times New Roman"/>
                <a:ea typeface="MS Mincho"/>
              </a:rPr>
              <a:t>Note: </a:t>
            </a:r>
            <a:r>
              <a:rPr lang="en-US" sz="2000" dirty="0" smtClean="0">
                <a:latin typeface="Times New Roman"/>
                <a:ea typeface="MS Mincho"/>
              </a:rPr>
              <a:t>Toxicity </a:t>
            </a:r>
            <a:r>
              <a:rPr lang="en-US" sz="2000" dirty="0">
                <a:latin typeface="Times New Roman"/>
                <a:ea typeface="MS Mincho"/>
              </a:rPr>
              <a:t>can be alleviated by IM administration of </a:t>
            </a:r>
            <a:r>
              <a:rPr lang="en-US" sz="2000" dirty="0" err="1">
                <a:latin typeface="Times New Roman"/>
                <a:ea typeface="MS Mincho"/>
              </a:rPr>
              <a:t>dimercaprol</a:t>
            </a:r>
            <a:r>
              <a:rPr lang="en-US" sz="2000" dirty="0">
                <a:latin typeface="Times New Roman"/>
                <a:ea typeface="MS Mincho"/>
              </a:rPr>
              <a:t> (BAL) within 3 hours after onset of toxicity</a:t>
            </a:r>
          </a:p>
          <a:p>
            <a:pPr marL="0" indent="0">
              <a:buNone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827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Mechanisms of action</a:t>
            </a:r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8153400" cy="5638800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  <a:spcBef>
                <a:spcPts val="0"/>
              </a:spcBef>
              <a:buSzPts val="1200"/>
              <a:buFont typeface="Wingdings" panose="05000000000000000000" pitchFamily="2" charset="2"/>
              <a:buChar char="ü"/>
            </a:pPr>
            <a:r>
              <a:rPr lang="en-US" sz="2400" dirty="0">
                <a:latin typeface="Times New Roman"/>
                <a:ea typeface="MS Mincho"/>
              </a:rPr>
              <a:t>Paralysis of parasites by mimicking the action of putative (assumed) neurotransmitters (Table 1).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SzPts val="1200"/>
              <a:buFont typeface="Wingdings" panose="05000000000000000000" pitchFamily="2" charset="2"/>
              <a:buChar char="ü"/>
            </a:pPr>
            <a:r>
              <a:rPr lang="en-US" sz="2400" dirty="0">
                <a:latin typeface="Times New Roman"/>
                <a:ea typeface="MS Mincho"/>
              </a:rPr>
              <a:t>Alteration of metabolic process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400" dirty="0">
                <a:latin typeface="Times New Roman"/>
                <a:ea typeface="MS Mincho"/>
              </a:rPr>
              <a:t>Inhibition of microtubule synthesis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400" dirty="0">
                <a:latin typeface="Times New Roman"/>
                <a:ea typeface="MS Mincho"/>
              </a:rPr>
              <a:t>Inhibition of folic acid synthesis or metabolism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400" dirty="0">
                <a:latin typeface="Times New Roman"/>
                <a:ea typeface="MS Mincho"/>
              </a:rPr>
              <a:t>Inhibition of thiamine utilization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400" dirty="0">
                <a:latin typeface="Times New Roman"/>
                <a:ea typeface="MS Mincho"/>
              </a:rPr>
              <a:t>Uncoupling of oxidative phosphorylation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400" dirty="0">
                <a:latin typeface="Times New Roman"/>
                <a:ea typeface="MS Mincho"/>
              </a:rPr>
              <a:t>Inhibition of chitin formation in arthropods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400" dirty="0">
                <a:latin typeface="Times New Roman"/>
                <a:ea typeface="MS Mincho"/>
              </a:rPr>
              <a:t>Simulation of insect juvenile hormones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SzPts val="1200"/>
              <a:buFont typeface="Wingdings" panose="05000000000000000000" pitchFamily="2" charset="2"/>
              <a:buChar char="ü"/>
            </a:pPr>
            <a:r>
              <a:rPr lang="en-US" sz="2400" dirty="0">
                <a:latin typeface="Times New Roman"/>
                <a:ea typeface="MS Mincho"/>
              </a:rPr>
              <a:t>Alteration of parasite reproduction</a:t>
            </a:r>
          </a:p>
          <a:p>
            <a:endParaRPr lang="en-US" sz="2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33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  <a:latin typeface="Times New Roman"/>
                <a:ea typeface="MS Mincho"/>
              </a:rPr>
              <a:t>I.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/>
                <a:ea typeface="MS Mincho"/>
              </a:rPr>
              <a:t>Antinematodal</a:t>
            </a:r>
            <a:r>
              <a:rPr lang="en-US" sz="3200" b="1" dirty="0" smtClean="0">
                <a:solidFill>
                  <a:srgbClr val="FFFF00"/>
                </a:solidFill>
                <a:latin typeface="Times New Roman"/>
                <a:ea typeface="MS Mincho"/>
              </a:rPr>
              <a:t> </a:t>
            </a:r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drugs (</a:t>
            </a:r>
            <a:r>
              <a:rPr lang="en-US" sz="3200" b="1" dirty="0" err="1">
                <a:solidFill>
                  <a:srgbClr val="FFFF00"/>
                </a:solidFill>
                <a:latin typeface="Times New Roman"/>
                <a:ea typeface="MS Mincho"/>
              </a:rPr>
              <a:t>Nematocides</a:t>
            </a:r>
            <a:r>
              <a:rPr lang="en-US" sz="3200" b="1" dirty="0" smtClean="0">
                <a:solidFill>
                  <a:srgbClr val="FFFF00"/>
                </a:solidFill>
                <a:latin typeface="Times New Roman"/>
                <a:ea typeface="MS Mincho"/>
              </a:rPr>
              <a:t>) </a:t>
            </a:r>
            <a:endParaRPr lang="en-US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 smtClean="0">
                <a:latin typeface="Times New Roman"/>
                <a:ea typeface="MS Mincho"/>
              </a:rPr>
              <a:t>May </a:t>
            </a:r>
            <a:r>
              <a:rPr lang="en-US" sz="2000" dirty="0">
                <a:latin typeface="Times New Roman"/>
                <a:ea typeface="MS Mincho"/>
              </a:rPr>
              <a:t>be broad-spectrum or narrow </a:t>
            </a:r>
            <a:r>
              <a:rPr lang="en-US" sz="2000" dirty="0" smtClean="0">
                <a:latin typeface="Times New Roman"/>
                <a:ea typeface="MS Mincho"/>
              </a:rPr>
              <a:t>spectrum.</a:t>
            </a: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b="1" dirty="0" smtClean="0">
                <a:solidFill>
                  <a:srgbClr val="04D235"/>
                </a:solidFill>
                <a:latin typeface="Times New Roman"/>
                <a:ea typeface="MS Mincho"/>
              </a:rPr>
              <a:t>Classification </a:t>
            </a:r>
            <a:r>
              <a:rPr lang="en-US" sz="2000" b="1" dirty="0">
                <a:solidFill>
                  <a:srgbClr val="04D235"/>
                </a:solidFill>
                <a:latin typeface="Times New Roman"/>
                <a:ea typeface="MS Mincho"/>
              </a:rPr>
              <a:t>of </a:t>
            </a:r>
            <a:r>
              <a:rPr lang="en-US" sz="2000" b="1" dirty="0" err="1">
                <a:solidFill>
                  <a:srgbClr val="04D235"/>
                </a:solidFill>
                <a:latin typeface="Times New Roman"/>
                <a:ea typeface="MS Mincho"/>
              </a:rPr>
              <a:t>antinematodal</a:t>
            </a:r>
            <a:r>
              <a:rPr lang="en-US" sz="2000" b="1" dirty="0">
                <a:solidFill>
                  <a:srgbClr val="04D235"/>
                </a:solidFill>
                <a:latin typeface="Times New Roman"/>
                <a:ea typeface="MS Mincho"/>
              </a:rPr>
              <a:t> drugs:</a:t>
            </a:r>
            <a:endParaRPr lang="en-US" sz="2000" dirty="0">
              <a:solidFill>
                <a:srgbClr val="04D235"/>
              </a:solidFill>
              <a:latin typeface="Times New Roman"/>
              <a:ea typeface="MS Mincho"/>
            </a:endParaRPr>
          </a:p>
          <a:p>
            <a:pPr lvl="0">
              <a:spcBef>
                <a:spcPts val="0"/>
              </a:spcBef>
              <a:buFont typeface="+mj-lt"/>
              <a:buAutoNum type="alphaUcPeriod"/>
            </a:pP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MS Mincho"/>
              </a:rPr>
              <a:t>Benzimidazoles</a:t>
            </a:r>
            <a:endParaRPr lang="en-US" sz="2000" dirty="0">
              <a:solidFill>
                <a:srgbClr val="FF0000"/>
              </a:solidFill>
              <a:latin typeface="Times New Roman"/>
              <a:ea typeface="MS Mincho"/>
            </a:endParaRPr>
          </a:p>
          <a:p>
            <a:pPr lvl="0">
              <a:spcBef>
                <a:spcPts val="0"/>
              </a:spcBef>
              <a:buFont typeface="+mj-lt"/>
              <a:buAutoNum type="alphaUcPeriod"/>
            </a:pPr>
            <a:r>
              <a:rPr lang="en-US" sz="2000" b="1" dirty="0">
                <a:solidFill>
                  <a:srgbClr val="FF0000"/>
                </a:solidFill>
                <a:latin typeface="Times New Roman"/>
                <a:ea typeface="MS Mincho"/>
              </a:rPr>
              <a:t>Nicotinic agonists:</a:t>
            </a:r>
            <a:r>
              <a:rPr lang="en-US" sz="2000" dirty="0">
                <a:solidFill>
                  <a:srgbClr val="FF0000"/>
                </a:solidFill>
                <a:latin typeface="Times New Roman"/>
                <a:ea typeface="MS Mincho"/>
              </a:rPr>
              <a:t> </a:t>
            </a:r>
            <a:r>
              <a:rPr lang="en-US" sz="2000" dirty="0">
                <a:latin typeface="Times New Roman"/>
                <a:ea typeface="MS Mincho"/>
              </a:rPr>
              <a:t>levamisole, </a:t>
            </a:r>
            <a:r>
              <a:rPr lang="en-US" sz="2000" dirty="0" err="1">
                <a:latin typeface="Times New Roman"/>
                <a:ea typeface="MS Mincho"/>
              </a:rPr>
              <a:t>pyrantel</a:t>
            </a:r>
            <a:r>
              <a:rPr lang="en-US" sz="2000" dirty="0">
                <a:latin typeface="Times New Roman"/>
                <a:ea typeface="MS Mincho"/>
              </a:rPr>
              <a:t>, </a:t>
            </a:r>
            <a:r>
              <a:rPr lang="en-US" sz="2000" dirty="0" err="1">
                <a:latin typeface="Times New Roman"/>
                <a:ea typeface="MS Mincho"/>
              </a:rPr>
              <a:t>morantel</a:t>
            </a:r>
            <a:endParaRPr lang="en-US" sz="2000" dirty="0">
              <a:latin typeface="Times New Roman"/>
              <a:ea typeface="MS Mincho"/>
            </a:endParaRPr>
          </a:p>
          <a:p>
            <a:pPr lvl="0">
              <a:spcBef>
                <a:spcPts val="0"/>
              </a:spcBef>
              <a:buFont typeface="+mj-lt"/>
              <a:buAutoNum type="alphaUcPeriod"/>
            </a:pPr>
            <a:r>
              <a:rPr lang="en-US" sz="2000" b="1" dirty="0">
                <a:solidFill>
                  <a:srgbClr val="FF0000"/>
                </a:solidFill>
                <a:latin typeface="Times New Roman"/>
                <a:ea typeface="MS Mincho"/>
              </a:rPr>
              <a:t>Macrocyclic lactones:</a:t>
            </a:r>
            <a:r>
              <a:rPr lang="en-US" sz="2000" dirty="0">
                <a:solidFill>
                  <a:srgbClr val="FF0000"/>
                </a:solidFill>
                <a:latin typeface="Times New Roman"/>
                <a:ea typeface="MS Mincho"/>
              </a:rPr>
              <a:t> </a:t>
            </a:r>
            <a:r>
              <a:rPr lang="en-US" sz="2000" dirty="0" err="1">
                <a:latin typeface="Times New Roman"/>
                <a:ea typeface="MS Mincho"/>
              </a:rPr>
              <a:t>invermectin</a:t>
            </a:r>
            <a:r>
              <a:rPr lang="en-US" sz="2000" dirty="0">
                <a:latin typeface="Times New Roman"/>
                <a:ea typeface="MS Mincho"/>
              </a:rPr>
              <a:t>, </a:t>
            </a:r>
            <a:r>
              <a:rPr lang="en-US" sz="2000" dirty="0" err="1">
                <a:latin typeface="Times New Roman"/>
                <a:ea typeface="MS Mincho"/>
              </a:rPr>
              <a:t>doramectin</a:t>
            </a:r>
            <a:r>
              <a:rPr lang="en-US" sz="2000" dirty="0">
                <a:latin typeface="Times New Roman"/>
                <a:ea typeface="MS Mincho"/>
              </a:rPr>
              <a:t>, </a:t>
            </a:r>
            <a:r>
              <a:rPr lang="en-US" sz="2000" dirty="0" err="1">
                <a:latin typeface="Times New Roman"/>
                <a:ea typeface="MS Mincho"/>
              </a:rPr>
              <a:t>eprinomectin</a:t>
            </a:r>
            <a:r>
              <a:rPr lang="en-US" sz="2000" dirty="0">
                <a:latin typeface="Times New Roman"/>
                <a:ea typeface="MS Mincho"/>
              </a:rPr>
              <a:t>, </a:t>
            </a:r>
            <a:r>
              <a:rPr lang="en-US" sz="2000" dirty="0" err="1">
                <a:latin typeface="Times New Roman"/>
                <a:ea typeface="MS Mincho"/>
              </a:rPr>
              <a:t>selamectin</a:t>
            </a:r>
            <a:r>
              <a:rPr lang="en-US" sz="2000" dirty="0">
                <a:latin typeface="Times New Roman"/>
                <a:ea typeface="MS Mincho"/>
              </a:rPr>
              <a:t>, </a:t>
            </a:r>
            <a:r>
              <a:rPr lang="en-US" sz="2000" dirty="0" err="1">
                <a:latin typeface="Times New Roman"/>
                <a:ea typeface="MS Mincho"/>
              </a:rPr>
              <a:t>milbemycin</a:t>
            </a:r>
            <a:r>
              <a:rPr lang="en-US" sz="2000" dirty="0">
                <a:latin typeface="Times New Roman"/>
                <a:ea typeface="MS Mincho"/>
              </a:rPr>
              <a:t>, </a:t>
            </a:r>
            <a:r>
              <a:rPr lang="en-US" sz="2000" dirty="0" err="1">
                <a:latin typeface="Times New Roman"/>
                <a:ea typeface="MS Mincho"/>
              </a:rPr>
              <a:t>moxidectin</a:t>
            </a:r>
            <a:endParaRPr lang="en-US" sz="2000" dirty="0">
              <a:latin typeface="Times New Roman"/>
              <a:ea typeface="MS Mincho"/>
            </a:endParaRPr>
          </a:p>
          <a:p>
            <a:pPr lvl="0">
              <a:spcBef>
                <a:spcPts val="0"/>
              </a:spcBef>
              <a:buFont typeface="+mj-lt"/>
              <a:buAutoNum type="alphaUcPeriod"/>
            </a:pPr>
            <a:r>
              <a:rPr lang="en-US" sz="2000" b="1" dirty="0">
                <a:solidFill>
                  <a:srgbClr val="FF0000"/>
                </a:solidFill>
                <a:latin typeface="Times New Roman"/>
                <a:ea typeface="MS Mincho"/>
              </a:rPr>
              <a:t>Miscellaneous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MS Mincho"/>
              </a:rPr>
              <a:t>nematocides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MS Mincho"/>
              </a:rPr>
              <a:t>:</a:t>
            </a:r>
            <a:r>
              <a:rPr lang="en-US" sz="2000" dirty="0">
                <a:solidFill>
                  <a:srgbClr val="FF0000"/>
                </a:solidFill>
                <a:latin typeface="Times New Roman"/>
                <a:ea typeface="MS Mincho"/>
              </a:rPr>
              <a:t> </a:t>
            </a:r>
            <a:r>
              <a:rPr lang="en-US" sz="2000" dirty="0" err="1">
                <a:latin typeface="Times New Roman"/>
                <a:ea typeface="MS Mincho"/>
              </a:rPr>
              <a:t>dichlorovos</a:t>
            </a:r>
            <a:r>
              <a:rPr lang="en-US" sz="2000" dirty="0">
                <a:latin typeface="Times New Roman"/>
                <a:ea typeface="MS Mincho"/>
              </a:rPr>
              <a:t>, </a:t>
            </a:r>
            <a:r>
              <a:rPr lang="en-US" sz="2000" dirty="0" err="1">
                <a:latin typeface="Times New Roman"/>
                <a:ea typeface="MS Mincho"/>
              </a:rPr>
              <a:t>piperazine</a:t>
            </a:r>
            <a:r>
              <a:rPr lang="en-US" sz="2000" dirty="0">
                <a:latin typeface="Times New Roman"/>
                <a:ea typeface="MS Mincho"/>
              </a:rPr>
              <a:t>, </a:t>
            </a:r>
            <a:r>
              <a:rPr lang="en-US" sz="2000" dirty="0" err="1">
                <a:latin typeface="Times New Roman"/>
                <a:ea typeface="MS Mincho"/>
              </a:rPr>
              <a:t>emodepside</a:t>
            </a:r>
            <a:r>
              <a:rPr lang="en-US" sz="2000" dirty="0">
                <a:latin typeface="Times New Roman"/>
                <a:ea typeface="MS Mincho"/>
              </a:rPr>
              <a:t>, </a:t>
            </a:r>
            <a:r>
              <a:rPr lang="en-US" sz="2000" dirty="0" err="1">
                <a:latin typeface="Times New Roman"/>
                <a:ea typeface="MS Mincho"/>
              </a:rPr>
              <a:t>melarsomine</a:t>
            </a:r>
            <a:endParaRPr lang="en-US" sz="2000" dirty="0">
              <a:latin typeface="Times New Roman"/>
              <a:ea typeface="MS Mincho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577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en-US" altLang="en-US" sz="3200" b="1" dirty="0">
                <a:solidFill>
                  <a:srgbClr val="FFFF00"/>
                </a:solidFill>
                <a:latin typeface="Times New Roman" pitchFamily="18" charset="0"/>
                <a:ea typeface="MS Mincho" charset="-128"/>
                <a:cs typeface="Times New Roman" pitchFamily="18" charset="0"/>
              </a:rPr>
              <a:t>Table1.  Putative classical neurotransmitters of various parasites</a:t>
            </a:r>
            <a:endParaRPr lang="en-US" altLang="en-US" sz="3200" dirty="0">
              <a:solidFill>
                <a:srgbClr val="FFFF00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8692196"/>
              </p:ext>
            </p:extLst>
          </p:nvPr>
        </p:nvGraphicFramePr>
        <p:xfrm>
          <a:off x="381000" y="1752602"/>
          <a:ext cx="8077200" cy="3657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92400"/>
                <a:gridCol w="2692400"/>
                <a:gridCol w="2692400"/>
              </a:tblGrid>
              <a:tr h="73152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Parasite</a:t>
                      </a:r>
                      <a:endParaRPr lang="en-US" sz="2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Excitatory </a:t>
                      </a:r>
                      <a:endParaRPr lang="en-US" sz="2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Inhibitory</a:t>
                      </a:r>
                      <a:endParaRPr lang="en-US" sz="2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73152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Nematode</a:t>
                      </a:r>
                      <a:endParaRPr lang="en-US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ACh, Glu</a:t>
                      </a:r>
                      <a:endParaRPr lang="en-US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Glu</a:t>
                      </a:r>
                      <a:r>
                        <a:rPr lang="en-US" sz="2000" dirty="0">
                          <a:effectLst/>
                        </a:rPr>
                        <a:t>, GABA</a:t>
                      </a:r>
                      <a:endParaRPr lang="en-US" sz="2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73152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Cestode</a:t>
                      </a:r>
                      <a:endParaRPr lang="en-US" sz="2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5-HT</a:t>
                      </a:r>
                      <a:endParaRPr lang="en-US" sz="2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ACh</a:t>
                      </a:r>
                      <a:endParaRPr lang="en-US" sz="12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73152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Trematode</a:t>
                      </a:r>
                      <a:endParaRPr lang="en-US" sz="2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5-HT</a:t>
                      </a:r>
                      <a:endParaRPr lang="en-US" sz="2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ACh</a:t>
                      </a:r>
                      <a:r>
                        <a:rPr lang="en-US" sz="2000" dirty="0">
                          <a:effectLst/>
                        </a:rPr>
                        <a:t>, DA, NE</a:t>
                      </a:r>
                      <a:endParaRPr lang="en-US" sz="2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73152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Arthropod</a:t>
                      </a:r>
                      <a:endParaRPr lang="en-US" sz="2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ACh, Glu</a:t>
                      </a:r>
                      <a:endParaRPr lang="en-US" sz="2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</a:rPr>
                        <a:t>Glu</a:t>
                      </a:r>
                      <a:r>
                        <a:rPr lang="en-US" sz="2400" dirty="0">
                          <a:effectLst/>
                        </a:rPr>
                        <a:t>, OA, GABA</a:t>
                      </a:r>
                      <a:endParaRPr lang="en-US" sz="2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32338" y="5486400"/>
            <a:ext cx="72390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charset="-128"/>
                <a:cs typeface="Times New Roman" pitchFamily="18" charset="0"/>
              </a:rPr>
              <a:t>ACh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charset="-128"/>
                <a:cs typeface="Times New Roman" pitchFamily="18" charset="0"/>
              </a:rPr>
              <a:t>, acetylcholine; DA, dopamine; GABA, 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ymbol" pitchFamily="18" charset="2"/>
                <a:ea typeface="MS Mincho" charset="-128"/>
                <a:cs typeface="Times New Roman" pitchFamily="18" charset="0"/>
              </a:rPr>
              <a:t>g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charset="-128"/>
                <a:cs typeface="Times New Roman" pitchFamily="18" charset="0"/>
              </a:rPr>
              <a:t>-aminobutyric acid; </a:t>
            </a: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charset="-128"/>
                <a:cs typeface="Times New Roman" pitchFamily="18" charset="0"/>
              </a:rPr>
              <a:t>Glu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charset="-128"/>
                <a:cs typeface="Times New Roman" pitchFamily="18" charset="0"/>
              </a:rPr>
              <a:t>, glutamate; NE, norepinephrine; OA, </a:t>
            </a: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charset="-128"/>
                <a:cs typeface="Times New Roman" pitchFamily="18" charset="0"/>
              </a:rPr>
              <a:t>octopamine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charset="-128"/>
                <a:cs typeface="Times New Roman" pitchFamily="18" charset="0"/>
              </a:rPr>
              <a:t>; 5-HT, serotonin</a:t>
            </a:r>
            <a:endParaRPr kumimoji="0" lang="en-US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104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458200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I. </a:t>
            </a:r>
            <a:r>
              <a:rPr lang="en-US" sz="3200" b="1" dirty="0" err="1">
                <a:solidFill>
                  <a:srgbClr val="FFFF00"/>
                </a:solidFill>
                <a:latin typeface="Times New Roman"/>
                <a:ea typeface="MS Mincho"/>
              </a:rPr>
              <a:t>Antinematodal</a:t>
            </a:r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 drugs (</a:t>
            </a:r>
            <a:r>
              <a:rPr lang="en-US" sz="3200" b="1" dirty="0" err="1">
                <a:solidFill>
                  <a:srgbClr val="FFFF00"/>
                </a:solidFill>
                <a:latin typeface="Times New Roman"/>
                <a:ea typeface="MS Mincho"/>
              </a:rPr>
              <a:t>Nematocides</a:t>
            </a:r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) </a:t>
            </a:r>
            <a:r>
              <a:rPr lang="en-US" sz="3200" b="1" dirty="0" smtClean="0">
                <a:solidFill>
                  <a:srgbClr val="FFFF00"/>
                </a:solidFill>
                <a:latin typeface="Times New Roman"/>
                <a:ea typeface="MS Mincho"/>
              </a:rPr>
              <a:t>– cont’d</a:t>
            </a:r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  <a:spcBef>
                <a:spcPts val="0"/>
              </a:spcBef>
              <a:buFont typeface="+mj-lt"/>
              <a:buAutoNum type="alphaUcPeriod"/>
            </a:pPr>
            <a:r>
              <a:rPr lang="en-US" sz="2800" b="1" dirty="0" err="1">
                <a:solidFill>
                  <a:srgbClr val="04D235"/>
                </a:solidFill>
                <a:latin typeface="Times New Roman"/>
                <a:ea typeface="MS Mincho"/>
              </a:rPr>
              <a:t>Benzimidazoles</a:t>
            </a:r>
            <a:r>
              <a:rPr lang="en-US" sz="2800" b="1" dirty="0">
                <a:solidFill>
                  <a:srgbClr val="04D235"/>
                </a:solidFill>
                <a:latin typeface="Times New Roman"/>
                <a:ea typeface="MS Mincho"/>
              </a:rPr>
              <a:t> (BZDs (Figure 1)</a:t>
            </a:r>
            <a:endParaRPr lang="en-US" sz="2800" dirty="0">
              <a:solidFill>
                <a:srgbClr val="04D235"/>
              </a:solidFill>
              <a:latin typeface="Times New Roman"/>
              <a:ea typeface="MS Mincho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+mj-lt"/>
              <a:buAutoNum type="alphaLcPeriod"/>
            </a:pPr>
            <a:r>
              <a:rPr lang="en-US" sz="2400" b="1" dirty="0" err="1">
                <a:solidFill>
                  <a:srgbClr val="FF0000"/>
                </a:solidFill>
                <a:latin typeface="Times New Roman"/>
                <a:ea typeface="MS Mincho"/>
              </a:rPr>
              <a:t>Thiabendazole</a:t>
            </a:r>
            <a:r>
              <a:rPr lang="en-US" sz="2400" b="1" dirty="0">
                <a:solidFill>
                  <a:srgbClr val="FF0000"/>
                </a:solidFill>
                <a:latin typeface="Times New Roman"/>
                <a:ea typeface="MS Mincho"/>
              </a:rPr>
              <a:t>:</a:t>
            </a:r>
            <a:r>
              <a:rPr lang="en-US" sz="2400" dirty="0">
                <a:solidFill>
                  <a:srgbClr val="FF0000"/>
                </a:solidFill>
                <a:latin typeface="Times New Roman"/>
                <a:ea typeface="MS Mincho"/>
              </a:rPr>
              <a:t> </a:t>
            </a:r>
            <a:endParaRPr lang="en-US" sz="2400" dirty="0" smtClean="0">
              <a:solidFill>
                <a:srgbClr val="FF0000"/>
              </a:solidFill>
              <a:latin typeface="Times New Roman"/>
              <a:ea typeface="MS Mincho"/>
            </a:endParaRP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Times New Roman"/>
                <a:ea typeface="MS Mincho"/>
              </a:rPr>
              <a:t>It is </a:t>
            </a:r>
            <a:r>
              <a:rPr lang="en-US" sz="2000" dirty="0">
                <a:latin typeface="Times New Roman"/>
                <a:ea typeface="MS Mincho"/>
              </a:rPr>
              <a:t>the prototypical agent, which is approved for use in ruminants and horses. </a:t>
            </a:r>
            <a:endParaRPr lang="en-US" sz="2000" dirty="0" smtClean="0">
              <a:latin typeface="Times New Roman"/>
              <a:ea typeface="MS Mincho"/>
            </a:endParaRP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Times New Roman"/>
                <a:ea typeface="MS Mincho"/>
              </a:rPr>
              <a:t>It </a:t>
            </a:r>
            <a:r>
              <a:rPr lang="en-US" sz="2000" dirty="0">
                <a:latin typeface="Times New Roman"/>
                <a:ea typeface="MS Mincho"/>
              </a:rPr>
              <a:t>is much less potent than other BZDs and is no longer used as a </a:t>
            </a:r>
            <a:r>
              <a:rPr lang="en-US" sz="2000" dirty="0" err="1">
                <a:latin typeface="Times New Roman"/>
                <a:ea typeface="MS Mincho"/>
              </a:rPr>
              <a:t>nematocide</a:t>
            </a:r>
            <a:r>
              <a:rPr lang="en-US" sz="2000" dirty="0">
                <a:latin typeface="Times New Roman"/>
                <a:ea typeface="MS Mincho"/>
              </a:rPr>
              <a:t>. </a:t>
            </a:r>
            <a:endParaRPr lang="en-US" sz="2000" dirty="0" smtClean="0">
              <a:latin typeface="Times New Roman"/>
              <a:ea typeface="MS Mincho"/>
            </a:endParaRP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Times New Roman"/>
                <a:ea typeface="MS Mincho"/>
              </a:rPr>
              <a:t>Other </a:t>
            </a:r>
            <a:r>
              <a:rPr lang="en-US" sz="2000" dirty="0">
                <a:latin typeface="Times New Roman"/>
                <a:ea typeface="MS Mincho"/>
              </a:rPr>
              <a:t>BZDs include </a:t>
            </a:r>
            <a:r>
              <a:rPr lang="en-US" sz="2000" b="1" u="sng" dirty="0" err="1">
                <a:latin typeface="Times New Roman"/>
                <a:ea typeface="MS Mincho"/>
              </a:rPr>
              <a:t>albendazole</a:t>
            </a:r>
            <a:r>
              <a:rPr lang="en-US" sz="2000" b="1" u="sng" dirty="0">
                <a:latin typeface="Times New Roman"/>
                <a:ea typeface="MS Mincho"/>
              </a:rPr>
              <a:t>, </a:t>
            </a:r>
            <a:r>
              <a:rPr lang="en-US" sz="2000" b="1" u="sng" dirty="0" err="1">
                <a:latin typeface="Times New Roman"/>
                <a:ea typeface="MS Mincho"/>
              </a:rPr>
              <a:t>fenbendazole</a:t>
            </a:r>
            <a:r>
              <a:rPr lang="en-US" sz="2000" b="1" u="sng" dirty="0">
                <a:latin typeface="Times New Roman"/>
                <a:ea typeface="MS Mincho"/>
              </a:rPr>
              <a:t>, </a:t>
            </a:r>
            <a:r>
              <a:rPr lang="en-US" sz="2000" b="1" u="sng" dirty="0" err="1">
                <a:latin typeface="Times New Roman"/>
                <a:ea typeface="MS Mincho"/>
              </a:rPr>
              <a:t>oxfendazole</a:t>
            </a:r>
            <a:r>
              <a:rPr lang="en-US" sz="2000" b="1" u="sng" dirty="0">
                <a:latin typeface="Times New Roman"/>
                <a:ea typeface="MS Mincho"/>
              </a:rPr>
              <a:t>, </a:t>
            </a:r>
            <a:r>
              <a:rPr lang="en-US" sz="2000" b="1" u="sng" dirty="0" err="1">
                <a:latin typeface="Times New Roman"/>
                <a:ea typeface="MS Mincho"/>
              </a:rPr>
              <a:t>oxibendazole</a:t>
            </a:r>
            <a:r>
              <a:rPr lang="en-US" sz="2000" b="1" u="sng" dirty="0">
                <a:latin typeface="Times New Roman"/>
                <a:ea typeface="MS Mincho"/>
              </a:rPr>
              <a:t>, and </a:t>
            </a:r>
            <a:r>
              <a:rPr lang="en-US" sz="2000" b="1" u="sng" dirty="0" err="1">
                <a:latin typeface="Times New Roman"/>
                <a:ea typeface="MS Mincho"/>
              </a:rPr>
              <a:t>febantel</a:t>
            </a:r>
            <a:r>
              <a:rPr lang="en-US" sz="2000" b="1" u="sng" dirty="0">
                <a:latin typeface="Times New Roman"/>
                <a:ea typeface="MS Mincho"/>
              </a:rPr>
              <a:t>. </a:t>
            </a:r>
            <a:r>
              <a:rPr lang="en-US" sz="2000" b="1" dirty="0">
                <a:latin typeface="Times New Roman"/>
                <a:ea typeface="MS Mincho"/>
              </a:rPr>
              <a:t>  </a:t>
            </a:r>
            <a:endParaRPr lang="en-US" sz="2000" b="1" dirty="0" smtClean="0">
              <a:latin typeface="Times New Roman"/>
              <a:ea typeface="MS Mincho"/>
            </a:endParaRP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000" b="1" dirty="0" smtClean="0">
                <a:latin typeface="Times New Roman"/>
                <a:ea typeface="MS Mincho"/>
              </a:rPr>
              <a:t>A</a:t>
            </a:r>
            <a:r>
              <a:rPr lang="en-US" sz="2000" dirty="0" smtClean="0">
                <a:latin typeface="Times New Roman"/>
                <a:ea typeface="MS Mincho"/>
              </a:rPr>
              <a:t>ll </a:t>
            </a:r>
            <a:r>
              <a:rPr lang="en-US" sz="2000" dirty="0">
                <a:latin typeface="Times New Roman"/>
                <a:ea typeface="MS Mincho"/>
              </a:rPr>
              <a:t>of BZDs, except </a:t>
            </a:r>
            <a:r>
              <a:rPr lang="en-US" sz="2000" dirty="0" err="1">
                <a:latin typeface="Times New Roman"/>
                <a:ea typeface="MS Mincho"/>
              </a:rPr>
              <a:t>thiabendazole</a:t>
            </a:r>
            <a:r>
              <a:rPr lang="en-US" sz="2000" dirty="0">
                <a:latin typeface="Times New Roman"/>
                <a:ea typeface="MS Mincho"/>
              </a:rPr>
              <a:t>, have a side chain at position 5, which prevents hydroxylation of position 5 of the BDZs.  </a:t>
            </a:r>
            <a:endParaRPr lang="en-US" sz="2000" dirty="0" smtClean="0">
              <a:latin typeface="Times New Roman"/>
              <a:ea typeface="MS Mincho"/>
            </a:endParaRP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Times New Roman"/>
                <a:ea typeface="MS Mincho"/>
              </a:rPr>
              <a:t>These </a:t>
            </a:r>
            <a:r>
              <a:rPr lang="en-US" sz="2000" dirty="0">
                <a:latin typeface="Times New Roman"/>
                <a:ea typeface="MS Mincho"/>
              </a:rPr>
              <a:t>compounds are more potent than </a:t>
            </a:r>
            <a:r>
              <a:rPr lang="en-US" sz="2000" dirty="0" err="1">
                <a:latin typeface="Times New Roman"/>
                <a:ea typeface="MS Mincho"/>
              </a:rPr>
              <a:t>thiabendazole</a:t>
            </a:r>
            <a:r>
              <a:rPr lang="en-US" sz="2000" dirty="0">
                <a:latin typeface="Times New Roman"/>
                <a:ea typeface="MS Mincho"/>
              </a:rPr>
              <a:t> as </a:t>
            </a:r>
            <a:r>
              <a:rPr lang="en-US" sz="2000" dirty="0" err="1">
                <a:latin typeface="Times New Roman"/>
                <a:ea typeface="MS Mincho"/>
              </a:rPr>
              <a:t>nematocides</a:t>
            </a:r>
            <a:endParaRPr lang="en-US" sz="2000" dirty="0">
              <a:latin typeface="Times New Roman"/>
              <a:ea typeface="MS Mincho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332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458200" cy="731838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I. </a:t>
            </a:r>
            <a:r>
              <a:rPr lang="en-US" sz="3200" b="1" dirty="0" err="1">
                <a:solidFill>
                  <a:srgbClr val="FFFF00"/>
                </a:solidFill>
                <a:latin typeface="Times New Roman"/>
                <a:ea typeface="MS Mincho"/>
              </a:rPr>
              <a:t>Antinematodal</a:t>
            </a:r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 drugs (</a:t>
            </a:r>
            <a:r>
              <a:rPr lang="en-US" sz="3200" b="1" dirty="0" err="1">
                <a:solidFill>
                  <a:srgbClr val="FFFF00"/>
                </a:solidFill>
                <a:latin typeface="Times New Roman"/>
                <a:ea typeface="MS Mincho"/>
              </a:rPr>
              <a:t>Nematocides</a:t>
            </a:r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) – cont’d</a:t>
            </a:r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19200"/>
            <a:ext cx="7162799" cy="31242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685800" y="4325815"/>
            <a:ext cx="7696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atin typeface="Times New Roman"/>
                <a:ea typeface="MS Mincho"/>
              </a:rPr>
              <a:t>Figure1. Chemical structure of </a:t>
            </a:r>
            <a:r>
              <a:rPr lang="en-US" sz="2000" b="1" dirty="0" err="1">
                <a:latin typeface="Times New Roman"/>
                <a:ea typeface="MS Mincho"/>
              </a:rPr>
              <a:t>thiabendazole</a:t>
            </a:r>
            <a:r>
              <a:rPr lang="en-US" sz="2000" b="1" dirty="0">
                <a:latin typeface="Times New Roman"/>
                <a:ea typeface="MS Mincho"/>
              </a:rPr>
              <a:t>.</a:t>
            </a:r>
            <a:r>
              <a:rPr lang="en-US" sz="2000" dirty="0">
                <a:latin typeface="Times New Roman"/>
                <a:ea typeface="MS Mincho"/>
              </a:rPr>
              <a:t>  Metabolism occurs via hydroxylation at position 5.  The other </a:t>
            </a:r>
            <a:r>
              <a:rPr lang="en-US" sz="2000" dirty="0" err="1">
                <a:latin typeface="Times New Roman"/>
                <a:ea typeface="MS Mincho"/>
              </a:rPr>
              <a:t>benzimidazoles</a:t>
            </a:r>
            <a:r>
              <a:rPr lang="en-US" sz="2000" dirty="0">
                <a:latin typeface="Times New Roman"/>
                <a:ea typeface="MS Mincho"/>
              </a:rPr>
              <a:t> are more potent than </a:t>
            </a:r>
            <a:r>
              <a:rPr lang="en-US" sz="2000" dirty="0" err="1">
                <a:latin typeface="Times New Roman"/>
                <a:ea typeface="MS Mincho"/>
              </a:rPr>
              <a:t>thiabendazole</a:t>
            </a:r>
            <a:r>
              <a:rPr lang="en-US" sz="2000" dirty="0">
                <a:latin typeface="Times New Roman"/>
                <a:ea typeface="MS Mincho"/>
              </a:rPr>
              <a:t> because they have a side chain, which prevents hydroxylation at position 5.</a:t>
            </a:r>
            <a:endParaRPr lang="en-US" sz="2000" dirty="0">
              <a:effectLst/>
              <a:latin typeface="Times New Roman"/>
              <a:ea typeface="MS Mincho"/>
            </a:endParaRPr>
          </a:p>
        </p:txBody>
      </p:sp>
    </p:spTree>
    <p:extLst>
      <p:ext uri="{BB962C8B-B14F-4D97-AF65-F5344CB8AC3E}">
        <p14:creationId xmlns:p14="http://schemas.microsoft.com/office/powerpoint/2010/main" val="4154046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534400" cy="79216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I. </a:t>
            </a:r>
            <a:r>
              <a:rPr lang="en-US" sz="3200" b="1" dirty="0" err="1">
                <a:solidFill>
                  <a:srgbClr val="FFFF00"/>
                </a:solidFill>
                <a:latin typeface="Times New Roman"/>
                <a:ea typeface="MS Mincho"/>
              </a:rPr>
              <a:t>Antinematodal</a:t>
            </a:r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 drugs (</a:t>
            </a:r>
            <a:r>
              <a:rPr lang="en-US" sz="3200" b="1" dirty="0" err="1">
                <a:solidFill>
                  <a:srgbClr val="FFFF00"/>
                </a:solidFill>
                <a:latin typeface="Times New Roman"/>
                <a:ea typeface="MS Mincho"/>
              </a:rPr>
              <a:t>Nematocides</a:t>
            </a:r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) – cont’d</a:t>
            </a:r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943600"/>
          </a:xfrm>
        </p:spPr>
        <p:txBody>
          <a:bodyPr/>
          <a:lstStyle/>
          <a:p>
            <a:pPr marL="1143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04D235"/>
                </a:solidFill>
                <a:latin typeface="Times New Roman"/>
                <a:ea typeface="MS Mincho"/>
              </a:rPr>
              <a:t>Mechanism of action:</a:t>
            </a:r>
            <a:r>
              <a:rPr lang="en-US" sz="2000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r>
              <a:rPr lang="en-US" sz="2000" dirty="0">
                <a:latin typeface="Times New Roman"/>
                <a:ea typeface="MS Mincho"/>
              </a:rPr>
              <a:t>They inhibit microtubule synthesis in nematode cells by interfering with polymerization of </a:t>
            </a:r>
            <a:r>
              <a:rPr lang="en-US" sz="2000" dirty="0">
                <a:latin typeface="Symbol"/>
                <a:ea typeface="MS Mincho"/>
              </a:rPr>
              <a:t>b</a:t>
            </a:r>
            <a:r>
              <a:rPr lang="en-US" sz="2000" dirty="0">
                <a:latin typeface="Times New Roman"/>
                <a:ea typeface="MS Mincho"/>
              </a:rPr>
              <a:t>-tubulins (Figure 2).  BZDs do not affect microtubule synthesis in animal cells, which explains why these compounds are safe for use in animals.</a:t>
            </a:r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85" y="2497015"/>
            <a:ext cx="6858000" cy="30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57200" y="5562600"/>
            <a:ext cx="830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atin typeface="Times New Roman"/>
                <a:ea typeface="MS Mincho"/>
              </a:rPr>
              <a:t>Figure 2. </a:t>
            </a:r>
            <a:r>
              <a:rPr lang="en-US" sz="2000" b="1" i="1" dirty="0">
                <a:latin typeface="Times New Roman"/>
                <a:ea typeface="MS Mincho"/>
              </a:rPr>
              <a:t>BZD-induced inhibition of microtubule synthesis in helminthes.</a:t>
            </a:r>
            <a:r>
              <a:rPr lang="en-US" sz="2000" dirty="0">
                <a:latin typeface="Times New Roman"/>
                <a:ea typeface="MS Mincho"/>
              </a:rPr>
              <a:t>  BZDs bind </a:t>
            </a:r>
            <a:r>
              <a:rPr lang="en-US" sz="2000" dirty="0">
                <a:latin typeface="Symbol"/>
                <a:ea typeface="MS Mincho"/>
              </a:rPr>
              <a:t>b</a:t>
            </a:r>
            <a:r>
              <a:rPr lang="en-US" sz="2000" dirty="0">
                <a:latin typeface="Times New Roman"/>
                <a:ea typeface="MS Mincho"/>
              </a:rPr>
              <a:t>-tubulin of helminthes, preventing dimerization with </a:t>
            </a:r>
            <a:r>
              <a:rPr lang="en-US" sz="2000" dirty="0">
                <a:latin typeface="Symbol"/>
                <a:ea typeface="MS Mincho"/>
              </a:rPr>
              <a:t>a</a:t>
            </a:r>
            <a:r>
              <a:rPr lang="en-US" sz="2000" dirty="0">
                <a:latin typeface="Times New Roman"/>
                <a:ea typeface="MS Mincho"/>
              </a:rPr>
              <a:t>-tubulin and polymerization of tubulin oligomers into microtubules.</a:t>
            </a:r>
            <a:endParaRPr lang="en-US" sz="2000" dirty="0">
              <a:effectLst/>
              <a:latin typeface="Times New Roman"/>
              <a:ea typeface="MS Mincho"/>
            </a:endParaRPr>
          </a:p>
        </p:txBody>
      </p:sp>
    </p:spTree>
    <p:extLst>
      <p:ext uri="{BB962C8B-B14F-4D97-AF65-F5344CB8AC3E}">
        <p14:creationId xmlns:p14="http://schemas.microsoft.com/office/powerpoint/2010/main" val="2810003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534400" cy="63976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I. </a:t>
            </a:r>
            <a:r>
              <a:rPr lang="en-US" sz="3200" b="1" dirty="0" err="1">
                <a:solidFill>
                  <a:srgbClr val="FFFF00"/>
                </a:solidFill>
                <a:latin typeface="Times New Roman"/>
                <a:ea typeface="MS Mincho"/>
              </a:rPr>
              <a:t>Antinematodal</a:t>
            </a:r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 drugs (</a:t>
            </a:r>
            <a:r>
              <a:rPr lang="en-US" sz="3200" b="1" dirty="0" err="1">
                <a:solidFill>
                  <a:srgbClr val="FFFF00"/>
                </a:solidFill>
                <a:latin typeface="Times New Roman"/>
                <a:ea typeface="MS Mincho"/>
              </a:rPr>
              <a:t>Nematocides</a:t>
            </a:r>
            <a:r>
              <a:rPr lang="en-US" sz="3200" b="1" dirty="0">
                <a:solidFill>
                  <a:srgbClr val="FFFF00"/>
                </a:solidFill>
                <a:latin typeface="Times New Roman"/>
                <a:ea typeface="MS Mincho"/>
              </a:rPr>
              <a:t>) – cont’d</a:t>
            </a:r>
            <a:endParaRPr 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6172200"/>
          </a:xfrm>
        </p:spPr>
        <p:txBody>
          <a:bodyPr>
            <a:normAutofit/>
          </a:bodyPr>
          <a:lstStyle/>
          <a:p>
            <a:pPr marL="11430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0000"/>
                </a:solidFill>
                <a:latin typeface="Times New Roman"/>
                <a:ea typeface="MS Mincho"/>
              </a:rPr>
              <a:t>Therapeutic uses: </a:t>
            </a:r>
            <a:endParaRPr lang="en-US" sz="2000" dirty="0">
              <a:solidFill>
                <a:srgbClr val="FF0000"/>
              </a:solidFill>
              <a:latin typeface="Times New Roman"/>
              <a:ea typeface="MS Mincho"/>
            </a:endParaRPr>
          </a:p>
          <a:p>
            <a:pPr marL="457200" marR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dirty="0" smtClean="0">
                <a:solidFill>
                  <a:srgbClr val="04D235"/>
                </a:solidFill>
                <a:latin typeface="Times New Roman"/>
                <a:ea typeface="MS Mincho"/>
              </a:rPr>
              <a:t>Ruminants</a:t>
            </a:r>
            <a:r>
              <a:rPr lang="en-US" sz="2000" b="1" dirty="0">
                <a:solidFill>
                  <a:srgbClr val="04D235"/>
                </a:solidFill>
                <a:latin typeface="Times New Roman"/>
                <a:ea typeface="MS Mincho"/>
              </a:rPr>
              <a:t>:</a:t>
            </a:r>
            <a:r>
              <a:rPr lang="en-US" sz="2000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r>
              <a:rPr lang="en-US" sz="2000" dirty="0" smtClean="0">
                <a:latin typeface="Times New Roman"/>
                <a:ea typeface="MS Mincho"/>
              </a:rPr>
              <a:t>They are effective </a:t>
            </a:r>
            <a:r>
              <a:rPr lang="en-US" sz="2000" dirty="0">
                <a:latin typeface="Times New Roman"/>
                <a:ea typeface="MS Mincho"/>
              </a:rPr>
              <a:t>against major GI worms in both adult and larval stages.  In addition, they are effective against lungworms. However, they are ineffective against </a:t>
            </a:r>
            <a:r>
              <a:rPr lang="en-US" sz="2000" dirty="0" err="1">
                <a:latin typeface="Times New Roman"/>
                <a:ea typeface="MS Mincho"/>
              </a:rPr>
              <a:t>filariae</a:t>
            </a:r>
            <a:r>
              <a:rPr lang="en-US" sz="2000" dirty="0" smtClean="0">
                <a:latin typeface="Times New Roman"/>
                <a:ea typeface="MS Mincho"/>
              </a:rPr>
              <a:t>.</a:t>
            </a:r>
          </a:p>
          <a:p>
            <a:pPr marL="114300" marR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>
              <a:latin typeface="Times New Roman"/>
              <a:ea typeface="MS Mincho"/>
            </a:endParaRPr>
          </a:p>
          <a:p>
            <a:pPr marL="457200" marR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dirty="0" smtClean="0">
                <a:solidFill>
                  <a:srgbClr val="04D235"/>
                </a:solidFill>
                <a:latin typeface="Times New Roman"/>
                <a:ea typeface="MS Mincho"/>
              </a:rPr>
              <a:t>Horses</a:t>
            </a:r>
            <a:r>
              <a:rPr lang="en-US" sz="2000" b="1" dirty="0">
                <a:solidFill>
                  <a:srgbClr val="04D235"/>
                </a:solidFill>
                <a:latin typeface="Times New Roman"/>
                <a:ea typeface="MS Mincho"/>
              </a:rPr>
              <a:t>:</a:t>
            </a:r>
            <a:r>
              <a:rPr lang="en-US" sz="2000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endParaRPr lang="en-US" sz="2000" dirty="0" smtClean="0">
              <a:solidFill>
                <a:srgbClr val="04D235"/>
              </a:solidFill>
              <a:latin typeface="Times New Roman"/>
              <a:ea typeface="MS Mincho"/>
            </a:endParaRPr>
          </a:p>
          <a:p>
            <a:pPr marL="857250" lvl="1">
              <a:lnSpc>
                <a:spcPct val="110000"/>
              </a:lnSpc>
              <a:spcBef>
                <a:spcPts val="0"/>
              </a:spcBef>
            </a:pPr>
            <a:r>
              <a:rPr lang="en-US" sz="2000" dirty="0" smtClean="0">
                <a:latin typeface="Times New Roman"/>
                <a:ea typeface="MS Mincho"/>
              </a:rPr>
              <a:t>They</a:t>
            </a:r>
            <a:r>
              <a:rPr lang="en-US" sz="2000" dirty="0" smtClean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r>
              <a:rPr lang="en-US" sz="2000" dirty="0" smtClean="0">
                <a:latin typeface="Times New Roman"/>
                <a:ea typeface="MS Mincho"/>
              </a:rPr>
              <a:t>are </a:t>
            </a:r>
            <a:r>
              <a:rPr lang="en-US" sz="2000" dirty="0">
                <a:latin typeface="Times New Roman"/>
                <a:ea typeface="MS Mincho"/>
              </a:rPr>
              <a:t>effective against </a:t>
            </a:r>
            <a:r>
              <a:rPr lang="en-US" sz="2000" i="1" dirty="0" err="1">
                <a:latin typeface="Times New Roman"/>
                <a:ea typeface="MS Mincho"/>
              </a:rPr>
              <a:t>Stongylus</a:t>
            </a:r>
            <a:r>
              <a:rPr lang="en-US" sz="2000" dirty="0">
                <a:latin typeface="Times New Roman"/>
                <a:ea typeface="MS Mincho"/>
              </a:rPr>
              <a:t> with limited activity against immature </a:t>
            </a:r>
            <a:r>
              <a:rPr lang="en-US" sz="2000" i="1" dirty="0" err="1">
                <a:latin typeface="Times New Roman"/>
                <a:ea typeface="MS Mincho"/>
              </a:rPr>
              <a:t>Stongylus</a:t>
            </a:r>
            <a:r>
              <a:rPr lang="en-US" sz="2000" dirty="0">
                <a:latin typeface="Times New Roman"/>
                <a:ea typeface="MS Mincho"/>
              </a:rPr>
              <a:t>.  </a:t>
            </a:r>
            <a:endParaRPr lang="en-US" sz="2000" dirty="0" smtClean="0">
              <a:latin typeface="Times New Roman"/>
              <a:ea typeface="MS Mincho"/>
            </a:endParaRPr>
          </a:p>
          <a:p>
            <a:pPr marL="857250" lvl="1">
              <a:lnSpc>
                <a:spcPct val="110000"/>
              </a:lnSpc>
              <a:spcBef>
                <a:spcPts val="0"/>
              </a:spcBef>
            </a:pPr>
            <a:r>
              <a:rPr lang="en-US" sz="2000" dirty="0" smtClean="0">
                <a:latin typeface="Times New Roman"/>
                <a:ea typeface="MS Mincho"/>
              </a:rPr>
              <a:t>They </a:t>
            </a:r>
            <a:r>
              <a:rPr lang="en-US" sz="2000" dirty="0">
                <a:latin typeface="Times New Roman"/>
                <a:ea typeface="MS Mincho"/>
              </a:rPr>
              <a:t>are not very effective against migrating larvae of </a:t>
            </a:r>
            <a:r>
              <a:rPr lang="en-US" sz="2000" i="1" dirty="0" err="1">
                <a:latin typeface="Times New Roman"/>
                <a:ea typeface="MS Mincho"/>
              </a:rPr>
              <a:t>Stongylus</a:t>
            </a:r>
            <a:r>
              <a:rPr lang="en-US" sz="2000" i="1" dirty="0">
                <a:latin typeface="Times New Roman"/>
                <a:ea typeface="MS Mincho"/>
              </a:rPr>
              <a:t> vulgaris</a:t>
            </a:r>
            <a:r>
              <a:rPr lang="en-US" sz="2000" dirty="0">
                <a:latin typeface="Times New Roman"/>
                <a:ea typeface="MS Mincho"/>
              </a:rPr>
              <a:t> and </a:t>
            </a:r>
            <a:r>
              <a:rPr lang="en-US" sz="2000" i="1" dirty="0">
                <a:latin typeface="Times New Roman"/>
                <a:ea typeface="MS Mincho"/>
              </a:rPr>
              <a:t>S. </a:t>
            </a:r>
            <a:r>
              <a:rPr lang="en-US" sz="2000" i="1" dirty="0" err="1">
                <a:latin typeface="Times New Roman"/>
                <a:ea typeface="MS Mincho"/>
              </a:rPr>
              <a:t>edentatis</a:t>
            </a:r>
            <a:r>
              <a:rPr lang="en-US" sz="2000" dirty="0">
                <a:latin typeface="Times New Roman"/>
                <a:ea typeface="MS Mincho"/>
              </a:rPr>
              <a:t>.  </a:t>
            </a:r>
            <a:endParaRPr lang="en-US" sz="2000" dirty="0" smtClean="0">
              <a:latin typeface="Times New Roman"/>
              <a:ea typeface="MS Mincho"/>
            </a:endParaRPr>
          </a:p>
          <a:p>
            <a:pPr marL="857250" lvl="1">
              <a:lnSpc>
                <a:spcPct val="110000"/>
              </a:lnSpc>
              <a:spcBef>
                <a:spcPts val="0"/>
              </a:spcBef>
            </a:pPr>
            <a:r>
              <a:rPr lang="en-US" sz="2000" dirty="0" smtClean="0">
                <a:latin typeface="Times New Roman"/>
                <a:ea typeface="MS Mincho"/>
              </a:rPr>
              <a:t>They </a:t>
            </a:r>
            <a:r>
              <a:rPr lang="en-US" sz="2000" dirty="0">
                <a:latin typeface="Times New Roman"/>
                <a:ea typeface="MS Mincho"/>
              </a:rPr>
              <a:t>are effective against </a:t>
            </a:r>
            <a:r>
              <a:rPr lang="en-US" sz="2000" i="1" dirty="0" err="1">
                <a:latin typeface="Times New Roman"/>
                <a:ea typeface="MS Mincho"/>
              </a:rPr>
              <a:t>Oxyuris</a:t>
            </a:r>
            <a:r>
              <a:rPr lang="en-US" sz="2000" dirty="0">
                <a:latin typeface="Times New Roman"/>
                <a:ea typeface="MS Mincho"/>
              </a:rPr>
              <a:t>, </a:t>
            </a:r>
            <a:r>
              <a:rPr lang="en-US" sz="2000" i="1" dirty="0" err="1">
                <a:latin typeface="Times New Roman"/>
                <a:ea typeface="MS Mincho"/>
              </a:rPr>
              <a:t>Trichostronylus</a:t>
            </a:r>
            <a:r>
              <a:rPr lang="en-US" sz="2000" dirty="0">
                <a:latin typeface="Times New Roman"/>
                <a:ea typeface="MS Mincho"/>
              </a:rPr>
              <a:t>, and </a:t>
            </a:r>
            <a:r>
              <a:rPr lang="en-US" sz="2000" i="1" dirty="0" err="1">
                <a:latin typeface="Times New Roman"/>
                <a:ea typeface="MS Mincho"/>
              </a:rPr>
              <a:t>Parascaris</a:t>
            </a:r>
            <a:r>
              <a:rPr lang="en-US" sz="2000" i="1" dirty="0">
                <a:latin typeface="Times New Roman"/>
                <a:ea typeface="MS Mincho"/>
              </a:rPr>
              <a:t>.</a:t>
            </a:r>
            <a:r>
              <a:rPr lang="en-US" sz="2000" dirty="0">
                <a:latin typeface="Times New Roman"/>
                <a:ea typeface="MS Mincho"/>
              </a:rPr>
              <a:t>  They are not effective against </a:t>
            </a:r>
            <a:r>
              <a:rPr lang="en-US" sz="2000" i="1" dirty="0" err="1">
                <a:latin typeface="Times New Roman"/>
                <a:ea typeface="MS Mincho"/>
              </a:rPr>
              <a:t>Gasterophilus</a:t>
            </a:r>
            <a:r>
              <a:rPr lang="en-US" sz="2000" dirty="0">
                <a:latin typeface="Times New Roman"/>
                <a:ea typeface="MS Mincho"/>
              </a:rPr>
              <a:t>.</a:t>
            </a:r>
          </a:p>
          <a:p>
            <a:pPr marL="457200" marR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4D235"/>
                </a:solidFill>
                <a:latin typeface="Times New Roman"/>
                <a:ea typeface="MS Mincho"/>
              </a:rPr>
              <a:t>Dogs and cats:</a:t>
            </a:r>
            <a:r>
              <a:rPr lang="en-US" sz="2000" i="1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endParaRPr lang="en-US" sz="2000" i="1" dirty="0" smtClean="0">
              <a:solidFill>
                <a:srgbClr val="04D235"/>
              </a:solidFill>
              <a:latin typeface="Times New Roman"/>
              <a:ea typeface="MS Mincho"/>
            </a:endParaRPr>
          </a:p>
          <a:p>
            <a:pPr marL="857250" lvl="1">
              <a:lnSpc>
                <a:spcPct val="110000"/>
              </a:lnSpc>
              <a:spcBef>
                <a:spcPts val="0"/>
              </a:spcBef>
            </a:pPr>
            <a:r>
              <a:rPr lang="en-US" sz="2000" dirty="0" smtClean="0">
                <a:latin typeface="Times New Roman"/>
                <a:ea typeface="MS Mincho"/>
              </a:rPr>
              <a:t>They</a:t>
            </a:r>
            <a:r>
              <a:rPr lang="en-US" sz="2000" dirty="0" smtClean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r>
              <a:rPr lang="en-US" sz="2000" dirty="0" smtClean="0">
                <a:latin typeface="Times New Roman"/>
                <a:ea typeface="MS Mincho"/>
              </a:rPr>
              <a:t>are </a:t>
            </a:r>
            <a:r>
              <a:rPr lang="en-US" sz="2000" dirty="0">
                <a:latin typeface="Times New Roman"/>
                <a:ea typeface="MS Mincho"/>
              </a:rPr>
              <a:t>effective against </a:t>
            </a:r>
            <a:r>
              <a:rPr lang="en-US" sz="2000" dirty="0" err="1">
                <a:latin typeface="Times New Roman"/>
                <a:ea typeface="MS Mincho"/>
              </a:rPr>
              <a:t>ascarids</a:t>
            </a:r>
            <a:r>
              <a:rPr lang="en-US" sz="2000" dirty="0">
                <a:latin typeface="Times New Roman"/>
                <a:ea typeface="MS Mincho"/>
              </a:rPr>
              <a:t>, hookworms, and whipworms in both adult and larva forms.</a:t>
            </a:r>
          </a:p>
          <a:p>
            <a:pPr marL="457200" marR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4D235"/>
                </a:solidFill>
                <a:latin typeface="Times New Roman"/>
                <a:ea typeface="MS Mincho"/>
              </a:rPr>
              <a:t>Administration:</a:t>
            </a:r>
            <a:r>
              <a:rPr lang="en-US" sz="2000" dirty="0">
                <a:solidFill>
                  <a:srgbClr val="04D235"/>
                </a:solidFill>
                <a:latin typeface="Times New Roman"/>
                <a:ea typeface="MS Mincho"/>
              </a:rPr>
              <a:t> </a:t>
            </a:r>
            <a:r>
              <a:rPr lang="en-US" sz="2000" dirty="0">
                <a:latin typeface="Times New Roman"/>
                <a:ea typeface="MS Mincho"/>
              </a:rPr>
              <a:t>BZDs are administered orally. 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73321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</TotalTime>
  <Words>1775</Words>
  <Application>Microsoft Office PowerPoint</Application>
  <PresentationFormat>On-screen Show (4:3)</PresentationFormat>
  <Paragraphs>174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University of Karbala College of veterinary medicine  Second semester Pharmacology Lect. # 5  Chemotherapy of parasitic diseases  Part one   Dr. Sattar K. Abdul-Hussain, Ph.D, DVM, DABT </vt:lpstr>
      <vt:lpstr>General principles</vt:lpstr>
      <vt:lpstr>Mechanisms of action</vt:lpstr>
      <vt:lpstr>I. Antinematodal drugs (Nematocides) </vt:lpstr>
      <vt:lpstr>Table1.  Putative classical neurotransmitters of various parasites</vt:lpstr>
      <vt:lpstr>I. Antinematodal drugs (Nematocides) – cont’d</vt:lpstr>
      <vt:lpstr>I. Antinematodal drugs (Nematocides) – cont’d</vt:lpstr>
      <vt:lpstr>I. Antinematodal drugs (Nematocides) – cont’d</vt:lpstr>
      <vt:lpstr>I. Antinematodal drugs (Nematocides) – cont’d</vt:lpstr>
      <vt:lpstr>I. Antinematodal drugs (Nematocides) – cont’d</vt:lpstr>
      <vt:lpstr>I. Antinematodal drugs (Nematocides) – cont’d</vt:lpstr>
      <vt:lpstr>I. Antinematodal drugs (Nematocides) – cont’d</vt:lpstr>
      <vt:lpstr>  Figure 3.  Mechanisms of action of antinematodal drugs that interfere with parasite nervous system.  LTP (latrophilin); PLC (phospholipase C); PFI (SDPNFLRF-amide); PFZ (SADNFLRF-amide); GC (guanylyl cyclase)  </vt:lpstr>
      <vt:lpstr>I. Antinematodal drugs (Nematocides) – cont’d</vt:lpstr>
      <vt:lpstr>I. Antinematodal drugs (Nematocides) – cont’d</vt:lpstr>
      <vt:lpstr>I. Antinematodal drugs (Nematocides) – cont’d</vt:lpstr>
      <vt:lpstr>I. Antinematodal drugs (Nematocides) – cont’d</vt:lpstr>
      <vt:lpstr>I. Antinematodal drugs (Nematocides) – cont’d</vt:lpstr>
      <vt:lpstr> II. Drugs for heartworm prevention and therapy </vt:lpstr>
      <vt:lpstr>II. Drugs for heartworm prevention and therapy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Pharmacology Lect. # 1  Antibacterial Drugs Part 2</dc:title>
  <dc:subject>Pharmacology</dc:subject>
  <dc:creator>Dr. Sattar K. Abdul-Hussain</dc:creator>
  <cp:lastModifiedBy>DR.Ahmed Saker 2o1O</cp:lastModifiedBy>
  <cp:revision>147</cp:revision>
  <dcterms:created xsi:type="dcterms:W3CDTF">2016-02-24T06:48:30Z</dcterms:created>
  <dcterms:modified xsi:type="dcterms:W3CDTF">2016-03-27T07:15:50Z</dcterms:modified>
</cp:coreProperties>
</file>