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9"/>
  </p:notesMasterIdLst>
  <p:sldIdLst>
    <p:sldId id="256" r:id="rId2"/>
    <p:sldId id="257" r:id="rId3"/>
    <p:sldId id="258" r:id="rId4"/>
    <p:sldId id="273" r:id="rId5"/>
    <p:sldId id="274" r:id="rId6"/>
    <p:sldId id="275" r:id="rId7"/>
    <p:sldId id="259" r:id="rId8"/>
    <p:sldId id="260" r:id="rId9"/>
    <p:sldId id="261" r:id="rId10"/>
    <p:sldId id="271" r:id="rId11"/>
    <p:sldId id="272" r:id="rId12"/>
    <p:sldId id="263" r:id="rId13"/>
    <p:sldId id="264" r:id="rId14"/>
    <p:sldId id="265" r:id="rId15"/>
    <p:sldId id="266" r:id="rId16"/>
    <p:sldId id="267" r:id="rId17"/>
    <p:sldId id="268" r:id="rId1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FCC64A7-C2A5-49D7-AB6F-575F2F6AEB59}" type="datetimeFigureOut">
              <a:rPr lang="ar-IQ" smtClean="0"/>
              <a:t>18/06/1437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6D8796A-7B21-43F9-8C9C-9673EBD83ED3}" type="slidenum">
              <a:rPr lang="ar-IQ" smtClean="0"/>
              <a:t>‹#›</a:t>
            </a:fld>
            <a:endParaRPr lang="ar-IQ"/>
          </a:p>
        </p:txBody>
      </p:sp>
    </p:spTree>
    <p:extLst>
      <p:ext uri="{BB962C8B-B14F-4D97-AF65-F5344CB8AC3E}">
        <p14:creationId xmlns:p14="http://schemas.microsoft.com/office/powerpoint/2010/main" val="14172784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46D8796A-7B21-43F9-8C9C-9673EBD83ED3}" type="slidenum">
              <a:rPr lang="ar-IQ" smtClean="0"/>
              <a:t>1</a:t>
            </a:fld>
            <a:endParaRPr lang="ar-IQ"/>
          </a:p>
        </p:txBody>
      </p:sp>
    </p:spTree>
    <p:extLst>
      <p:ext uri="{BB962C8B-B14F-4D97-AF65-F5344CB8AC3E}">
        <p14:creationId xmlns:p14="http://schemas.microsoft.com/office/powerpoint/2010/main" val="75691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46D8796A-7B21-43F9-8C9C-9673EBD83ED3}" type="slidenum">
              <a:rPr lang="ar-IQ" smtClean="0"/>
              <a:t>2</a:t>
            </a:fld>
            <a:endParaRPr lang="ar-IQ"/>
          </a:p>
        </p:txBody>
      </p:sp>
    </p:spTree>
    <p:extLst>
      <p:ext uri="{BB962C8B-B14F-4D97-AF65-F5344CB8AC3E}">
        <p14:creationId xmlns:p14="http://schemas.microsoft.com/office/powerpoint/2010/main" val="1689005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46D8796A-7B21-43F9-8C9C-9673EBD83ED3}" type="slidenum">
              <a:rPr lang="ar-IQ" smtClean="0"/>
              <a:t>13</a:t>
            </a:fld>
            <a:endParaRPr lang="ar-IQ"/>
          </a:p>
        </p:txBody>
      </p:sp>
    </p:spTree>
    <p:extLst>
      <p:ext uri="{BB962C8B-B14F-4D97-AF65-F5344CB8AC3E}">
        <p14:creationId xmlns:p14="http://schemas.microsoft.com/office/powerpoint/2010/main" val="3649172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18/06/1437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18/06/1437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0"/>
            <a:ext cx="8229600" cy="1071522"/>
          </a:xfrm>
        </p:spPr>
        <p:txBody>
          <a:bodyPr>
            <a:normAutofit fontScale="90000"/>
          </a:bodyPr>
          <a:lstStyle/>
          <a:p>
            <a:r>
              <a:rPr lang="en-US" b="1" i="1" dirty="0" smtClean="0"/>
              <a:t/>
            </a:r>
            <a:br>
              <a:rPr lang="en-US" b="1" i="1" dirty="0" smtClean="0"/>
            </a:br>
            <a:r>
              <a:rPr lang="en-US" sz="4900" b="1" i="1" dirty="0" smtClean="0">
                <a:solidFill>
                  <a:srgbClr val="FF0000"/>
                </a:solidFill>
              </a:rPr>
              <a:t>Laparoscopic surgery</a:t>
            </a:r>
            <a:r>
              <a:rPr lang="en-US" dirty="0" smtClean="0"/>
              <a:t/>
            </a:r>
            <a:br>
              <a:rPr lang="en-US" dirty="0" smtClean="0"/>
            </a:br>
            <a:endParaRPr lang="ar-IQ" dirty="0"/>
          </a:p>
        </p:txBody>
      </p:sp>
      <p:sp>
        <p:nvSpPr>
          <p:cNvPr id="3" name="عنصر نائب للمحتوى 2"/>
          <p:cNvSpPr>
            <a:spLocks noGrp="1"/>
          </p:cNvSpPr>
          <p:nvPr>
            <p:ph idx="1"/>
          </p:nvPr>
        </p:nvSpPr>
        <p:spPr>
          <a:xfrm>
            <a:off x="285720" y="1071546"/>
            <a:ext cx="8643998" cy="5500726"/>
          </a:xfrm>
        </p:spPr>
        <p:txBody>
          <a:bodyPr>
            <a:normAutofit fontScale="92500" lnSpcReduction="10000"/>
          </a:bodyPr>
          <a:lstStyle/>
          <a:p>
            <a:pPr algn="l" rtl="0">
              <a:buNone/>
            </a:pPr>
            <a:r>
              <a:rPr lang="en-US" b="1" dirty="0" smtClean="0">
                <a:solidFill>
                  <a:srgbClr val="FF0000"/>
                </a:solidFill>
              </a:rPr>
              <a:t>Meaning of Laparoscopy</a:t>
            </a:r>
            <a:endParaRPr lang="en-US" dirty="0" smtClean="0">
              <a:solidFill>
                <a:srgbClr val="FF0000"/>
              </a:solidFill>
            </a:endParaRPr>
          </a:p>
          <a:p>
            <a:pPr algn="just" rtl="0">
              <a:buNone/>
            </a:pPr>
            <a:r>
              <a:rPr lang="en-US" b="1" dirty="0" smtClean="0"/>
              <a:t>     Laparoscopy is minimally invasive technique for viewing the internal structure  of the abdominal cavity. The procedure involves distention of abdominal cavity with gas and then using a rigid telescope (laparoscope) placed through a portal positional into the abdominal wall to examine the contents of the peritoneal cavity. Once the telescope is in the place either biopsy forceps or an </a:t>
            </a:r>
            <a:r>
              <a:rPr lang="en-US" b="1" dirty="0" smtClean="0"/>
              <a:t>assortment </a:t>
            </a:r>
            <a:r>
              <a:rPr lang="en-US" b="1" dirty="0" smtClean="0"/>
              <a:t>of surgical instruments can be introduced into abdominal through adjacent ports to perform various diagnostic surgical procedures.  </a:t>
            </a:r>
          </a:p>
          <a:p>
            <a:pPr algn="l" rtl="0"/>
            <a:endParaRPr lang="ar-IQ"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5962674"/>
          </a:xfrm>
        </p:spPr>
        <p:txBody>
          <a:bodyPr/>
          <a:lstStyle/>
          <a:p>
            <a:endParaRPr lang="ar-IQ" dirty="0"/>
          </a:p>
        </p:txBody>
      </p:sp>
      <p:pic>
        <p:nvPicPr>
          <p:cNvPr id="1026" name="Picture 2" descr="D:\040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5"/>
            <a:ext cx="4066182" cy="30156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clip-applicator-hem-o-lok-10m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3" y="3391757"/>
            <a:ext cx="2543809" cy="22899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4367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3484" y="332656"/>
            <a:ext cx="3892972" cy="180269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images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941" y="3391757"/>
            <a:ext cx="2371725" cy="22899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image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3484" y="2071991"/>
            <a:ext cx="3892972"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L0519-32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5666" y="3348341"/>
            <a:ext cx="2520790" cy="2333354"/>
          </a:xfrm>
          <a:prstGeom prst="rect">
            <a:avLst/>
          </a:prstGeom>
          <a:noFill/>
          <a:extLst>
            <a:ext uri="{909E8E84-426E-40DD-AFC4-6F175D3DCCD1}">
              <a14:hiddenFill xmlns:a14="http://schemas.microsoft.com/office/drawing/2010/main">
                <a:solidFill>
                  <a:srgbClr val="FFFFFF"/>
                </a:solidFill>
              </a14:hiddenFill>
            </a:ext>
          </a:extLst>
        </p:spPr>
      </p:pic>
      <p:sp>
        <p:nvSpPr>
          <p:cNvPr id="4" name="مربع نص 3"/>
          <p:cNvSpPr txBox="1"/>
          <p:nvPr/>
        </p:nvSpPr>
        <p:spPr>
          <a:xfrm>
            <a:off x="1475656" y="2718212"/>
            <a:ext cx="1872208" cy="369332"/>
          </a:xfrm>
          <a:prstGeom prst="rect">
            <a:avLst/>
          </a:prstGeom>
          <a:noFill/>
        </p:spPr>
        <p:txBody>
          <a:bodyPr wrap="square" rtlCol="1">
            <a:spAutoFit/>
          </a:bodyPr>
          <a:lstStyle/>
          <a:p>
            <a:r>
              <a:rPr lang="en-US" b="1" dirty="0">
                <a:solidFill>
                  <a:srgbClr val="FF0000"/>
                </a:solidFill>
                <a:latin typeface="Times New Roman"/>
                <a:ea typeface="Calibri"/>
                <a:cs typeface="Arial"/>
              </a:rPr>
              <a:t>needle holder</a:t>
            </a:r>
            <a:r>
              <a:rPr lang="en-US" sz="1600" b="1" dirty="0">
                <a:latin typeface="Times New Roman"/>
                <a:ea typeface="Calibri"/>
                <a:cs typeface="Arial"/>
              </a:rPr>
              <a:t> </a:t>
            </a:r>
            <a:endParaRPr lang="ar-IQ" sz="1600" b="1" dirty="0"/>
          </a:p>
        </p:txBody>
      </p:sp>
      <p:sp>
        <p:nvSpPr>
          <p:cNvPr id="5" name="مربع نص 4"/>
          <p:cNvSpPr txBox="1"/>
          <p:nvPr/>
        </p:nvSpPr>
        <p:spPr>
          <a:xfrm>
            <a:off x="5148064" y="467380"/>
            <a:ext cx="2952328" cy="369332"/>
          </a:xfrm>
          <a:prstGeom prst="rect">
            <a:avLst/>
          </a:prstGeom>
          <a:noFill/>
        </p:spPr>
        <p:txBody>
          <a:bodyPr wrap="square" rtlCol="1">
            <a:spAutoFit/>
          </a:bodyPr>
          <a:lstStyle/>
          <a:p>
            <a:r>
              <a:rPr lang="en-US" b="1" dirty="0">
                <a:solidFill>
                  <a:srgbClr val="FF0000"/>
                </a:solidFill>
                <a:latin typeface="Times New Roman"/>
                <a:ea typeface="Calibri"/>
                <a:cs typeface="Arial"/>
              </a:rPr>
              <a:t>Dolphin nose shape forceps </a:t>
            </a:r>
            <a:endParaRPr lang="ar-IQ" b="1" dirty="0">
              <a:solidFill>
                <a:srgbClr val="FF0000"/>
              </a:solidFill>
            </a:endParaRPr>
          </a:p>
        </p:txBody>
      </p:sp>
      <p:sp>
        <p:nvSpPr>
          <p:cNvPr id="6" name="مربع نص 5"/>
          <p:cNvSpPr txBox="1"/>
          <p:nvPr/>
        </p:nvSpPr>
        <p:spPr>
          <a:xfrm>
            <a:off x="5148065" y="2340834"/>
            <a:ext cx="1944216" cy="369332"/>
          </a:xfrm>
          <a:prstGeom prst="rect">
            <a:avLst/>
          </a:prstGeom>
          <a:noFill/>
        </p:spPr>
        <p:txBody>
          <a:bodyPr wrap="square" rtlCol="1">
            <a:spAutoFit/>
          </a:bodyPr>
          <a:lstStyle/>
          <a:p>
            <a:r>
              <a:rPr lang="en-US" b="1" dirty="0">
                <a:solidFill>
                  <a:srgbClr val="FF0000"/>
                </a:solidFill>
                <a:latin typeface="Times New Roman"/>
                <a:ea typeface="Calibri"/>
                <a:cs typeface="Arial"/>
              </a:rPr>
              <a:t>trocar and </a:t>
            </a:r>
            <a:r>
              <a:rPr lang="en-US" b="1" dirty="0" err="1">
                <a:solidFill>
                  <a:srgbClr val="FF0000"/>
                </a:solidFill>
                <a:latin typeface="Times New Roman"/>
                <a:ea typeface="Calibri"/>
                <a:cs typeface="Arial"/>
              </a:rPr>
              <a:t>canula</a:t>
            </a:r>
            <a:r>
              <a:rPr lang="en-US" b="1" dirty="0">
                <a:solidFill>
                  <a:srgbClr val="FF0000"/>
                </a:solidFill>
                <a:latin typeface="Times New Roman"/>
                <a:ea typeface="Calibri"/>
                <a:cs typeface="Arial"/>
              </a:rPr>
              <a:t> </a:t>
            </a:r>
            <a:endParaRPr lang="ar-IQ" b="1" dirty="0">
              <a:solidFill>
                <a:srgbClr val="FF0000"/>
              </a:solidFill>
            </a:endParaRPr>
          </a:p>
        </p:txBody>
      </p:sp>
      <p:sp>
        <p:nvSpPr>
          <p:cNvPr id="7" name="مربع نص 6"/>
          <p:cNvSpPr txBox="1"/>
          <p:nvPr/>
        </p:nvSpPr>
        <p:spPr>
          <a:xfrm>
            <a:off x="4177715" y="5157192"/>
            <a:ext cx="1584176" cy="369332"/>
          </a:xfrm>
          <a:prstGeom prst="rect">
            <a:avLst/>
          </a:prstGeom>
          <a:noFill/>
        </p:spPr>
        <p:txBody>
          <a:bodyPr wrap="square" rtlCol="1">
            <a:spAutoFit/>
          </a:bodyPr>
          <a:lstStyle/>
          <a:p>
            <a:r>
              <a:rPr lang="en-US" b="1" dirty="0" err="1">
                <a:solidFill>
                  <a:srgbClr val="FFC000"/>
                </a:solidFill>
                <a:latin typeface="Times New Roman"/>
                <a:ea typeface="Calibri"/>
                <a:cs typeface="Arial"/>
              </a:rPr>
              <a:t>veress</a:t>
            </a:r>
            <a:r>
              <a:rPr lang="en-US" b="1" dirty="0">
                <a:solidFill>
                  <a:srgbClr val="FFC000"/>
                </a:solidFill>
                <a:latin typeface="Times New Roman"/>
                <a:ea typeface="Calibri"/>
                <a:cs typeface="Arial"/>
              </a:rPr>
              <a:t> needle </a:t>
            </a:r>
            <a:endParaRPr lang="ar-IQ" b="1" dirty="0">
              <a:solidFill>
                <a:srgbClr val="FFC000"/>
              </a:solidFill>
            </a:endParaRPr>
          </a:p>
        </p:txBody>
      </p:sp>
      <p:sp>
        <p:nvSpPr>
          <p:cNvPr id="9" name="مربع نص 8"/>
          <p:cNvSpPr txBox="1"/>
          <p:nvPr/>
        </p:nvSpPr>
        <p:spPr>
          <a:xfrm>
            <a:off x="7236296" y="3565032"/>
            <a:ext cx="1116379" cy="400110"/>
          </a:xfrm>
          <a:prstGeom prst="rect">
            <a:avLst/>
          </a:prstGeom>
          <a:noFill/>
        </p:spPr>
        <p:txBody>
          <a:bodyPr wrap="square" rtlCol="1">
            <a:spAutoFit/>
          </a:bodyPr>
          <a:lstStyle/>
          <a:p>
            <a:r>
              <a:rPr lang="en-US" sz="2000" b="1" dirty="0">
                <a:solidFill>
                  <a:srgbClr val="FF0000"/>
                </a:solidFill>
                <a:latin typeface="Times New Roman"/>
                <a:ea typeface="Calibri"/>
                <a:cs typeface="Arial"/>
              </a:rPr>
              <a:t>scissors</a:t>
            </a:r>
            <a:endParaRPr lang="ar-IQ" sz="2000" b="1" dirty="0">
              <a:solidFill>
                <a:srgbClr val="FF0000"/>
              </a:solidFill>
            </a:endParaRPr>
          </a:p>
        </p:txBody>
      </p:sp>
      <p:sp>
        <p:nvSpPr>
          <p:cNvPr id="10" name="مربع نص 9"/>
          <p:cNvSpPr txBox="1"/>
          <p:nvPr/>
        </p:nvSpPr>
        <p:spPr>
          <a:xfrm>
            <a:off x="1691680" y="4861032"/>
            <a:ext cx="1872208" cy="369332"/>
          </a:xfrm>
          <a:prstGeom prst="rect">
            <a:avLst/>
          </a:prstGeom>
          <a:noFill/>
        </p:spPr>
        <p:txBody>
          <a:bodyPr wrap="square" rtlCol="1">
            <a:spAutoFit/>
          </a:bodyPr>
          <a:lstStyle/>
          <a:p>
            <a:r>
              <a:rPr lang="en-US" b="1" dirty="0">
                <a:solidFill>
                  <a:srgbClr val="FF0000"/>
                </a:solidFill>
                <a:latin typeface="Times New Roman"/>
                <a:ea typeface="Calibri"/>
                <a:cs typeface="Arial"/>
              </a:rPr>
              <a:t>clips  applicator </a:t>
            </a:r>
            <a:endParaRPr lang="ar-IQ" b="1" dirty="0">
              <a:solidFill>
                <a:srgbClr val="FF0000"/>
              </a:solidFill>
            </a:endParaRPr>
          </a:p>
        </p:txBody>
      </p:sp>
    </p:spTree>
    <p:extLst>
      <p:ext uri="{BB962C8B-B14F-4D97-AF65-F5344CB8AC3E}">
        <p14:creationId xmlns:p14="http://schemas.microsoft.com/office/powerpoint/2010/main" val="2033491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5962674"/>
          </a:xfrm>
        </p:spPr>
        <p:txBody>
          <a:bodyPr/>
          <a:lstStyle/>
          <a:p>
            <a:endParaRPr lang="ar-IQ" dirty="0"/>
          </a:p>
        </p:txBody>
      </p:sp>
      <p:pic>
        <p:nvPicPr>
          <p:cNvPr id="2050" name="Picture 2" descr="D:\Gallbladdero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244020"/>
            <a:ext cx="8208912" cy="420624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تنزيل.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32656"/>
            <a:ext cx="3960440" cy="18954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clip-applicator-hem-o-lok-10m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32341"/>
            <a:ext cx="4104456" cy="1895790"/>
          </a:xfrm>
          <a:prstGeom prst="rect">
            <a:avLst/>
          </a:prstGeom>
          <a:noFill/>
          <a:extLst>
            <a:ext uri="{909E8E84-426E-40DD-AFC4-6F175D3DCCD1}">
              <a14:hiddenFill xmlns:a14="http://schemas.microsoft.com/office/drawing/2010/main">
                <a:solidFill>
                  <a:srgbClr val="FFFFFF"/>
                </a:solidFill>
              </a14:hiddenFill>
            </a:ext>
          </a:extLst>
        </p:spPr>
      </p:pic>
      <p:sp>
        <p:nvSpPr>
          <p:cNvPr id="3" name="مربع نص 2"/>
          <p:cNvSpPr txBox="1"/>
          <p:nvPr/>
        </p:nvSpPr>
        <p:spPr>
          <a:xfrm>
            <a:off x="4860031" y="467380"/>
            <a:ext cx="1944217" cy="369332"/>
          </a:xfrm>
          <a:prstGeom prst="rect">
            <a:avLst/>
          </a:prstGeom>
          <a:noFill/>
        </p:spPr>
        <p:txBody>
          <a:bodyPr wrap="square" rtlCol="1">
            <a:spAutoFit/>
          </a:bodyPr>
          <a:lstStyle/>
          <a:p>
            <a:r>
              <a:rPr lang="en-US" b="1" dirty="0">
                <a:solidFill>
                  <a:srgbClr val="FF0000"/>
                </a:solidFill>
                <a:latin typeface="Times New Roman"/>
                <a:ea typeface="Calibri"/>
                <a:cs typeface="Arial"/>
              </a:rPr>
              <a:t>clips  applicator </a:t>
            </a:r>
            <a:endParaRPr lang="ar-IQ" b="1" dirty="0">
              <a:solidFill>
                <a:srgbClr val="FF0000"/>
              </a:solidFill>
            </a:endParaRPr>
          </a:p>
        </p:txBody>
      </p:sp>
      <p:sp>
        <p:nvSpPr>
          <p:cNvPr id="4" name="مربع نص 3"/>
          <p:cNvSpPr txBox="1"/>
          <p:nvPr/>
        </p:nvSpPr>
        <p:spPr>
          <a:xfrm>
            <a:off x="899592" y="1772816"/>
            <a:ext cx="756084" cy="400110"/>
          </a:xfrm>
          <a:prstGeom prst="rect">
            <a:avLst/>
          </a:prstGeom>
          <a:noFill/>
        </p:spPr>
        <p:txBody>
          <a:bodyPr wrap="square" rtlCol="1">
            <a:spAutoFit/>
          </a:bodyPr>
          <a:lstStyle/>
          <a:p>
            <a:r>
              <a:rPr lang="en-US" sz="2000" b="1" dirty="0">
                <a:solidFill>
                  <a:srgbClr val="FF0000"/>
                </a:solidFill>
                <a:latin typeface="Times New Roman"/>
                <a:ea typeface="Calibri"/>
                <a:cs typeface="Arial"/>
              </a:rPr>
              <a:t>clips</a:t>
            </a:r>
            <a:endParaRPr lang="ar-IQ" sz="2000" b="1" dirty="0">
              <a:solidFill>
                <a:srgbClr val="FF0000"/>
              </a:solidFill>
            </a:endParaRPr>
          </a:p>
        </p:txBody>
      </p:sp>
    </p:spTree>
    <p:extLst>
      <p:ext uri="{BB962C8B-B14F-4D97-AF65-F5344CB8AC3E}">
        <p14:creationId xmlns:p14="http://schemas.microsoft.com/office/powerpoint/2010/main" val="11412223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latin typeface="Times New Roman"/>
                <a:ea typeface="Calibri"/>
              </a:rPr>
              <a:t>The </a:t>
            </a:r>
            <a:r>
              <a:rPr lang="en-US" dirty="0" err="1">
                <a:latin typeface="Times New Roman"/>
                <a:ea typeface="Calibri"/>
              </a:rPr>
              <a:t>electrocautery</a:t>
            </a:r>
            <a:r>
              <a:rPr lang="en-US" dirty="0">
                <a:latin typeface="Times New Roman"/>
                <a:ea typeface="Calibri"/>
              </a:rPr>
              <a:t> of laparoscopic surgery</a:t>
            </a:r>
            <a:endParaRPr lang="ar-IQ" dirty="0"/>
          </a:p>
        </p:txBody>
      </p:sp>
      <p:sp>
        <p:nvSpPr>
          <p:cNvPr id="3" name="عنصر نائب للمحتوى 2"/>
          <p:cNvSpPr>
            <a:spLocks noGrp="1"/>
          </p:cNvSpPr>
          <p:nvPr>
            <p:ph idx="1"/>
          </p:nvPr>
        </p:nvSpPr>
        <p:spPr/>
        <p:txBody>
          <a:bodyPr/>
          <a:lstStyle/>
          <a:p>
            <a:endParaRPr lang="ar-IQ"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534" y="1556792"/>
            <a:ext cx="8554938" cy="473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i="1" dirty="0" smtClean="0">
                <a:latin typeface="Times New Roman"/>
                <a:ea typeface="Calibri"/>
              </a:rPr>
              <a:t>Insertion </a:t>
            </a:r>
            <a:r>
              <a:rPr lang="en-US" b="1" i="1" dirty="0">
                <a:latin typeface="Times New Roman"/>
                <a:ea typeface="Calibri"/>
              </a:rPr>
              <a:t>of </a:t>
            </a:r>
            <a:r>
              <a:rPr lang="en-US" b="1" i="1" dirty="0" err="1">
                <a:latin typeface="Times New Roman"/>
                <a:ea typeface="Calibri"/>
              </a:rPr>
              <a:t>veress</a:t>
            </a:r>
            <a:r>
              <a:rPr lang="en-US" b="1" i="1" dirty="0">
                <a:latin typeface="Times New Roman"/>
                <a:ea typeface="Calibri"/>
              </a:rPr>
              <a:t> needle</a:t>
            </a:r>
            <a:endParaRPr lang="ar-IQ" b="1" i="1" dirty="0"/>
          </a:p>
        </p:txBody>
      </p:sp>
      <p:pic>
        <p:nvPicPr>
          <p:cNvPr id="7170" name="Picture 2"/>
          <p:cNvPicPr>
            <a:picLocks noGrp="1" noChangeAspect="1" noChangeArrowheads="1"/>
          </p:cNvPicPr>
          <p:nvPr>
            <p:ph idx="1"/>
          </p:nvPr>
        </p:nvPicPr>
        <p:blipFill>
          <a:blip r:embed="rId3"/>
          <a:srcRect/>
          <a:stretch>
            <a:fillRect/>
          </a:stretch>
        </p:blipFill>
        <p:spPr bwMode="auto">
          <a:xfrm>
            <a:off x="214282" y="1571612"/>
            <a:ext cx="4357718" cy="4572032"/>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4714876" y="1571612"/>
            <a:ext cx="4214842" cy="45005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116632"/>
            <a:ext cx="8229600" cy="1143000"/>
          </a:xfrm>
        </p:spPr>
        <p:txBody>
          <a:bodyPr>
            <a:normAutofit fontScale="90000"/>
          </a:bodyPr>
          <a:lstStyle/>
          <a:p>
            <a:r>
              <a:rPr lang="en-US" sz="4000" b="1" i="1" dirty="0">
                <a:latin typeface="Times New Roman"/>
                <a:ea typeface="Calibri"/>
              </a:rPr>
              <a:t>I</a:t>
            </a:r>
            <a:r>
              <a:rPr lang="en-US" sz="4000" b="1" i="1" dirty="0" smtClean="0">
                <a:latin typeface="Times New Roman"/>
                <a:ea typeface="Calibri"/>
              </a:rPr>
              <a:t>nsertion </a:t>
            </a:r>
            <a:r>
              <a:rPr lang="en-US" sz="4000" b="1" i="1" dirty="0">
                <a:latin typeface="Times New Roman"/>
                <a:ea typeface="Calibri"/>
              </a:rPr>
              <a:t>of trocar-cannula into the abdominal cavity</a:t>
            </a:r>
            <a:r>
              <a:rPr lang="en-US" dirty="0">
                <a:latin typeface="Times New Roman"/>
                <a:ea typeface="Calibri"/>
              </a:rPr>
              <a:t> </a:t>
            </a:r>
            <a:endParaRPr lang="ar-IQ" dirty="0"/>
          </a:p>
        </p:txBody>
      </p:sp>
      <p:pic>
        <p:nvPicPr>
          <p:cNvPr id="8194" name="Picture 2"/>
          <p:cNvPicPr>
            <a:picLocks noGrp="1" noChangeAspect="1" noChangeArrowheads="1"/>
          </p:cNvPicPr>
          <p:nvPr>
            <p:ph idx="1"/>
          </p:nvPr>
        </p:nvPicPr>
        <p:blipFill>
          <a:blip r:embed="rId2"/>
          <a:srcRect/>
          <a:stretch>
            <a:fillRect/>
          </a:stretch>
        </p:blipFill>
        <p:spPr bwMode="auto">
          <a:xfrm>
            <a:off x="539552" y="1412776"/>
            <a:ext cx="8280920" cy="508805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i="1" dirty="0" smtClean="0">
                <a:solidFill>
                  <a:srgbClr val="FF0000"/>
                </a:solidFill>
              </a:rPr>
              <a:t>Laparoscopic surgery</a:t>
            </a:r>
            <a:endParaRPr lang="ar-IQ" dirty="0"/>
          </a:p>
        </p:txBody>
      </p:sp>
      <p:pic>
        <p:nvPicPr>
          <p:cNvPr id="9218" name="Picture 2"/>
          <p:cNvPicPr>
            <a:picLocks noGrp="1" noChangeAspect="1" noChangeArrowheads="1"/>
          </p:cNvPicPr>
          <p:nvPr>
            <p:ph idx="1"/>
          </p:nvPr>
        </p:nvPicPr>
        <p:blipFill>
          <a:blip r:embed="rId2"/>
          <a:srcRect/>
          <a:stretch>
            <a:fillRect/>
          </a:stretch>
        </p:blipFill>
        <p:spPr bwMode="auto">
          <a:xfrm>
            <a:off x="642910" y="1285860"/>
            <a:ext cx="7929618" cy="5286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53966"/>
          </a:xfrm>
        </p:spPr>
        <p:txBody>
          <a:bodyPr>
            <a:normAutofit fontScale="90000"/>
          </a:bodyPr>
          <a:lstStyle/>
          <a:p>
            <a:endParaRPr lang="ar-IQ" dirty="0"/>
          </a:p>
        </p:txBody>
      </p:sp>
      <p:sp>
        <p:nvSpPr>
          <p:cNvPr id="3" name="عنصر نائب للمحتوى 2"/>
          <p:cNvSpPr>
            <a:spLocks noGrp="1"/>
          </p:cNvSpPr>
          <p:nvPr>
            <p:ph idx="1"/>
          </p:nvPr>
        </p:nvSpPr>
        <p:spPr>
          <a:xfrm>
            <a:off x="214282" y="142852"/>
            <a:ext cx="8715436" cy="6215106"/>
          </a:xfrm>
        </p:spPr>
        <p:txBody>
          <a:bodyPr>
            <a:normAutofit fontScale="77500" lnSpcReduction="20000"/>
          </a:bodyPr>
          <a:lstStyle/>
          <a:p>
            <a:pPr algn="l" rtl="0">
              <a:buNone/>
            </a:pPr>
            <a:r>
              <a:rPr lang="en-US" b="1" dirty="0" smtClean="0">
                <a:solidFill>
                  <a:srgbClr val="FF0000"/>
                </a:solidFill>
              </a:rPr>
              <a:t>Advantages of Laparoscopy</a:t>
            </a:r>
            <a:endParaRPr lang="en-US" dirty="0" smtClean="0">
              <a:solidFill>
                <a:srgbClr val="FF0000"/>
              </a:solidFill>
            </a:endParaRPr>
          </a:p>
          <a:p>
            <a:pPr algn="l" rtl="0">
              <a:buNone/>
            </a:pPr>
            <a:r>
              <a:rPr lang="en-US" b="1" dirty="0" smtClean="0">
                <a:solidFill>
                  <a:srgbClr val="FF0000"/>
                </a:solidFill>
              </a:rPr>
              <a:t>1</a:t>
            </a:r>
            <a:r>
              <a:rPr lang="en-US" b="1" dirty="0" smtClean="0"/>
              <a:t>-Lees need for post operative care.</a:t>
            </a:r>
          </a:p>
          <a:p>
            <a:pPr algn="l" rtl="0">
              <a:buNone/>
            </a:pPr>
            <a:r>
              <a:rPr lang="en-US" b="1" dirty="0" smtClean="0">
                <a:solidFill>
                  <a:srgbClr val="FF0000"/>
                </a:solidFill>
              </a:rPr>
              <a:t>2</a:t>
            </a:r>
            <a:r>
              <a:rPr lang="en-US" b="1" dirty="0" smtClean="0"/>
              <a:t>-Non-invasve nature caused in part by the small incision.</a:t>
            </a:r>
          </a:p>
          <a:p>
            <a:pPr algn="l" rtl="0">
              <a:buNone/>
            </a:pPr>
            <a:r>
              <a:rPr lang="en-US" b="1" dirty="0" smtClean="0">
                <a:solidFill>
                  <a:srgbClr val="FF0000"/>
                </a:solidFill>
              </a:rPr>
              <a:t>3</a:t>
            </a:r>
            <a:r>
              <a:rPr lang="en-US" b="1" dirty="0" smtClean="0"/>
              <a:t>-Rapidity performed with the necessary technical skill.</a:t>
            </a:r>
          </a:p>
          <a:p>
            <a:pPr algn="l" rtl="0">
              <a:buNone/>
            </a:pPr>
            <a:r>
              <a:rPr lang="en-US" b="1" dirty="0" smtClean="0">
                <a:solidFill>
                  <a:srgbClr val="FF0000"/>
                </a:solidFill>
              </a:rPr>
              <a:t>4</a:t>
            </a:r>
            <a:r>
              <a:rPr lang="en-US" b="1" dirty="0" smtClean="0"/>
              <a:t>-Quick return to function.</a:t>
            </a:r>
          </a:p>
          <a:p>
            <a:pPr algn="l" rtl="0">
              <a:buNone/>
            </a:pPr>
            <a:r>
              <a:rPr lang="en-US" dirty="0" smtClean="0"/>
              <a:t> </a:t>
            </a:r>
          </a:p>
          <a:p>
            <a:pPr algn="l" rtl="0">
              <a:buNone/>
            </a:pPr>
            <a:r>
              <a:rPr lang="en-US" b="1" dirty="0" smtClean="0">
                <a:solidFill>
                  <a:srgbClr val="FF0000"/>
                </a:solidFill>
              </a:rPr>
              <a:t>Disadvantages of laparoscopy</a:t>
            </a:r>
            <a:endParaRPr lang="en-US" dirty="0" smtClean="0">
              <a:solidFill>
                <a:srgbClr val="FF0000"/>
              </a:solidFill>
            </a:endParaRPr>
          </a:p>
          <a:p>
            <a:pPr algn="l" rtl="0">
              <a:buNone/>
            </a:pPr>
            <a:r>
              <a:rPr lang="en-US" b="1" dirty="0" smtClean="0">
                <a:solidFill>
                  <a:srgbClr val="FF0000"/>
                </a:solidFill>
              </a:rPr>
              <a:t>1</a:t>
            </a:r>
            <a:r>
              <a:rPr lang="en-US" b="1" dirty="0" smtClean="0"/>
              <a:t>-The amount and expense of necessary instrumentation.</a:t>
            </a:r>
          </a:p>
          <a:p>
            <a:pPr algn="l" rtl="0">
              <a:buNone/>
            </a:pPr>
            <a:r>
              <a:rPr lang="en-US" b="1" dirty="0" smtClean="0">
                <a:solidFill>
                  <a:srgbClr val="FF0000"/>
                </a:solidFill>
              </a:rPr>
              <a:t>2</a:t>
            </a:r>
            <a:r>
              <a:rPr lang="en-US" b="1" dirty="0" smtClean="0"/>
              <a:t>-The skill level needed to perform the procedures well.</a:t>
            </a:r>
          </a:p>
          <a:p>
            <a:pPr algn="l" rtl="0">
              <a:buNone/>
            </a:pPr>
            <a:r>
              <a:rPr lang="en-US" b="1" dirty="0" smtClean="0">
                <a:solidFill>
                  <a:srgbClr val="FF0000"/>
                </a:solidFill>
              </a:rPr>
              <a:t>3</a:t>
            </a:r>
            <a:r>
              <a:rPr lang="en-US" b="1" dirty="0" smtClean="0"/>
              <a:t>-The video image created on the monitor is two dimensional (without depth).</a:t>
            </a:r>
          </a:p>
          <a:p>
            <a:pPr algn="l" rtl="0">
              <a:buNone/>
            </a:pPr>
            <a:r>
              <a:rPr lang="en-US" b="1" dirty="0" smtClean="0">
                <a:solidFill>
                  <a:srgbClr val="FF0000"/>
                </a:solidFill>
              </a:rPr>
              <a:t>4</a:t>
            </a:r>
            <a:r>
              <a:rPr lang="en-US" b="1" dirty="0" smtClean="0"/>
              <a:t>-The camera is often directed by an assistant therefore need at least other person.</a:t>
            </a:r>
          </a:p>
          <a:p>
            <a:pPr algn="l" rtl="0">
              <a:buNone/>
            </a:pPr>
            <a:r>
              <a:rPr lang="en-US" b="1" dirty="0" smtClean="0">
                <a:solidFill>
                  <a:srgbClr val="FF0000"/>
                </a:solidFill>
              </a:rPr>
              <a:t>5</a:t>
            </a:r>
            <a:r>
              <a:rPr lang="en-US" b="1" dirty="0" smtClean="0"/>
              <a:t>-The body wall and laparoscopic ports act as a fulcrum, stopping free movement of the instrument.</a:t>
            </a:r>
          </a:p>
          <a:p>
            <a:pPr algn="l" rtl="0">
              <a:buNone/>
            </a:pPr>
            <a:r>
              <a:rPr lang="en-US" b="1" dirty="0" smtClean="0">
                <a:solidFill>
                  <a:srgbClr val="FF0000"/>
                </a:solidFill>
              </a:rPr>
              <a:t>6</a:t>
            </a:r>
            <a:r>
              <a:rPr lang="en-US" b="1" dirty="0" smtClean="0"/>
              <a:t>-The instruments restrict the sense of touch.</a:t>
            </a:r>
          </a:p>
          <a:p>
            <a:endParaRPr lang="ar-IQ"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14282" y="274638"/>
            <a:ext cx="8715436" cy="6583362"/>
          </a:xfrm>
        </p:spPr>
        <p:txBody>
          <a:bodyPr>
            <a:normAutofit fontScale="90000"/>
          </a:bodyPr>
          <a:lstStyle/>
          <a:p>
            <a:pPr algn="l" rtl="0"/>
            <a:r>
              <a:rPr lang="en-US" sz="3200" b="1" dirty="0" smtClean="0">
                <a:solidFill>
                  <a:srgbClr val="FF0000"/>
                </a:solidFill>
              </a:rPr>
              <a:t>Using of Laparoscopy</a:t>
            </a:r>
            <a:r>
              <a:rPr lang="en-US" sz="2400" b="1" dirty="0" smtClean="0">
                <a:solidFill>
                  <a:srgbClr val="FF0000"/>
                </a:solidFill>
              </a:rPr>
              <a:t/>
            </a:r>
            <a:br>
              <a:rPr lang="en-US" sz="2400" b="1" dirty="0" smtClean="0">
                <a:solidFill>
                  <a:srgbClr val="FF0000"/>
                </a:solidFill>
              </a:rPr>
            </a:br>
            <a:r>
              <a:rPr lang="en-US" sz="2400" dirty="0" smtClean="0">
                <a:solidFill>
                  <a:srgbClr val="FF0000"/>
                </a:solidFill>
              </a:rPr>
              <a:t>  </a:t>
            </a:r>
            <a:r>
              <a:rPr lang="en-US" sz="2400" dirty="0" smtClean="0"/>
              <a:t/>
            </a:r>
            <a:br>
              <a:rPr lang="en-US" sz="2400" dirty="0" smtClean="0"/>
            </a:br>
            <a:r>
              <a:rPr lang="en-US" sz="2400" dirty="0" smtClean="0"/>
              <a:t>  </a:t>
            </a:r>
            <a:r>
              <a:rPr lang="en-US" sz="2800" b="1" dirty="0" smtClean="0"/>
              <a:t>The most common indication for laparoscopy is to examine and biopsy the abdominal organs or masses. Laparoscopy is also a means of performing various surgical procedures. Laparoscopy may not completely replace abdominal exploratory surgery but it can provide a minimally invasive means of accomplishing a number of diagnostic and surgical procedures in small animals.</a:t>
            </a:r>
            <a:br>
              <a:rPr lang="en-US" sz="2800" b="1" dirty="0" smtClean="0"/>
            </a:br>
            <a:r>
              <a:rPr lang="en-US" sz="2800" b="1" dirty="0" smtClean="0"/>
              <a:t>  Diagnostic laparoscopy is commonly used as a method for obtaining liver, pancreas, kidney, spleen and intestinal biopsies. It is generally accepted that laparoscopy provides better liver biopsy tissues than other traditional methods. Laparoscopy is also used in oncology to diagnosis.</a:t>
            </a:r>
            <a:r>
              <a:rPr lang="en-US" sz="2800" dirty="0" smtClean="0"/>
              <a:t/>
            </a:r>
            <a:br>
              <a:rPr lang="en-US" sz="2800" dirty="0" smtClean="0"/>
            </a:br>
            <a:endParaRPr lang="ar-IQ"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i="1" dirty="0" smtClean="0"/>
              <a:t/>
            </a:r>
            <a:br>
              <a:rPr lang="ar-IQ" b="1" i="1" dirty="0" smtClean="0"/>
            </a:br>
            <a:r>
              <a:rPr lang="ar-IQ" b="1" i="1" dirty="0" smtClean="0"/>
              <a:t/>
            </a:r>
            <a:br>
              <a:rPr lang="ar-IQ" b="1" i="1" dirty="0" smtClean="0"/>
            </a:br>
            <a:r>
              <a:rPr lang="en-US" sz="4900" b="1" i="1" dirty="0" smtClean="0">
                <a:solidFill>
                  <a:srgbClr val="FF0000"/>
                </a:solidFill>
              </a:rPr>
              <a:t>Laparoscopic surgery</a:t>
            </a:r>
            <a:br>
              <a:rPr lang="en-US" sz="4900" b="1" i="1" dirty="0" smtClean="0">
                <a:solidFill>
                  <a:srgbClr val="FF0000"/>
                </a:solidFill>
              </a:rPr>
            </a:br>
            <a:r>
              <a:rPr lang="en-US" dirty="0" smtClean="0"/>
              <a:t/>
            </a:r>
            <a:br>
              <a:rPr lang="en-US" dirty="0" smtClean="0"/>
            </a:br>
            <a:endParaRPr lang="ar-IQ" dirty="0"/>
          </a:p>
        </p:txBody>
      </p:sp>
      <p:sp>
        <p:nvSpPr>
          <p:cNvPr id="3" name="عنصر نائب للمحتوى 2"/>
          <p:cNvSpPr>
            <a:spLocks noGrp="1"/>
          </p:cNvSpPr>
          <p:nvPr>
            <p:ph idx="1"/>
          </p:nvPr>
        </p:nvSpPr>
        <p:spPr>
          <a:xfrm>
            <a:off x="214282" y="1214422"/>
            <a:ext cx="8715436" cy="5643578"/>
          </a:xfrm>
        </p:spPr>
        <p:txBody>
          <a:bodyPr>
            <a:normAutofit fontScale="47500" lnSpcReduction="20000"/>
          </a:bodyPr>
          <a:lstStyle/>
          <a:p>
            <a:pPr algn="just" rtl="0">
              <a:lnSpc>
                <a:spcPct val="120000"/>
              </a:lnSpc>
              <a:buNone/>
            </a:pPr>
            <a:r>
              <a:rPr lang="en-US" sz="5100" b="1" dirty="0" smtClean="0"/>
              <a:t>         A laparoscope connected to a video camera is inserted into abdominal cavity and the surgical field is visualized on high resolution video monitors in the operating room. Long thin surgical instruments are inserted through the other small incision and the surgeon performs the surgery by watching the video monitor. A new type of surgery that decreases the size of incision used by surgeons causes less pain and speed recovery compared to traditional techniques. Laparoscopy a minimally invasive approach to surgery of the abdomen accomplishes traditional surgical while delivering less pain faster recovery. Laparoscopy typically entails three incisions of 5 to 10 millimeters just large enough to admit the passage of the surgeon light a tiny video camera, and precision crafted surgical instrument without trauma of a long incision both pain and healing time are greatly reduced.</a:t>
            </a:r>
            <a:r>
              <a:rPr lang="en-US" dirty="0" smtClean="0"/>
              <a:t> </a:t>
            </a:r>
            <a:endParaRPr lang="ar-IQ"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214290"/>
            <a:ext cx="8280920" cy="1270494"/>
          </a:xfrm>
        </p:spPr>
        <p:txBody>
          <a:bodyPr>
            <a:normAutofit fontScale="90000"/>
          </a:bodyPr>
          <a:lstStyle/>
          <a:p>
            <a:pPr rtl="0"/>
            <a:r>
              <a:rPr lang="ar-IQ" b="1" i="1" dirty="0" smtClean="0"/>
              <a:t/>
            </a:r>
            <a:br>
              <a:rPr lang="ar-IQ" b="1" i="1" dirty="0" smtClean="0"/>
            </a:br>
            <a:r>
              <a:rPr lang="en-US" sz="4900" dirty="0" smtClean="0">
                <a:solidFill>
                  <a:srgbClr val="FF0000"/>
                </a:solidFill>
              </a:rPr>
              <a:t/>
            </a:r>
            <a:br>
              <a:rPr lang="en-US" sz="4900" dirty="0" smtClean="0">
                <a:solidFill>
                  <a:srgbClr val="FF0000"/>
                </a:solidFill>
              </a:rPr>
            </a:br>
            <a:endParaRPr lang="ar-IQ" sz="4900" dirty="0">
              <a:solidFill>
                <a:srgbClr val="FF0000"/>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1187624" y="1628800"/>
            <a:ext cx="6624736" cy="4872034"/>
          </a:xfrm>
          <a:prstGeom prst="rect">
            <a:avLst/>
          </a:prstGeom>
          <a:noFill/>
          <a:ln w="9525">
            <a:noFill/>
            <a:miter lim="800000"/>
            <a:headEnd/>
            <a:tailEnd/>
          </a:ln>
          <a:effectLst/>
        </p:spPr>
      </p:pic>
      <p:sp>
        <p:nvSpPr>
          <p:cNvPr id="3" name="مستطيل 2"/>
          <p:cNvSpPr/>
          <p:nvPr/>
        </p:nvSpPr>
        <p:spPr>
          <a:xfrm>
            <a:off x="971600" y="188640"/>
            <a:ext cx="7416824" cy="1007135"/>
          </a:xfrm>
          <a:prstGeom prst="rect">
            <a:avLst/>
          </a:prstGeom>
        </p:spPr>
        <p:txBody>
          <a:bodyPr wrap="square">
            <a:spAutoFit/>
          </a:bodyPr>
          <a:lstStyle/>
          <a:p>
            <a:pPr marL="450215" indent="-450215" algn="justLow" rtl="0">
              <a:lnSpc>
                <a:spcPct val="150000"/>
              </a:lnSpc>
              <a:spcAft>
                <a:spcPts val="1000"/>
              </a:spcAft>
            </a:pPr>
            <a:r>
              <a:rPr lang="en-US" dirty="0">
                <a:latin typeface="Times New Roman"/>
                <a:ea typeface="Calibri"/>
                <a:cs typeface="Arial"/>
              </a:rPr>
              <a:t>a- Monitor. b- CO­</a:t>
            </a:r>
            <a:r>
              <a:rPr lang="en-US" baseline="-25000" dirty="0">
                <a:latin typeface="Times New Roman"/>
                <a:ea typeface="Calibri"/>
                <a:cs typeface="Arial"/>
              </a:rPr>
              <a:t>2</a:t>
            </a:r>
            <a:r>
              <a:rPr lang="en-US" dirty="0">
                <a:latin typeface="Times New Roman"/>
                <a:ea typeface="Calibri"/>
                <a:cs typeface="Arial"/>
              </a:rPr>
              <a:t> insufflators. c- DVD recorder. d-Video laparoscope</a:t>
            </a:r>
            <a:r>
              <a:rPr lang="en-US" dirty="0" smtClean="0">
                <a:latin typeface="Times New Roman"/>
                <a:ea typeface="Calibri"/>
                <a:cs typeface="Arial"/>
              </a:rPr>
              <a:t>.</a:t>
            </a:r>
          </a:p>
          <a:p>
            <a:pPr marL="450215" indent="-450215" algn="justLow" rtl="0">
              <a:lnSpc>
                <a:spcPct val="150000"/>
              </a:lnSpc>
              <a:spcAft>
                <a:spcPts val="1000"/>
              </a:spcAft>
            </a:pPr>
            <a:r>
              <a:rPr lang="en-US" dirty="0" smtClean="0">
                <a:latin typeface="Times New Roman"/>
                <a:ea typeface="Calibri"/>
                <a:cs typeface="Arial"/>
              </a:rPr>
              <a:t> </a:t>
            </a:r>
            <a:r>
              <a:rPr lang="en-US" dirty="0">
                <a:latin typeface="Times New Roman"/>
                <a:ea typeface="Calibri"/>
                <a:cs typeface="Arial"/>
              </a:rPr>
              <a:t>e- Light source. f-  Suction device. g-Laparoscopic trolley. h- gas  cylinder.</a:t>
            </a:r>
            <a:endParaRPr lang="en-US" sz="1600" dirty="0">
              <a:ea typeface="Calibri"/>
              <a:cs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sz="6000" b="1" i="1" dirty="0">
                <a:solidFill>
                  <a:srgbClr val="FF0000"/>
                </a:solidFill>
              </a:rPr>
              <a:t>CO­2 insufflators</a:t>
            </a:r>
            <a:endParaRPr lang="ar-IQ" sz="6000" b="1" i="1" dirty="0">
              <a:solidFill>
                <a:srgbClr val="FF0000"/>
              </a:solidFill>
            </a:endParaRPr>
          </a:p>
        </p:txBody>
      </p:sp>
      <p:sp>
        <p:nvSpPr>
          <p:cNvPr id="3" name="عنصر نائب للمحتوى 2"/>
          <p:cNvSpPr>
            <a:spLocks noGrp="1"/>
          </p:cNvSpPr>
          <p:nvPr>
            <p:ph idx="1"/>
          </p:nvPr>
        </p:nvSpPr>
        <p:spPr/>
        <p:txBody>
          <a:bodyPr/>
          <a:lstStyle/>
          <a:p>
            <a:endParaRPr lang="ar-IQ"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6"/>
            <a:ext cx="8640960"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0988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Video</a:t>
            </a:r>
            <a:r>
              <a:rPr lang="en-US" dirty="0">
                <a:latin typeface="Times New Roman"/>
                <a:ea typeface="Calibri"/>
                <a:cs typeface="Arial"/>
              </a:rPr>
              <a:t> </a:t>
            </a:r>
            <a:r>
              <a:rPr lang="en-US" sz="6000" b="1" i="1" dirty="0">
                <a:solidFill>
                  <a:srgbClr val="FF0000"/>
                </a:solidFill>
              </a:rPr>
              <a:t>laparoscope</a:t>
            </a:r>
            <a:endParaRPr lang="ar-IQ" sz="6000" b="1" i="1" dirty="0">
              <a:solidFill>
                <a:srgbClr val="FF0000"/>
              </a:solidFill>
            </a:endParaRPr>
          </a:p>
        </p:txBody>
      </p:sp>
      <p:sp>
        <p:nvSpPr>
          <p:cNvPr id="3" name="عنصر نائب للمحتوى 2"/>
          <p:cNvSpPr>
            <a:spLocks noGrp="1"/>
          </p:cNvSpPr>
          <p:nvPr>
            <p:ph idx="1"/>
          </p:nvPr>
        </p:nvSpPr>
        <p:spPr/>
        <p:txBody>
          <a:bodyPr/>
          <a:lstStyle/>
          <a:p>
            <a:endParaRPr lang="ar-IQ"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76" y="1556792"/>
            <a:ext cx="8280088" cy="4756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5461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Light</a:t>
            </a:r>
            <a:r>
              <a:rPr lang="en-US" dirty="0"/>
              <a:t> </a:t>
            </a:r>
            <a:r>
              <a:rPr lang="en-US" sz="6000" b="1" i="1" dirty="0">
                <a:solidFill>
                  <a:srgbClr val="FF0000"/>
                </a:solidFill>
              </a:rPr>
              <a:t>source</a:t>
            </a:r>
            <a:endParaRPr lang="ar-IQ" sz="6000" b="1" i="1" dirty="0">
              <a:solidFill>
                <a:srgbClr val="FF0000"/>
              </a:solidFill>
            </a:endParaRPr>
          </a:p>
        </p:txBody>
      </p:sp>
      <p:sp>
        <p:nvSpPr>
          <p:cNvPr id="3" name="عنصر نائب للمحتوى 2"/>
          <p:cNvSpPr>
            <a:spLocks noGrp="1"/>
          </p:cNvSpPr>
          <p:nvPr>
            <p:ph idx="1"/>
          </p:nvPr>
        </p:nvSpPr>
        <p:spPr/>
        <p:txBody>
          <a:bodyPr/>
          <a:lstStyle/>
          <a:p>
            <a:endParaRPr lang="ar-IQ"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553728"/>
            <a:ext cx="8424936" cy="468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853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627784" y="260648"/>
            <a:ext cx="3816424" cy="778098"/>
          </a:xfrm>
        </p:spPr>
        <p:txBody>
          <a:bodyPr>
            <a:normAutofit fontScale="90000"/>
          </a:bodyPr>
          <a:lstStyle/>
          <a:p>
            <a:pPr algn="justLow" rtl="0">
              <a:lnSpc>
                <a:spcPct val="150000"/>
              </a:lnSpc>
              <a:spcAft>
                <a:spcPts val="1000"/>
              </a:spcAft>
            </a:pPr>
            <a:r>
              <a:rPr lang="en-US" sz="4000" dirty="0" smtClean="0">
                <a:latin typeface="Times New Roman"/>
                <a:ea typeface="Calibri"/>
                <a:cs typeface="Arial"/>
              </a:rPr>
              <a:t>The Suction device</a:t>
            </a:r>
            <a:r>
              <a:rPr lang="en-US" sz="1800" dirty="0">
                <a:ea typeface="Calibri"/>
                <a:cs typeface="Arial"/>
              </a:rPr>
              <a:t/>
            </a:r>
            <a:br>
              <a:rPr lang="en-US" sz="1800" dirty="0">
                <a:ea typeface="Calibri"/>
                <a:cs typeface="Arial"/>
              </a:rPr>
            </a:br>
            <a:endParaRPr lang="ar-IQ" sz="2000" dirty="0"/>
          </a:p>
        </p:txBody>
      </p:sp>
      <p:pic>
        <p:nvPicPr>
          <p:cNvPr id="2050" name="Picture 2"/>
          <p:cNvPicPr>
            <a:picLocks noGrp="1" noChangeAspect="1" noChangeArrowheads="1"/>
          </p:cNvPicPr>
          <p:nvPr>
            <p:ph idx="1"/>
          </p:nvPr>
        </p:nvPicPr>
        <p:blipFill>
          <a:blip r:embed="rId2"/>
          <a:srcRect/>
          <a:stretch>
            <a:fillRect/>
          </a:stretch>
        </p:blipFill>
        <p:spPr bwMode="auto">
          <a:xfrm>
            <a:off x="827584" y="1412776"/>
            <a:ext cx="7560840" cy="49451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The</a:t>
            </a:r>
            <a:r>
              <a:rPr lang="en-US" b="1" i="1" dirty="0" smtClean="0"/>
              <a:t>  </a:t>
            </a:r>
            <a:r>
              <a:rPr lang="en-US" sz="6000" b="1" i="1" dirty="0">
                <a:solidFill>
                  <a:srgbClr val="FF0000"/>
                </a:solidFill>
              </a:rPr>
              <a:t>light</a:t>
            </a:r>
            <a:r>
              <a:rPr lang="en-US" b="1" i="1" dirty="0"/>
              <a:t> </a:t>
            </a:r>
            <a:r>
              <a:rPr lang="en-US" sz="6000" b="1" i="1" dirty="0">
                <a:solidFill>
                  <a:srgbClr val="FF0000"/>
                </a:solidFill>
              </a:rPr>
              <a:t>cable</a:t>
            </a:r>
            <a:r>
              <a:rPr lang="en-US" b="1" i="1" dirty="0"/>
              <a:t> </a:t>
            </a:r>
            <a:endParaRPr lang="ar-IQ" b="1" i="1" dirty="0"/>
          </a:p>
        </p:txBody>
      </p:sp>
      <p:sp>
        <p:nvSpPr>
          <p:cNvPr id="3" name="عنصر نائب للمحتوى 2"/>
          <p:cNvSpPr>
            <a:spLocks noGrp="1"/>
          </p:cNvSpPr>
          <p:nvPr>
            <p:ph idx="1"/>
          </p:nvPr>
        </p:nvSpPr>
        <p:spPr/>
        <p:txBody>
          <a:bodyPr/>
          <a:lstStyle/>
          <a:p>
            <a:endParaRPr lang="ar-IQ"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556792"/>
            <a:ext cx="8352928"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i="1" dirty="0" smtClean="0">
                <a:solidFill>
                  <a:srgbClr val="FF0000"/>
                </a:solidFill>
              </a:rPr>
              <a:t>Laparoscopic surgery</a:t>
            </a:r>
            <a:endParaRPr lang="ar-IQ" dirty="0"/>
          </a:p>
        </p:txBody>
      </p:sp>
      <p:pic>
        <p:nvPicPr>
          <p:cNvPr id="4098" name="Picture 2"/>
          <p:cNvPicPr>
            <a:picLocks noGrp="1" noChangeAspect="1" noChangeArrowheads="1"/>
          </p:cNvPicPr>
          <p:nvPr>
            <p:ph idx="1"/>
          </p:nvPr>
        </p:nvPicPr>
        <p:blipFill>
          <a:blip r:embed="rId2"/>
          <a:srcRect/>
          <a:stretch>
            <a:fillRect/>
          </a:stretch>
        </p:blipFill>
        <p:spPr bwMode="auto">
          <a:xfrm>
            <a:off x="971600" y="1484784"/>
            <a:ext cx="7358114"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TotalTime>
  <Words>347</Words>
  <Application>Microsoft Office PowerPoint</Application>
  <PresentationFormat>عرض على الشاشة (3:4)‏</PresentationFormat>
  <Paragraphs>43</Paragraphs>
  <Slides>17</Slides>
  <Notes>3</Notes>
  <HiddenSlides>0</HiddenSlides>
  <MMClips>0</MMClips>
  <ScaleCrop>false</ScaleCrop>
  <HeadingPairs>
    <vt:vector size="4" baseType="variant">
      <vt:variant>
        <vt:lpstr>نسق</vt:lpstr>
      </vt:variant>
      <vt:variant>
        <vt:i4>1</vt:i4>
      </vt:variant>
      <vt:variant>
        <vt:lpstr>عناوين الشرائح</vt:lpstr>
      </vt:variant>
      <vt:variant>
        <vt:i4>17</vt:i4>
      </vt:variant>
    </vt:vector>
  </HeadingPairs>
  <TitlesOfParts>
    <vt:vector size="18" baseType="lpstr">
      <vt:lpstr>سمة Office</vt:lpstr>
      <vt:lpstr> Laparoscopic surgery </vt:lpstr>
      <vt:lpstr>  Laparoscopic surgery  </vt:lpstr>
      <vt:lpstr>  </vt:lpstr>
      <vt:lpstr>CO­2 insufflators</vt:lpstr>
      <vt:lpstr>Video laparoscope</vt:lpstr>
      <vt:lpstr>Light source</vt:lpstr>
      <vt:lpstr>The Suction device </vt:lpstr>
      <vt:lpstr>The  light cable </vt:lpstr>
      <vt:lpstr>Laparoscopic surgery</vt:lpstr>
      <vt:lpstr>عرض تقديمي في PowerPoint</vt:lpstr>
      <vt:lpstr>عرض تقديمي في PowerPoint</vt:lpstr>
      <vt:lpstr>The electrocautery of laparoscopic surgery</vt:lpstr>
      <vt:lpstr>Insertion of veress needle</vt:lpstr>
      <vt:lpstr>Insertion of trocar-cannula into the abdominal cavity </vt:lpstr>
      <vt:lpstr>Laparoscopic surgery</vt:lpstr>
      <vt:lpstr>عرض تقديمي في PowerPoint</vt:lpstr>
      <vt:lpstr>Using of Laparoscopy      The most common indication for laparoscopy is to examine and biopsy the abdominal organs or masses. Laparoscopy is also a means of performing various surgical procedures. Laparoscopy may not completely replace abdominal exploratory surgery but it can provide a minimally invasive means of accomplishing a number of diagnostic and surgical procedures in small animals.   Diagnostic laparoscopy is commonly used as a method for obtaining liver, pancreas, kidney, spleen and intestinal biopsies. It is generally accepted that laparoscopy provides better liver biopsy tissues than other traditional methods. Laparoscopy is also used in oncology to diagnosis.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Laparoscopic surgery </dc:title>
  <dc:creator>jassim</dc:creator>
  <cp:lastModifiedBy>waf</cp:lastModifiedBy>
  <cp:revision>52</cp:revision>
  <dcterms:created xsi:type="dcterms:W3CDTF">2013-04-30T18:47:03Z</dcterms:created>
  <dcterms:modified xsi:type="dcterms:W3CDTF">2016-03-27T18:20:01Z</dcterms:modified>
</cp:coreProperties>
</file>