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69" r:id="rId2"/>
    <p:sldId id="256" r:id="rId3"/>
    <p:sldId id="258" r:id="rId4"/>
    <p:sldId id="259" r:id="rId5"/>
    <p:sldId id="260" r:id="rId6"/>
    <p:sldId id="261"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16/06/1437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16/06/1437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16/06/1437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B8ABB09-4A1D-463E-8065-109CC2B7EFAA}" type="datetimeFigureOut">
              <a:rPr lang="ar-SA" smtClean="0"/>
              <a:t>16/06/1437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t>16/06/1437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B8ABB09-4A1D-463E-8065-109CC2B7EFAA}" type="datetimeFigureOut">
              <a:rPr lang="ar-SA" smtClean="0"/>
              <a:t>16/06/1437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ar-SA" smtClean="0"/>
              <a:t>انقر لتحرير أنماط النص الرئيسي</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B8ABB09-4A1D-463E-8065-109CC2B7EFAA}" type="datetimeFigureOut">
              <a:rPr lang="ar-SA" smtClean="0"/>
              <a:t>16/06/1437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
        <p:nvSpPr>
          <p:cNvPr id="10" name="Title 9"/>
          <p:cNvSpPr>
            <a:spLocks noGrp="1"/>
          </p:cNvSpPr>
          <p:nvPr>
            <p:ph type="title"/>
          </p:nvPr>
        </p:nvSpPr>
        <p:spPr/>
        <p:txBody>
          <a:body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1B8ABB09-4A1D-463E-8065-109CC2B7EFAA}" type="datetimeFigureOut">
              <a:rPr lang="ar-SA" smtClean="0"/>
              <a:t>16/06/1437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16/06/1437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16/06/1437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16/06/1437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1B8ABB09-4A1D-463E-8065-109CC2B7EFAA}" type="datetimeFigureOut">
              <a:rPr lang="ar-SA" smtClean="0"/>
              <a:t>16/06/1437</a:t>
            </a:fld>
            <a:endParaRPr lang="ar-S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ar-S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204864"/>
            <a:ext cx="8208912" cy="2016224"/>
          </a:xfrm>
        </p:spPr>
        <p:txBody>
          <a:bodyPr/>
          <a:lstStyle/>
          <a:p>
            <a:pPr marL="0" indent="0">
              <a:buNone/>
            </a:pPr>
            <a:r>
              <a:rPr lang="ar-LB" sz="4000" dirty="0" smtClean="0">
                <a:solidFill>
                  <a:srgbClr val="FF0000"/>
                </a:solidFill>
              </a:rPr>
              <a:t>المصطلحات التي تسهم في عملية احتساب الكمية الاقتصادية للطلب</a:t>
            </a:r>
            <a:endParaRPr lang="ar-LB" sz="4000" dirty="0">
              <a:solidFill>
                <a:srgbClr val="FF0000"/>
              </a:solidFill>
            </a:endParaRPr>
          </a:p>
        </p:txBody>
      </p:sp>
      <p:sp>
        <p:nvSpPr>
          <p:cNvPr id="3" name="عنصر نائب للمحتوى 2"/>
          <p:cNvSpPr>
            <a:spLocks noGrp="1"/>
          </p:cNvSpPr>
          <p:nvPr>
            <p:ph sz="quarter" idx="13"/>
          </p:nvPr>
        </p:nvSpPr>
        <p:spPr>
          <a:xfrm>
            <a:off x="1143000" y="731520"/>
            <a:ext cx="6400800" cy="321216"/>
          </a:xfrm>
        </p:spPr>
        <p:txBody>
          <a:bodyPr>
            <a:normAutofit fontScale="77500" lnSpcReduction="20000"/>
          </a:bodyPr>
          <a:lstStyle/>
          <a:p>
            <a:endParaRPr lang="ar-LB" dirty="0"/>
          </a:p>
        </p:txBody>
      </p:sp>
    </p:spTree>
    <p:extLst>
      <p:ext uri="{BB962C8B-B14F-4D97-AF65-F5344CB8AC3E}">
        <p14:creationId xmlns:p14="http://schemas.microsoft.com/office/powerpoint/2010/main" val="41162314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27584" y="2492896"/>
            <a:ext cx="7488832" cy="3096344"/>
          </a:xfrm>
        </p:spPr>
        <p:txBody>
          <a:bodyPr>
            <a:normAutofit/>
          </a:bodyPr>
          <a:lstStyle/>
          <a:p>
            <a:pPr marL="457200" indent="-457200" algn="r">
              <a:buAutoNum type="arabicPeriod"/>
            </a:pPr>
            <a:r>
              <a:rPr lang="ar-LB" b="1" dirty="0" smtClean="0">
                <a:solidFill>
                  <a:srgbClr val="FF0000"/>
                </a:solidFill>
              </a:rPr>
              <a:t>المخزون المتحرك</a:t>
            </a:r>
          </a:p>
          <a:p>
            <a:pPr algn="just"/>
            <a:r>
              <a:rPr lang="ar-LB" b="1" dirty="0" smtClean="0">
                <a:solidFill>
                  <a:schemeClr val="tx1"/>
                </a:solidFill>
              </a:rPr>
              <a:t>وهو كمية المخزون التي تتحرك نتيجة عمليات الصرف والتوريد ويتم تحديد هذا الحجم من المخزون بالفرق بين الحد الأقصى والحد الأدنى للخزين.  </a:t>
            </a:r>
          </a:p>
          <a:p>
            <a:pPr algn="just"/>
            <a:r>
              <a:rPr lang="ar-LB" b="1" dirty="0" smtClean="0">
                <a:solidFill>
                  <a:srgbClr val="0070C0"/>
                </a:solidFill>
              </a:rPr>
              <a:t>المخزون المتحرك=الحد الأقصى للخزين - الحد الأدنى للخزين</a:t>
            </a:r>
          </a:p>
          <a:p>
            <a:pPr algn="just"/>
            <a:r>
              <a:rPr lang="ar-LB" b="1" dirty="0" smtClean="0">
                <a:solidFill>
                  <a:schemeClr val="tx1"/>
                </a:solidFill>
              </a:rPr>
              <a:t>وهي الكمية المطلوبة في كل مرة (</a:t>
            </a:r>
            <a:r>
              <a:rPr lang="ar-LB" b="1" dirty="0" smtClean="0">
                <a:solidFill>
                  <a:srgbClr val="FF0000"/>
                </a:solidFill>
              </a:rPr>
              <a:t>كمية الطلب الامثل</a:t>
            </a:r>
            <a:r>
              <a:rPr lang="ar-LB" b="1" dirty="0" smtClean="0">
                <a:solidFill>
                  <a:schemeClr val="tx1"/>
                </a:solidFill>
              </a:rPr>
              <a:t>)</a:t>
            </a:r>
            <a:endParaRPr lang="ar-LB" b="1" dirty="0">
              <a:solidFill>
                <a:schemeClr val="tx1"/>
              </a:solidFill>
            </a:endParaRPr>
          </a:p>
        </p:txBody>
      </p:sp>
      <p:sp>
        <p:nvSpPr>
          <p:cNvPr id="2" name="عنوان 1"/>
          <p:cNvSpPr>
            <a:spLocks noGrp="1"/>
          </p:cNvSpPr>
          <p:nvPr>
            <p:ph type="ctrTitle"/>
          </p:nvPr>
        </p:nvSpPr>
        <p:spPr>
          <a:xfrm>
            <a:off x="971600" y="404664"/>
            <a:ext cx="7560840" cy="1872208"/>
          </a:xfrm>
        </p:spPr>
        <p:txBody>
          <a:bodyPr/>
          <a:lstStyle/>
          <a:p>
            <a:pPr marL="182880" indent="0" algn="just">
              <a:buNone/>
            </a:pPr>
            <a:r>
              <a:rPr lang="ar-LB" sz="4000" dirty="0" smtClean="0">
                <a:solidFill>
                  <a:srgbClr val="FF0000"/>
                </a:solidFill>
                <a:latin typeface="Adobe Arabic" pitchFamily="18" charset="-78"/>
                <a:cs typeface="Adobe Arabic" pitchFamily="18" charset="-78"/>
              </a:rPr>
              <a:t>وقبل التطرق إلى احتساب الكمية الاقتصادية للطلب لابد من معرفة بعض المصطلحات التي تسهم في عملية الاحتساب وهي كالآتي:</a:t>
            </a:r>
            <a:endParaRPr lang="ar-LB" sz="4000" dirty="0">
              <a:solidFill>
                <a:srgbClr val="FF0000"/>
              </a:solidFill>
              <a:latin typeface="Adobe Arabic" pitchFamily="18" charset="-78"/>
              <a:cs typeface="Adobe Arabic" pitchFamily="18" charset="-78"/>
            </a:endParaRPr>
          </a:p>
        </p:txBody>
      </p:sp>
    </p:spTree>
    <p:extLst>
      <p:ext uri="{BB962C8B-B14F-4D97-AF65-F5344CB8AC3E}">
        <p14:creationId xmlns:p14="http://schemas.microsoft.com/office/powerpoint/2010/main" val="16891004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755576" y="404664"/>
            <a:ext cx="7776864" cy="4680520"/>
          </a:xfrm>
        </p:spPr>
        <p:txBody>
          <a:bodyPr>
            <a:normAutofit/>
          </a:bodyPr>
          <a:lstStyle/>
          <a:p>
            <a:pPr marL="45720" indent="0" algn="just">
              <a:buNone/>
            </a:pPr>
            <a:r>
              <a:rPr lang="ar-LB" sz="2400" b="1" dirty="0">
                <a:solidFill>
                  <a:srgbClr val="FF0000"/>
                </a:solidFill>
              </a:rPr>
              <a:t>2</a:t>
            </a:r>
            <a:r>
              <a:rPr lang="ar-LB" sz="2400" b="1" dirty="0" smtClean="0">
                <a:solidFill>
                  <a:srgbClr val="FF0000"/>
                </a:solidFill>
              </a:rPr>
              <a:t>. متوسط المخزون:</a:t>
            </a:r>
          </a:p>
          <a:p>
            <a:pPr marL="45720" indent="0" algn="just">
              <a:buNone/>
            </a:pPr>
            <a:r>
              <a:rPr lang="ar-LB" sz="2400" b="1" dirty="0" smtClean="0">
                <a:solidFill>
                  <a:schemeClr val="tx1"/>
                </a:solidFill>
              </a:rPr>
              <a:t>يبقى المخزون في صنف ما ثابتاً عند مستوى معين نظراً لورود كميات جديدة وصرف كميات لمواجهة الاحتياطيات ويتطلب الامر معرفة المخزون من الصنف خلال مدة زمنية معينة ويستعان بذلك بالمتوسط الحسابي.</a:t>
            </a:r>
          </a:p>
          <a:p>
            <a:pPr marL="45720" indent="0" algn="just">
              <a:buNone/>
            </a:pPr>
            <a:r>
              <a:rPr lang="ar-LB" sz="2400" b="1" dirty="0" smtClean="0">
                <a:solidFill>
                  <a:srgbClr val="FF0000"/>
                </a:solidFill>
              </a:rPr>
              <a:t>وفي حالة التأكد:</a:t>
            </a:r>
          </a:p>
          <a:p>
            <a:pPr marL="45720" indent="0" algn="just">
              <a:buNone/>
            </a:pPr>
            <a:r>
              <a:rPr lang="ar-LB" sz="2400" b="1" dirty="0" smtClean="0">
                <a:solidFill>
                  <a:srgbClr val="FF0000"/>
                </a:solidFill>
              </a:rPr>
              <a:t>متوسط المخزون = نصف كمية الطلب الأمثل ويرمز له بالرمز (</a:t>
            </a:r>
            <a:r>
              <a:rPr lang="ar-LB" sz="2400" b="1" dirty="0" smtClean="0">
                <a:solidFill>
                  <a:schemeClr val="tx1"/>
                </a:solidFill>
              </a:rPr>
              <a:t>ح</a:t>
            </a:r>
            <a:r>
              <a:rPr lang="ar-LB" sz="2400" b="1" dirty="0" smtClean="0">
                <a:solidFill>
                  <a:srgbClr val="FF0000"/>
                </a:solidFill>
              </a:rPr>
              <a:t>) ويساوي نصف المخزون المتحرك.</a:t>
            </a:r>
          </a:p>
          <a:p>
            <a:pPr marL="45720" indent="0" algn="just">
              <a:buNone/>
            </a:pPr>
            <a:r>
              <a:rPr lang="ar-LB" sz="2400" b="1" dirty="0" smtClean="0">
                <a:solidFill>
                  <a:schemeClr val="tx1"/>
                </a:solidFill>
              </a:rPr>
              <a:t>المخزون الثابت هو الحد الأدنى للمخزون.</a:t>
            </a:r>
            <a:endParaRPr lang="ar-LB" sz="2400" b="1" dirty="0">
              <a:solidFill>
                <a:schemeClr val="tx1"/>
              </a:solidFill>
            </a:endParaRPr>
          </a:p>
        </p:txBody>
      </p:sp>
      <p:sp>
        <p:nvSpPr>
          <p:cNvPr id="2" name="عنوان 1"/>
          <p:cNvSpPr>
            <a:spLocks noGrp="1"/>
          </p:cNvSpPr>
          <p:nvPr>
            <p:ph type="title"/>
          </p:nvPr>
        </p:nvSpPr>
        <p:spPr>
          <a:xfrm>
            <a:off x="1763688" y="5805264"/>
            <a:ext cx="6512511" cy="288032"/>
          </a:xfrm>
        </p:spPr>
        <p:txBody>
          <a:bodyPr/>
          <a:lstStyle/>
          <a:p>
            <a:endParaRPr lang="ar-LB" dirty="0"/>
          </a:p>
        </p:txBody>
      </p:sp>
    </p:spTree>
    <p:extLst>
      <p:ext uri="{BB962C8B-B14F-4D97-AF65-F5344CB8AC3E}">
        <p14:creationId xmlns:p14="http://schemas.microsoft.com/office/powerpoint/2010/main" val="29621962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91680" y="6021288"/>
            <a:ext cx="6512511" cy="357976"/>
          </a:xfrm>
        </p:spPr>
        <p:txBody>
          <a:bodyPr/>
          <a:lstStyle/>
          <a:p>
            <a:endParaRPr lang="ar-LB" dirty="0"/>
          </a:p>
        </p:txBody>
      </p:sp>
      <p:sp>
        <p:nvSpPr>
          <p:cNvPr id="3" name="عنصر نائب للمحتوى 2"/>
          <p:cNvSpPr>
            <a:spLocks noGrp="1"/>
          </p:cNvSpPr>
          <p:nvPr>
            <p:ph sz="quarter" idx="13"/>
          </p:nvPr>
        </p:nvSpPr>
        <p:spPr>
          <a:xfrm>
            <a:off x="683568" y="404664"/>
            <a:ext cx="8136904" cy="5145752"/>
          </a:xfrm>
        </p:spPr>
        <p:txBody>
          <a:bodyPr/>
          <a:lstStyle/>
          <a:p>
            <a:pPr marL="45720" indent="0">
              <a:buNone/>
            </a:pPr>
            <a:r>
              <a:rPr lang="ar-LB" b="1" dirty="0" smtClean="0">
                <a:solidFill>
                  <a:schemeClr val="tx1"/>
                </a:solidFill>
              </a:rPr>
              <a:t>متوسط المخزون المتحرك</a:t>
            </a:r>
          </a:p>
          <a:p>
            <a:pPr marL="45720" indent="0">
              <a:buNone/>
            </a:pPr>
            <a:r>
              <a:rPr lang="ar-LB" b="1" dirty="0">
                <a:solidFill>
                  <a:srgbClr val="FF0000"/>
                </a:solidFill>
              </a:rPr>
              <a:t>=</a:t>
            </a:r>
            <a:r>
              <a:rPr lang="ar-LB" b="1" u="sng" dirty="0" smtClean="0">
                <a:solidFill>
                  <a:srgbClr val="FF0000"/>
                </a:solidFill>
              </a:rPr>
              <a:t>كمية المخزون في أول المدة + كمية المخزون في اخر المدة </a:t>
            </a:r>
          </a:p>
          <a:p>
            <a:pPr marL="45720" indent="0">
              <a:buNone/>
            </a:pPr>
            <a:r>
              <a:rPr lang="ar-LB" b="1" dirty="0">
                <a:solidFill>
                  <a:srgbClr val="FF0000"/>
                </a:solidFill>
              </a:rPr>
              <a:t> </a:t>
            </a:r>
            <a:r>
              <a:rPr lang="ar-LB" b="1" dirty="0" smtClean="0">
                <a:solidFill>
                  <a:srgbClr val="FF0000"/>
                </a:solidFill>
              </a:rPr>
              <a:t>                                                2</a:t>
            </a:r>
          </a:p>
          <a:p>
            <a:pPr marL="45720" indent="0">
              <a:buNone/>
            </a:pPr>
            <a:r>
              <a:rPr lang="ar-LB" b="1" dirty="0" smtClean="0">
                <a:solidFill>
                  <a:schemeClr val="tx1"/>
                </a:solidFill>
              </a:rPr>
              <a:t>متوسط المخزون الكلي المتحرك</a:t>
            </a:r>
          </a:p>
          <a:p>
            <a:pPr marL="45720" indent="0">
              <a:buNone/>
            </a:pPr>
            <a:r>
              <a:rPr lang="ar-LB" b="1" dirty="0" smtClean="0">
                <a:solidFill>
                  <a:srgbClr val="FF0000"/>
                </a:solidFill>
              </a:rPr>
              <a:t>= متوسط المخزون الثابت + متوسط المخزون </a:t>
            </a:r>
            <a:r>
              <a:rPr lang="ar-LB" b="1" smtClean="0">
                <a:solidFill>
                  <a:srgbClr val="FF0000"/>
                </a:solidFill>
              </a:rPr>
              <a:t>المتحرك.</a:t>
            </a:r>
          </a:p>
          <a:p>
            <a:pPr marL="45720" indent="0">
              <a:buNone/>
            </a:pPr>
            <a:endParaRPr lang="ar-LB" b="1" dirty="0" smtClean="0">
              <a:solidFill>
                <a:srgbClr val="FF0000"/>
              </a:solidFill>
            </a:endParaRPr>
          </a:p>
          <a:p>
            <a:pPr marL="45720" indent="0">
              <a:buNone/>
            </a:pPr>
            <a:r>
              <a:rPr lang="ar-LB" b="1" dirty="0" smtClean="0">
                <a:solidFill>
                  <a:schemeClr val="tx1"/>
                </a:solidFill>
              </a:rPr>
              <a:t>متوسط المخزون الكلي</a:t>
            </a:r>
          </a:p>
          <a:p>
            <a:pPr marL="45720" indent="0">
              <a:buNone/>
            </a:pPr>
            <a:r>
              <a:rPr lang="ar-LB" b="1" dirty="0" smtClean="0">
                <a:solidFill>
                  <a:srgbClr val="FF0000"/>
                </a:solidFill>
              </a:rPr>
              <a:t> = الحد الأدنى للخزين + </a:t>
            </a:r>
            <a:r>
              <a:rPr lang="ar-LB" b="1" u="sng" dirty="0" smtClean="0">
                <a:solidFill>
                  <a:srgbClr val="FF0000"/>
                </a:solidFill>
              </a:rPr>
              <a:t>حجم الطلب الأمثل</a:t>
            </a:r>
          </a:p>
          <a:p>
            <a:pPr marL="45720" indent="0">
              <a:buNone/>
            </a:pPr>
            <a:r>
              <a:rPr lang="ar-LB" b="1" dirty="0">
                <a:solidFill>
                  <a:srgbClr val="FF0000"/>
                </a:solidFill>
              </a:rPr>
              <a:t> </a:t>
            </a:r>
            <a:r>
              <a:rPr lang="ar-LB" b="1" dirty="0" smtClean="0">
                <a:solidFill>
                  <a:srgbClr val="FF0000"/>
                </a:solidFill>
              </a:rPr>
              <a:t>                                                    2</a:t>
            </a:r>
            <a:endParaRPr lang="ar-LB" b="1" dirty="0">
              <a:solidFill>
                <a:srgbClr val="FF0000"/>
              </a:solidFill>
            </a:endParaRPr>
          </a:p>
        </p:txBody>
      </p:sp>
    </p:spTree>
    <p:extLst>
      <p:ext uri="{BB962C8B-B14F-4D97-AF65-F5344CB8AC3E}">
        <p14:creationId xmlns:p14="http://schemas.microsoft.com/office/powerpoint/2010/main" val="42361382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75656" y="5949280"/>
            <a:ext cx="6512511" cy="285968"/>
          </a:xfrm>
        </p:spPr>
        <p:txBody>
          <a:bodyPr/>
          <a:lstStyle/>
          <a:p>
            <a:endParaRPr lang="ar-LB" dirty="0"/>
          </a:p>
        </p:txBody>
      </p:sp>
      <p:sp>
        <p:nvSpPr>
          <p:cNvPr id="3" name="عنصر نائب للمحتوى 2"/>
          <p:cNvSpPr>
            <a:spLocks noGrp="1"/>
          </p:cNvSpPr>
          <p:nvPr>
            <p:ph sz="quarter" idx="13"/>
          </p:nvPr>
        </p:nvSpPr>
        <p:spPr>
          <a:xfrm>
            <a:off x="395536" y="0"/>
            <a:ext cx="8280920" cy="5184576"/>
          </a:xfrm>
        </p:spPr>
        <p:txBody>
          <a:bodyPr/>
          <a:lstStyle/>
          <a:p>
            <a:pPr marL="45720" indent="0" algn="just">
              <a:buNone/>
            </a:pPr>
            <a:r>
              <a:rPr lang="ar-LB" b="1" dirty="0" smtClean="0">
                <a:solidFill>
                  <a:srgbClr val="FF0000"/>
                </a:solidFill>
              </a:rPr>
              <a:t>مثال: </a:t>
            </a:r>
            <a:r>
              <a:rPr lang="ar-LB" dirty="0" smtClean="0"/>
              <a:t>يستهلك أحد الأقسام الإنتاجية (</a:t>
            </a:r>
            <a:r>
              <a:rPr lang="ar-LB" b="1" dirty="0" smtClean="0">
                <a:solidFill>
                  <a:srgbClr val="FF0000"/>
                </a:solidFill>
              </a:rPr>
              <a:t>50</a:t>
            </a:r>
            <a:r>
              <a:rPr lang="ar-LB" dirty="0" smtClean="0"/>
              <a:t>) طناً من صنف معين شهرياً ويتم توريد الاحتياجات في أول العام، تتوفر في بداية العام (</a:t>
            </a:r>
            <a:r>
              <a:rPr lang="ar-LB" b="1" dirty="0" smtClean="0">
                <a:solidFill>
                  <a:srgbClr val="FF0000"/>
                </a:solidFill>
              </a:rPr>
              <a:t>600</a:t>
            </a:r>
            <a:r>
              <a:rPr lang="ar-LB" dirty="0" smtClean="0"/>
              <a:t>) طن من الصنف وتنتهي في نهاية العام وبناء على ذلك يكون سلوك المخزون من هذا الصنف كالآتي:</a:t>
            </a:r>
          </a:p>
          <a:p>
            <a:pPr marL="45720" indent="0" algn="just">
              <a:buNone/>
            </a:pPr>
            <a:endParaRPr lang="ar-LB" dirty="0"/>
          </a:p>
        </p:txBody>
      </p:sp>
      <p:graphicFrame>
        <p:nvGraphicFramePr>
          <p:cNvPr id="4" name="جدول 3"/>
          <p:cNvGraphicFramePr>
            <a:graphicFrameLocks noGrp="1"/>
          </p:cNvGraphicFramePr>
          <p:nvPr>
            <p:extLst>
              <p:ext uri="{D42A27DB-BD31-4B8C-83A1-F6EECF244321}">
                <p14:modId xmlns:p14="http://schemas.microsoft.com/office/powerpoint/2010/main" val="2719813992"/>
              </p:ext>
            </p:extLst>
          </p:nvPr>
        </p:nvGraphicFramePr>
        <p:xfrm>
          <a:off x="2051720" y="1484784"/>
          <a:ext cx="6096000" cy="5176520"/>
        </p:xfrm>
        <a:graphic>
          <a:graphicData uri="http://schemas.openxmlformats.org/drawingml/2006/table">
            <a:tbl>
              <a:tblPr rtl="1" firstRow="1" bandRow="1">
                <a:tableStyleId>{5C22544A-7EE6-4342-B048-85BDC9FD1C3A}</a:tableStyleId>
              </a:tblPr>
              <a:tblGrid>
                <a:gridCol w="3048000"/>
                <a:gridCol w="3048000"/>
              </a:tblGrid>
              <a:tr h="216024">
                <a:tc>
                  <a:txBody>
                    <a:bodyPr/>
                    <a:lstStyle/>
                    <a:p>
                      <a:pPr rtl="1"/>
                      <a:r>
                        <a:rPr lang="ar-LB" dirty="0" smtClean="0"/>
                        <a:t>   الشهر</a:t>
                      </a:r>
                      <a:endParaRPr lang="ar-LB" dirty="0"/>
                    </a:p>
                  </a:txBody>
                  <a:tcPr/>
                </a:tc>
                <a:tc>
                  <a:txBody>
                    <a:bodyPr/>
                    <a:lstStyle/>
                    <a:p>
                      <a:pPr rtl="1"/>
                      <a:r>
                        <a:rPr lang="ar-LB" dirty="0" smtClean="0"/>
                        <a:t>الكمية الموجودة بالمخزن</a:t>
                      </a:r>
                      <a:endParaRPr lang="ar-LB" dirty="0"/>
                    </a:p>
                  </a:txBody>
                  <a:tcPr/>
                </a:tc>
              </a:tr>
              <a:tr h="282312">
                <a:tc>
                  <a:txBody>
                    <a:bodyPr/>
                    <a:lstStyle/>
                    <a:p>
                      <a:pPr rtl="1"/>
                      <a:r>
                        <a:rPr lang="ar-LB" dirty="0" smtClean="0"/>
                        <a:t>بداية الشهر  الأول</a:t>
                      </a:r>
                      <a:endParaRPr lang="ar-LB" dirty="0"/>
                    </a:p>
                  </a:txBody>
                  <a:tcPr/>
                </a:tc>
                <a:tc>
                  <a:txBody>
                    <a:bodyPr/>
                    <a:lstStyle/>
                    <a:p>
                      <a:pPr rtl="1"/>
                      <a:r>
                        <a:rPr lang="ar-LB" dirty="0" smtClean="0">
                          <a:solidFill>
                            <a:srgbClr val="FF0000"/>
                          </a:solidFill>
                        </a:rPr>
                        <a:t>600</a:t>
                      </a:r>
                      <a:endParaRPr lang="ar-LB" dirty="0">
                        <a:solidFill>
                          <a:srgbClr val="FF0000"/>
                        </a:solidFill>
                      </a:endParaRPr>
                    </a:p>
                  </a:txBody>
                  <a:tcPr/>
                </a:tc>
              </a:tr>
              <a:tr h="276592">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dirty="0" smtClean="0"/>
                        <a:t>بداية الشهر  الثاني</a:t>
                      </a:r>
                    </a:p>
                  </a:txBody>
                  <a:tcPr/>
                </a:tc>
                <a:tc>
                  <a:txBody>
                    <a:bodyPr/>
                    <a:lstStyle/>
                    <a:p>
                      <a:pPr rtl="1"/>
                      <a:r>
                        <a:rPr lang="ar-LB" dirty="0" smtClean="0">
                          <a:solidFill>
                            <a:srgbClr val="FF0000"/>
                          </a:solidFill>
                        </a:rPr>
                        <a:t>550</a:t>
                      </a:r>
                      <a:endParaRPr lang="ar-LB" dirty="0">
                        <a:solidFill>
                          <a:srgbClr val="FF0000"/>
                        </a:solidFill>
                      </a:endParaRPr>
                    </a:p>
                  </a:txBody>
                  <a:tcPr/>
                </a:tc>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dirty="0" smtClean="0"/>
                        <a:t>بداية الشهر  الثالث</a:t>
                      </a:r>
                    </a:p>
                  </a:txBody>
                  <a:tcPr/>
                </a:tc>
                <a:tc>
                  <a:txBody>
                    <a:bodyPr/>
                    <a:lstStyle/>
                    <a:p>
                      <a:pPr rtl="1"/>
                      <a:r>
                        <a:rPr lang="ar-LB" dirty="0" smtClean="0">
                          <a:solidFill>
                            <a:srgbClr val="FF0000"/>
                          </a:solidFill>
                        </a:rPr>
                        <a:t>500</a:t>
                      </a:r>
                      <a:endParaRPr lang="ar-LB" dirty="0">
                        <a:solidFill>
                          <a:srgbClr val="FF0000"/>
                        </a:solidFill>
                      </a:endParaRPr>
                    </a:p>
                  </a:txBody>
                  <a:tcPr/>
                </a:tc>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dirty="0" smtClean="0"/>
                        <a:t>بداية الشهر  الرابع</a:t>
                      </a:r>
                    </a:p>
                  </a:txBody>
                  <a:tcPr/>
                </a:tc>
                <a:tc>
                  <a:txBody>
                    <a:bodyPr/>
                    <a:lstStyle/>
                    <a:p>
                      <a:pPr rtl="1"/>
                      <a:r>
                        <a:rPr lang="ar-LB" dirty="0" smtClean="0">
                          <a:solidFill>
                            <a:srgbClr val="FF0000"/>
                          </a:solidFill>
                        </a:rPr>
                        <a:t>450</a:t>
                      </a:r>
                      <a:endParaRPr lang="ar-LB" dirty="0">
                        <a:solidFill>
                          <a:srgbClr val="FF0000"/>
                        </a:solidFill>
                      </a:endParaRPr>
                    </a:p>
                  </a:txBody>
                  <a:tcPr/>
                </a:tc>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dirty="0" smtClean="0"/>
                        <a:t>بداية الشهر  الخامس</a:t>
                      </a:r>
                    </a:p>
                  </a:txBody>
                  <a:tcPr/>
                </a:tc>
                <a:tc>
                  <a:txBody>
                    <a:bodyPr/>
                    <a:lstStyle/>
                    <a:p>
                      <a:pPr rtl="1"/>
                      <a:r>
                        <a:rPr lang="ar-LB" dirty="0" smtClean="0">
                          <a:solidFill>
                            <a:srgbClr val="FF0000"/>
                          </a:solidFill>
                        </a:rPr>
                        <a:t>400</a:t>
                      </a:r>
                      <a:endParaRPr lang="ar-LB" dirty="0">
                        <a:solidFill>
                          <a:srgbClr val="FF0000"/>
                        </a:solidFill>
                      </a:endParaRPr>
                    </a:p>
                  </a:txBody>
                  <a:tcPr/>
                </a:tc>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dirty="0" smtClean="0"/>
                        <a:t>بداية الشهر  السادس</a:t>
                      </a:r>
                    </a:p>
                  </a:txBody>
                  <a:tcPr/>
                </a:tc>
                <a:tc>
                  <a:txBody>
                    <a:bodyPr/>
                    <a:lstStyle/>
                    <a:p>
                      <a:pPr rtl="1"/>
                      <a:r>
                        <a:rPr lang="ar-LB" dirty="0" smtClean="0">
                          <a:solidFill>
                            <a:srgbClr val="FF0000"/>
                          </a:solidFill>
                        </a:rPr>
                        <a:t>350</a:t>
                      </a:r>
                      <a:endParaRPr lang="ar-LB" dirty="0">
                        <a:solidFill>
                          <a:srgbClr val="FF0000"/>
                        </a:solidFill>
                      </a:endParaRPr>
                    </a:p>
                  </a:txBody>
                  <a:tcPr/>
                </a:tc>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dirty="0" smtClean="0"/>
                        <a:t>بداية الشهر  السابع</a:t>
                      </a:r>
                    </a:p>
                  </a:txBody>
                  <a:tcPr/>
                </a:tc>
                <a:tc>
                  <a:txBody>
                    <a:bodyPr/>
                    <a:lstStyle/>
                    <a:p>
                      <a:pPr rtl="1"/>
                      <a:r>
                        <a:rPr lang="ar-LB" dirty="0" smtClean="0">
                          <a:solidFill>
                            <a:srgbClr val="FF0000"/>
                          </a:solidFill>
                        </a:rPr>
                        <a:t>300</a:t>
                      </a:r>
                      <a:endParaRPr lang="ar-LB" dirty="0">
                        <a:solidFill>
                          <a:srgbClr val="FF0000"/>
                        </a:solidFill>
                      </a:endParaRPr>
                    </a:p>
                  </a:txBody>
                  <a:tcPr/>
                </a:tc>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dirty="0" smtClean="0"/>
                        <a:t>بداية الشهر  الثامن</a:t>
                      </a:r>
                    </a:p>
                  </a:txBody>
                  <a:tcPr/>
                </a:tc>
                <a:tc>
                  <a:txBody>
                    <a:bodyPr/>
                    <a:lstStyle/>
                    <a:p>
                      <a:pPr rtl="1"/>
                      <a:r>
                        <a:rPr lang="ar-LB" dirty="0" smtClean="0">
                          <a:solidFill>
                            <a:srgbClr val="FF0000"/>
                          </a:solidFill>
                        </a:rPr>
                        <a:t>250</a:t>
                      </a:r>
                      <a:endParaRPr lang="ar-LB" dirty="0">
                        <a:solidFill>
                          <a:srgbClr val="FF0000"/>
                        </a:solidFill>
                      </a:endParaRPr>
                    </a:p>
                  </a:txBody>
                  <a:tcPr/>
                </a:tc>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dirty="0" smtClean="0"/>
                        <a:t>بداية الشهر  التاسع</a:t>
                      </a:r>
                    </a:p>
                  </a:txBody>
                  <a:tcPr/>
                </a:tc>
                <a:tc>
                  <a:txBody>
                    <a:bodyPr/>
                    <a:lstStyle/>
                    <a:p>
                      <a:pPr rtl="1"/>
                      <a:r>
                        <a:rPr lang="ar-LB" dirty="0" smtClean="0">
                          <a:solidFill>
                            <a:srgbClr val="FF0000"/>
                          </a:solidFill>
                        </a:rPr>
                        <a:t>200</a:t>
                      </a:r>
                      <a:endParaRPr lang="ar-LB" dirty="0">
                        <a:solidFill>
                          <a:srgbClr val="FF0000"/>
                        </a:solidFill>
                      </a:endParaRPr>
                    </a:p>
                  </a:txBody>
                  <a:tcPr/>
                </a:tc>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dirty="0" smtClean="0"/>
                        <a:t>بداية الشهر  العاشر</a:t>
                      </a:r>
                    </a:p>
                  </a:txBody>
                  <a:tcPr/>
                </a:tc>
                <a:tc>
                  <a:txBody>
                    <a:bodyPr/>
                    <a:lstStyle/>
                    <a:p>
                      <a:pPr rtl="1"/>
                      <a:r>
                        <a:rPr lang="ar-LB" dirty="0" smtClean="0">
                          <a:solidFill>
                            <a:srgbClr val="FF0000"/>
                          </a:solidFill>
                        </a:rPr>
                        <a:t>150</a:t>
                      </a:r>
                      <a:endParaRPr lang="ar-LB" dirty="0">
                        <a:solidFill>
                          <a:srgbClr val="FF0000"/>
                        </a:solidFill>
                      </a:endParaRPr>
                    </a:p>
                  </a:txBody>
                  <a:tcPr/>
                </a:tc>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dirty="0" smtClean="0"/>
                        <a:t>بداية الشهر  الحادي عشر</a:t>
                      </a:r>
                    </a:p>
                  </a:txBody>
                  <a:tcPr/>
                </a:tc>
                <a:tc>
                  <a:txBody>
                    <a:bodyPr/>
                    <a:lstStyle/>
                    <a:p>
                      <a:pPr rtl="1"/>
                      <a:r>
                        <a:rPr lang="ar-LB" dirty="0" smtClean="0">
                          <a:solidFill>
                            <a:srgbClr val="FF0000"/>
                          </a:solidFill>
                        </a:rPr>
                        <a:t>100</a:t>
                      </a:r>
                      <a:endParaRPr lang="ar-LB" dirty="0">
                        <a:solidFill>
                          <a:srgbClr val="FF0000"/>
                        </a:solidFill>
                      </a:endParaRPr>
                    </a:p>
                  </a:txBody>
                  <a:tcPr/>
                </a:tc>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dirty="0" smtClean="0"/>
                        <a:t>بداية الشهر  الثاني عشر</a:t>
                      </a:r>
                    </a:p>
                  </a:txBody>
                  <a:tcPr/>
                </a:tc>
                <a:tc>
                  <a:txBody>
                    <a:bodyPr/>
                    <a:lstStyle/>
                    <a:p>
                      <a:pPr rtl="1"/>
                      <a:r>
                        <a:rPr lang="ar-LB" dirty="0" smtClean="0">
                          <a:solidFill>
                            <a:srgbClr val="FF0000"/>
                          </a:solidFill>
                        </a:rPr>
                        <a:t>50</a:t>
                      </a:r>
                      <a:endParaRPr lang="ar-LB" dirty="0">
                        <a:solidFill>
                          <a:srgbClr val="FF0000"/>
                        </a:solidFill>
                      </a:endParaRPr>
                    </a:p>
                  </a:txBody>
                  <a:tcPr/>
                </a:tc>
              </a:tr>
              <a:tr h="370840">
                <a:tc>
                  <a:txBody>
                    <a:bodyPr/>
                    <a:lstStyle/>
                    <a:p>
                      <a:pPr rtl="1"/>
                      <a:r>
                        <a:rPr lang="ar-LB" dirty="0" smtClean="0"/>
                        <a:t>نهاية العام</a:t>
                      </a:r>
                      <a:endParaRPr lang="ar-LB" dirty="0"/>
                    </a:p>
                  </a:txBody>
                  <a:tcPr/>
                </a:tc>
                <a:tc>
                  <a:txBody>
                    <a:bodyPr/>
                    <a:lstStyle/>
                    <a:p>
                      <a:pPr rtl="1"/>
                      <a:r>
                        <a:rPr lang="ar-LB" dirty="0" smtClean="0">
                          <a:solidFill>
                            <a:srgbClr val="FF0000"/>
                          </a:solidFill>
                        </a:rPr>
                        <a:t>صفر</a:t>
                      </a:r>
                      <a:endParaRPr lang="ar-LB" dirty="0">
                        <a:solidFill>
                          <a:srgbClr val="FF0000"/>
                        </a:solidFill>
                      </a:endParaRPr>
                    </a:p>
                  </a:txBody>
                  <a:tcPr/>
                </a:tc>
              </a:tr>
            </a:tbl>
          </a:graphicData>
        </a:graphic>
      </p:graphicFrame>
    </p:spTree>
    <p:extLst>
      <p:ext uri="{BB962C8B-B14F-4D97-AF65-F5344CB8AC3E}">
        <p14:creationId xmlns:p14="http://schemas.microsoft.com/office/powerpoint/2010/main" val="20120326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87624" y="6237312"/>
            <a:ext cx="6512511" cy="285968"/>
          </a:xfrm>
        </p:spPr>
        <p:txBody>
          <a:bodyPr/>
          <a:lstStyle/>
          <a:p>
            <a:endParaRPr lang="ar-LB" dirty="0"/>
          </a:p>
        </p:txBody>
      </p:sp>
      <p:sp>
        <p:nvSpPr>
          <p:cNvPr id="3" name="عنصر نائب للمحتوى 2"/>
          <p:cNvSpPr>
            <a:spLocks noGrp="1"/>
          </p:cNvSpPr>
          <p:nvPr>
            <p:ph sz="quarter" idx="13"/>
          </p:nvPr>
        </p:nvSpPr>
        <p:spPr>
          <a:xfrm>
            <a:off x="611560" y="404664"/>
            <a:ext cx="8064896" cy="5688632"/>
          </a:xfrm>
        </p:spPr>
        <p:txBody>
          <a:bodyPr>
            <a:normAutofit fontScale="92500" lnSpcReduction="20000"/>
          </a:bodyPr>
          <a:lstStyle/>
          <a:p>
            <a:pPr marL="45720" indent="0">
              <a:buNone/>
            </a:pPr>
            <a:r>
              <a:rPr lang="ar-LB" u="sng" dirty="0" smtClean="0">
                <a:solidFill>
                  <a:srgbClr val="FF0000"/>
                </a:solidFill>
              </a:rPr>
              <a:t>مج س </a:t>
            </a:r>
            <a:r>
              <a:rPr lang="ar-LB" dirty="0" smtClean="0"/>
              <a:t>=     </a:t>
            </a:r>
            <a:r>
              <a:rPr lang="ar-LB" u="sng" dirty="0" smtClean="0">
                <a:solidFill>
                  <a:srgbClr val="FF0000"/>
                </a:solidFill>
              </a:rPr>
              <a:t>3900 </a:t>
            </a:r>
            <a:r>
              <a:rPr lang="ar-LB" u="sng" dirty="0" smtClean="0"/>
              <a:t> </a:t>
            </a:r>
            <a:r>
              <a:rPr lang="ar-LB" dirty="0" smtClean="0"/>
              <a:t>= </a:t>
            </a:r>
            <a:r>
              <a:rPr lang="ar-LB" dirty="0" smtClean="0">
                <a:solidFill>
                  <a:srgbClr val="FF0000"/>
                </a:solidFill>
              </a:rPr>
              <a:t>300</a:t>
            </a:r>
            <a:r>
              <a:rPr lang="ar-LB" dirty="0" smtClean="0"/>
              <a:t> طن في حالة انتظام معدل </a:t>
            </a:r>
          </a:p>
          <a:p>
            <a:pPr marL="45720" indent="0">
              <a:buNone/>
            </a:pPr>
            <a:r>
              <a:rPr lang="ar-LB" dirty="0" smtClean="0"/>
              <a:t>  </a:t>
            </a:r>
            <a:r>
              <a:rPr lang="ar-LB" dirty="0" smtClean="0">
                <a:solidFill>
                  <a:srgbClr val="FF0000"/>
                </a:solidFill>
              </a:rPr>
              <a:t>ن</a:t>
            </a:r>
            <a:r>
              <a:rPr lang="ar-LB" dirty="0" smtClean="0"/>
              <a:t>               </a:t>
            </a:r>
            <a:r>
              <a:rPr lang="ar-LB" dirty="0" smtClean="0">
                <a:solidFill>
                  <a:srgbClr val="FF0000"/>
                </a:solidFill>
              </a:rPr>
              <a:t>13</a:t>
            </a:r>
            <a:r>
              <a:rPr lang="ar-LB" dirty="0" smtClean="0"/>
              <a:t>        الاستهلاك الشهري </a:t>
            </a:r>
          </a:p>
          <a:p>
            <a:pPr marL="45720" indent="0">
              <a:buNone/>
            </a:pPr>
            <a:r>
              <a:rPr lang="ar-LB" dirty="0" smtClean="0"/>
              <a:t>أما في حالة انتظام الاستهلاك فيمكن تحديد متوسط المخزون وفق المعادلة الآتية:</a:t>
            </a:r>
          </a:p>
          <a:p>
            <a:pPr marL="45720" indent="0">
              <a:buNone/>
            </a:pPr>
            <a:r>
              <a:rPr lang="ar-LB" dirty="0" smtClean="0"/>
              <a:t>متوسط الخزين = </a:t>
            </a:r>
            <a:r>
              <a:rPr lang="ar-LB" u="sng" dirty="0" smtClean="0">
                <a:solidFill>
                  <a:srgbClr val="FF0000"/>
                </a:solidFill>
              </a:rPr>
              <a:t>الكمية في أول المدة + الكمية في نهاية المدة</a:t>
            </a:r>
          </a:p>
          <a:p>
            <a:pPr marL="45720" indent="0">
              <a:buNone/>
            </a:pPr>
            <a:r>
              <a:rPr lang="ar-LB" dirty="0">
                <a:solidFill>
                  <a:srgbClr val="FF0000"/>
                </a:solidFill>
              </a:rPr>
              <a:t> </a:t>
            </a:r>
            <a:r>
              <a:rPr lang="ar-LB" dirty="0" smtClean="0">
                <a:solidFill>
                  <a:srgbClr val="FF0000"/>
                </a:solidFill>
              </a:rPr>
              <a:t>                                                     2</a:t>
            </a:r>
          </a:p>
          <a:p>
            <a:pPr marL="45720" indent="0">
              <a:buNone/>
            </a:pPr>
            <a:r>
              <a:rPr lang="ar-LB" dirty="0"/>
              <a:t> </a:t>
            </a:r>
            <a:r>
              <a:rPr lang="ar-LB" dirty="0" smtClean="0"/>
              <a:t>                   =   </a:t>
            </a:r>
            <a:r>
              <a:rPr lang="ar-LB" u="sng" dirty="0" smtClean="0">
                <a:solidFill>
                  <a:srgbClr val="FF0000"/>
                </a:solidFill>
              </a:rPr>
              <a:t>600+ صفر  </a:t>
            </a:r>
            <a:r>
              <a:rPr lang="ar-LB" dirty="0" smtClean="0">
                <a:solidFill>
                  <a:srgbClr val="FF0000"/>
                </a:solidFill>
              </a:rPr>
              <a:t>= 300</a:t>
            </a:r>
          </a:p>
          <a:p>
            <a:pPr marL="45720" indent="0">
              <a:buNone/>
            </a:pPr>
            <a:r>
              <a:rPr lang="ar-LB" dirty="0" smtClean="0">
                <a:solidFill>
                  <a:srgbClr val="FF0000"/>
                </a:solidFill>
              </a:rPr>
              <a:t>                                2</a:t>
            </a:r>
            <a:endParaRPr lang="ar-LB" dirty="0">
              <a:solidFill>
                <a:srgbClr val="FF0000"/>
              </a:solidFill>
            </a:endParaRPr>
          </a:p>
          <a:p>
            <a:pPr marL="45720" indent="0" algn="just">
              <a:buNone/>
            </a:pPr>
            <a:r>
              <a:rPr lang="ar-LB" dirty="0" smtClean="0"/>
              <a:t>أما التكاليف المتعلقة بالكمية الاقتصادية للطلب (الشراء) فيتم احتسابها كما يلي :</a:t>
            </a:r>
          </a:p>
          <a:p>
            <a:pPr marL="45720" indent="0" algn="just">
              <a:lnSpc>
                <a:spcPct val="120000"/>
              </a:lnSpc>
              <a:buNone/>
            </a:pPr>
            <a:r>
              <a:rPr lang="ar-LB" dirty="0" smtClean="0"/>
              <a:t>تكاليف </a:t>
            </a:r>
            <a:r>
              <a:rPr lang="ar-LB" dirty="0"/>
              <a:t>الطلبية (</a:t>
            </a:r>
            <a:r>
              <a:rPr lang="ar-LB" dirty="0">
                <a:solidFill>
                  <a:srgbClr val="FF0000"/>
                </a:solidFill>
              </a:rPr>
              <a:t>تكاليف الحصول على المخزون من المواد والسلع المختلفة</a:t>
            </a:r>
            <a:r>
              <a:rPr lang="ar-LB" dirty="0"/>
              <a:t>).</a:t>
            </a:r>
          </a:p>
          <a:p>
            <a:pPr marL="45720" indent="0" algn="just">
              <a:lnSpc>
                <a:spcPct val="120000"/>
              </a:lnSpc>
              <a:buNone/>
            </a:pPr>
            <a:r>
              <a:rPr lang="ar-LB" dirty="0"/>
              <a:t>تحتسب هذه التكاليف عند مستوى معين من عدد أوامر التوريد،ثم </a:t>
            </a:r>
            <a:r>
              <a:rPr lang="ar-LB" dirty="0" smtClean="0"/>
              <a:t>حسابها عند </a:t>
            </a:r>
            <a:r>
              <a:rPr lang="ar-LB" dirty="0"/>
              <a:t>مستوى آخر يكون الاختلاف في هذه التكاليف عند المستوردين راجعاً إلى اختلاف عدد أوامر الشراء.</a:t>
            </a:r>
          </a:p>
          <a:p>
            <a:pPr marL="45720" indent="0" algn="just">
              <a:buNone/>
            </a:pPr>
            <a:endParaRPr lang="ar-LB" dirty="0" smtClean="0"/>
          </a:p>
          <a:p>
            <a:pPr marL="45720" indent="0" algn="just">
              <a:buNone/>
            </a:pPr>
            <a:endParaRPr lang="ar-LB" dirty="0" smtClean="0"/>
          </a:p>
          <a:p>
            <a:pPr marL="45720" indent="0" algn="just">
              <a:buNone/>
            </a:pPr>
            <a:r>
              <a:rPr lang="ar-LB" dirty="0"/>
              <a:t> </a:t>
            </a:r>
            <a:r>
              <a:rPr lang="ar-LB" dirty="0" smtClean="0"/>
              <a:t>                              </a:t>
            </a:r>
          </a:p>
        </p:txBody>
      </p:sp>
    </p:spTree>
    <p:extLst>
      <p:ext uri="{BB962C8B-B14F-4D97-AF65-F5344CB8AC3E}">
        <p14:creationId xmlns:p14="http://schemas.microsoft.com/office/powerpoint/2010/main" val="220763125"/>
      </p:ext>
    </p:extLst>
  </p:cSld>
  <p:clrMapOvr>
    <a:masterClrMapping/>
  </p:clrMapOvr>
  <p:timing>
    <p:tnLst>
      <p:par>
        <p:cTn id="1" dur="indefinite" restart="never" nodeType="tmRoot"/>
      </p:par>
    </p:tnLst>
  </p:timing>
</p:sld>
</file>

<file path=ppt/theme/theme1.xml><?xml version="1.0" encoding="utf-8"?>
<a:theme xmlns:a="http://schemas.openxmlformats.org/drawingml/2006/main" name="دفق الهواء">
  <a:themeElements>
    <a:clrScheme name="دفق الهواء">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دفق الهواء">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فق الهواء">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769</TotalTime>
  <Words>394</Words>
  <Application>Microsoft Office PowerPoint</Application>
  <PresentationFormat>عرض على الشاشة (3:4)‏</PresentationFormat>
  <Paragraphs>62</Paragraphs>
  <Slides>6</Slides>
  <Notes>0</Notes>
  <HiddenSlides>0</HiddenSlides>
  <MMClips>0</MMClips>
  <ScaleCrop>false</ScaleCrop>
  <HeadingPairs>
    <vt:vector size="4" baseType="variant">
      <vt:variant>
        <vt:lpstr>نسق</vt:lpstr>
      </vt:variant>
      <vt:variant>
        <vt:i4>1</vt:i4>
      </vt:variant>
      <vt:variant>
        <vt:lpstr>عناوين الشرائح</vt:lpstr>
      </vt:variant>
      <vt:variant>
        <vt:i4>6</vt:i4>
      </vt:variant>
    </vt:vector>
  </HeadingPairs>
  <TitlesOfParts>
    <vt:vector size="7" baseType="lpstr">
      <vt:lpstr>دفق الهواء</vt:lpstr>
      <vt:lpstr>المصطلحات التي تسهم في عملية احتساب الكمية الاقتصادية للطلب</vt:lpstr>
      <vt:lpstr>وقبل التطرق إلى احتساب الكمية الاقتصادية للطلب لابد من معرفة بعض المصطلحات التي تسهم في عملية الاحتساب وهي كالآتي:</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وقبل التطرق إلى احتساب الكمية الاقتصادية للطلب لابد من معرفة بعض المصطلحات التي تسهم في عملية الا</dc:title>
  <dc:creator>Win7User</dc:creator>
  <cp:lastModifiedBy>Win7User</cp:lastModifiedBy>
  <cp:revision>50</cp:revision>
  <dcterms:created xsi:type="dcterms:W3CDTF">2016-03-13T12:47:34Z</dcterms:created>
  <dcterms:modified xsi:type="dcterms:W3CDTF">2016-03-25T21:19:33Z</dcterms:modified>
</cp:coreProperties>
</file>