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68" r:id="rId3"/>
    <p:sldId id="269" r:id="rId4"/>
    <p:sldId id="270" r:id="rId5"/>
    <p:sldId id="27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0" d="100"/>
          <a:sy n="100" d="100"/>
        </p:scale>
        <p:origin x="-516" y="13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16/06/1437</a:t>
            </a:fld>
            <a:endParaRPr lang="ar-SA"/>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B34F065-1154-456A-91E3-76DE8E75E17B}" type="slidenum">
              <a:rPr lang="ar-SA" smtClean="0"/>
              <a:t>‹#›</a:t>
            </a:fld>
            <a:endParaRPr lang="ar-SA"/>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ar-SA"/>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9" name="Date Placeholder 8"/>
          <p:cNvSpPr>
            <a:spLocks noGrp="1"/>
          </p:cNvSpPr>
          <p:nvPr>
            <p:ph type="dt" sz="half" idx="10"/>
          </p:nvPr>
        </p:nvSpPr>
        <p:spPr/>
        <p:txBody>
          <a:bodyPr/>
          <a:lstStyle>
            <a:lvl1pPr>
              <a:defRPr>
                <a:solidFill>
                  <a:srgbClr val="FFFFFF"/>
                </a:solidFill>
              </a:defRPr>
            </a:lvl1pPr>
          </a:lstStyle>
          <a:p>
            <a:fld id="{1B8ABB09-4A1D-463E-8065-109CC2B7EFAA}" type="datetimeFigureOut">
              <a:rPr lang="ar-SA" smtClean="0"/>
              <a:t>16/06/1437</a:t>
            </a:fld>
            <a:endParaRPr lang="ar-SA"/>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B34F065-1154-456A-91E3-76DE8E75E17B}" type="slidenum">
              <a:rPr lang="ar-SA" smtClean="0"/>
              <a:t>‹#›</a:t>
            </a:fld>
            <a:endParaRPr lang="ar-SA"/>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ar-SA"/>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16/06/1437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16/06/1437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B8ABB09-4A1D-463E-8065-109CC2B7EFAA}" type="datetimeFigureOut">
              <a:rPr lang="ar-SA" smtClean="0"/>
              <a:t>16/06/1437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B34F065-1154-456A-91E3-76DE8E75E17B}" type="slidenum">
              <a:rPr lang="ar-SA" smtClean="0"/>
              <a:t>‹#›</a:t>
            </a:fld>
            <a:endParaRPr lang="ar-SA"/>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ar-SA" smtClean="0"/>
              <a:t>انقر لتحرير نمط العنوان الرئيسي</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ar-SA" smtClean="0"/>
              <a:t>انقر لتحرير نمط العنوان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B8ABB09-4A1D-463E-8065-109CC2B7EFAA}" type="datetimeFigureOut">
              <a:rPr lang="ar-SA" smtClean="0"/>
              <a:t>16/06/1437</a:t>
            </a:fld>
            <a:endParaRPr lang="ar-SA"/>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ar-SA"/>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1"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r" defTabSz="914400" rtl="1"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r" defTabSz="914400" rtl="1"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r" defTabSz="914400" rtl="1"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r" defTabSz="914400" rtl="1"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r" defTabSz="914400" rtl="1"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r" defTabSz="914400" rtl="1"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r" defTabSz="914400" rtl="1"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r" defTabSz="914400" rtl="1"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r" defTabSz="914400" rtl="1"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475656" y="2996952"/>
            <a:ext cx="6858000" cy="1512168"/>
          </a:xfrm>
        </p:spPr>
        <p:txBody>
          <a:bodyPr>
            <a:normAutofit fontScale="92500" lnSpcReduction="10000"/>
          </a:bodyPr>
          <a:lstStyle/>
          <a:p>
            <a:pPr algn="r"/>
            <a:r>
              <a:rPr lang="ar-LB" sz="3200" b="1" dirty="0" smtClean="0">
                <a:solidFill>
                  <a:schemeClr val="bg2">
                    <a:lumMod val="25000"/>
                  </a:schemeClr>
                </a:solidFill>
              </a:rPr>
              <a:t> </a:t>
            </a:r>
          </a:p>
          <a:p>
            <a:pPr algn="r"/>
            <a:r>
              <a:rPr lang="ar-LB" b="1" dirty="0" smtClean="0"/>
              <a:t>     </a:t>
            </a:r>
            <a:endParaRPr lang="ar-LB" b="1" dirty="0" smtClean="0">
              <a:solidFill>
                <a:srgbClr val="FF0000"/>
              </a:solidFill>
            </a:endParaRPr>
          </a:p>
          <a:p>
            <a:pPr algn="r"/>
            <a:r>
              <a:rPr lang="ar-LB" b="1" dirty="0" smtClean="0"/>
              <a:t>                                                         </a:t>
            </a:r>
            <a:r>
              <a:rPr lang="ar-LB" b="1" dirty="0" smtClean="0"/>
              <a:t>  </a:t>
            </a:r>
            <a:r>
              <a:rPr lang="ar-LB" sz="2200" b="1" dirty="0" smtClean="0"/>
              <a:t>مدرس المادة </a:t>
            </a:r>
          </a:p>
          <a:p>
            <a:pPr algn="r"/>
            <a:r>
              <a:rPr lang="ar-LB" sz="2200" b="1" dirty="0" smtClean="0">
                <a:latin typeface="Adobe Gothic Std B" pitchFamily="34" charset="-128"/>
                <a:ea typeface="Adobe Gothic Std B" pitchFamily="34" charset="-128"/>
              </a:rPr>
              <a:t>                                         </a:t>
            </a:r>
            <a:r>
              <a:rPr lang="ar-LB" sz="2200" b="1" dirty="0" smtClean="0">
                <a:latin typeface="Adobe Gothic Std B" pitchFamily="34" charset="-128"/>
                <a:ea typeface="Adobe Gothic Std B" pitchFamily="34" charset="-128"/>
              </a:rPr>
              <a:t>        </a:t>
            </a:r>
            <a:r>
              <a:rPr lang="ar-LB" sz="2200" b="1" dirty="0" smtClean="0">
                <a:latin typeface="Adobe Gothic Std B" pitchFamily="34" charset="-128"/>
                <a:ea typeface="Adobe Gothic Std B" pitchFamily="34" charset="-128"/>
              </a:rPr>
              <a:t>م.م منتظر كاظم شمران</a:t>
            </a:r>
          </a:p>
          <a:p>
            <a:pPr algn="r"/>
            <a:endParaRPr lang="ar-LB" sz="2200" b="1" dirty="0"/>
          </a:p>
        </p:txBody>
      </p:sp>
      <p:sp>
        <p:nvSpPr>
          <p:cNvPr id="2" name="عنوان 1"/>
          <p:cNvSpPr>
            <a:spLocks noGrp="1"/>
          </p:cNvSpPr>
          <p:nvPr>
            <p:ph type="title"/>
          </p:nvPr>
        </p:nvSpPr>
        <p:spPr>
          <a:xfrm>
            <a:off x="1187624" y="1196752"/>
            <a:ext cx="7543800" cy="1368152"/>
          </a:xfrm>
        </p:spPr>
        <p:txBody>
          <a:bodyPr>
            <a:normAutofit/>
          </a:bodyPr>
          <a:lstStyle/>
          <a:p>
            <a:pPr algn="r"/>
            <a:r>
              <a:rPr lang="ar-LB" sz="6000" b="1" dirty="0" smtClean="0">
                <a:solidFill>
                  <a:schemeClr val="bg2">
                    <a:lumMod val="25000"/>
                  </a:schemeClr>
                </a:solidFill>
              </a:rPr>
              <a:t> </a:t>
            </a:r>
            <a:endParaRPr lang="ar-LB" sz="6000" b="1" dirty="0">
              <a:solidFill>
                <a:schemeClr val="bg2">
                  <a:lumMod val="2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89534"/>
            <a:ext cx="6480720"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901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82296" indent="0">
              <a:lnSpc>
                <a:spcPct val="150000"/>
              </a:lnSpc>
              <a:buNone/>
            </a:pPr>
            <a:r>
              <a:rPr lang="ar-LB" dirty="0" smtClean="0">
                <a:solidFill>
                  <a:srgbClr val="FF0000"/>
                </a:solidFill>
              </a:rPr>
              <a:t> </a:t>
            </a:r>
            <a:r>
              <a:rPr lang="ar-LB" sz="2200" b="1" dirty="0" smtClean="0">
                <a:solidFill>
                  <a:srgbClr val="FF0000"/>
                </a:solidFill>
              </a:rPr>
              <a:t>أولاً. طريقة تحديد الكمية الاقتصادية للطلب </a:t>
            </a:r>
          </a:p>
          <a:p>
            <a:pPr marL="82296" indent="0">
              <a:lnSpc>
                <a:spcPct val="150000"/>
              </a:lnSpc>
              <a:buNone/>
            </a:pPr>
            <a:r>
              <a:rPr lang="en-US" sz="2200" b="1" dirty="0" smtClean="0">
                <a:solidFill>
                  <a:srgbClr val="FF0000"/>
                </a:solidFill>
              </a:rPr>
              <a:t>Economic Order Quantity              </a:t>
            </a:r>
            <a:r>
              <a:rPr lang="en-US" sz="2200" b="1" dirty="0" smtClean="0"/>
              <a:t>           </a:t>
            </a:r>
          </a:p>
          <a:p>
            <a:pPr marL="82296" indent="0" algn="just">
              <a:lnSpc>
                <a:spcPct val="150000"/>
              </a:lnSpc>
              <a:buNone/>
            </a:pPr>
            <a:r>
              <a:rPr lang="en-US" sz="2200" b="1" dirty="0"/>
              <a:t> </a:t>
            </a:r>
            <a:r>
              <a:rPr lang="ar-LB" sz="2200" b="1" dirty="0"/>
              <a:t>تعرف </a:t>
            </a:r>
            <a:r>
              <a:rPr lang="ar-LB" sz="2200" b="1" dirty="0" smtClean="0"/>
              <a:t>الكمية الاقتصادية للطلب بأنها الكمية التي تشترى من أية مادة أو سلعة في وقت معين، والتي تتعادل عندها تكاليف الاحتياط بالمخزون مع تكلفة الحصول عليه وعندها تحدث اقل تكلفة كلية للشراء والتخزين.  </a:t>
            </a:r>
            <a:endParaRPr lang="ar-LB" sz="2200" b="1" dirty="0"/>
          </a:p>
        </p:txBody>
      </p:sp>
      <p:sp>
        <p:nvSpPr>
          <p:cNvPr id="2" name="عنوان 1"/>
          <p:cNvSpPr>
            <a:spLocks noGrp="1"/>
          </p:cNvSpPr>
          <p:nvPr>
            <p:ph type="title"/>
          </p:nvPr>
        </p:nvSpPr>
        <p:spPr/>
        <p:txBody>
          <a:bodyPr>
            <a:normAutofit fontScale="90000"/>
          </a:bodyPr>
          <a:lstStyle/>
          <a:p>
            <a:pPr algn="just"/>
            <a:r>
              <a:rPr lang="ar-LB" dirty="0" smtClean="0"/>
              <a:t>تعدد الطرق التي تستخدم في الرقابة على الخزين ومنها الآتي:</a:t>
            </a:r>
            <a:endParaRPr lang="ar-LB" dirty="0"/>
          </a:p>
        </p:txBody>
      </p:sp>
    </p:spTree>
    <p:extLst>
      <p:ext uri="{BB962C8B-B14F-4D97-AF65-F5344CB8AC3E}">
        <p14:creationId xmlns:p14="http://schemas.microsoft.com/office/powerpoint/2010/main" val="2172362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916832"/>
            <a:ext cx="8407893" cy="4407408"/>
          </a:xfrm>
        </p:spPr>
        <p:txBody>
          <a:bodyPr>
            <a:normAutofit/>
          </a:bodyPr>
          <a:lstStyle/>
          <a:p>
            <a:pPr algn="just">
              <a:lnSpc>
                <a:spcPct val="150000"/>
              </a:lnSpc>
            </a:pPr>
            <a:r>
              <a:rPr lang="ar-LB" sz="2400" b="1" dirty="0" smtClean="0"/>
              <a:t>وأن الهدف من تحديد الكمية الاقتصادية للطلب هو تأمين مقدار الاحتياجات من الموارد والسلع المختلفة التي تستخدمها الشركة بأقل تكلفة ممكنة، ولتحديد هذا المستوى لابد من الأخذ بنظر الاعتبار الإمكانات المادية للشركة والمساحات المخزنية المتاحة، وتكاليف الخزن والتغيرات في مدة الانتظار والتغيرات في معدل الاستهلاك.</a:t>
            </a:r>
            <a:endParaRPr lang="ar-LB" sz="2400" b="1" dirty="0"/>
          </a:p>
        </p:txBody>
      </p:sp>
      <p:sp>
        <p:nvSpPr>
          <p:cNvPr id="2" name="عنوان 1"/>
          <p:cNvSpPr>
            <a:spLocks noGrp="1"/>
          </p:cNvSpPr>
          <p:nvPr>
            <p:ph type="title"/>
          </p:nvPr>
        </p:nvSpPr>
        <p:spPr>
          <a:xfrm>
            <a:off x="1435608" y="274638"/>
            <a:ext cx="7498080" cy="922114"/>
          </a:xfrm>
        </p:spPr>
        <p:txBody>
          <a:bodyPr/>
          <a:lstStyle/>
          <a:p>
            <a:endParaRPr lang="ar-LB" dirty="0"/>
          </a:p>
        </p:txBody>
      </p:sp>
    </p:spTree>
    <p:extLst>
      <p:ext uri="{BB962C8B-B14F-4D97-AF65-F5344CB8AC3E}">
        <p14:creationId xmlns:p14="http://schemas.microsoft.com/office/powerpoint/2010/main" val="3329809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1628800"/>
            <a:ext cx="7498080" cy="4800600"/>
          </a:xfrm>
        </p:spPr>
        <p:txBody>
          <a:bodyPr>
            <a:normAutofit/>
          </a:bodyPr>
          <a:lstStyle/>
          <a:p>
            <a:pPr>
              <a:lnSpc>
                <a:spcPct val="150000"/>
              </a:lnSpc>
            </a:pPr>
            <a:r>
              <a:rPr lang="ar-LB" sz="2400" b="1" dirty="0" smtClean="0"/>
              <a:t>الكمية الإجمالية المراد شراءها من الصنف خلال خطة الشراء.</a:t>
            </a:r>
          </a:p>
          <a:p>
            <a:pPr>
              <a:lnSpc>
                <a:spcPct val="150000"/>
              </a:lnSpc>
            </a:pPr>
            <a:r>
              <a:rPr lang="ar-LB" sz="2400" b="1" dirty="0" smtClean="0"/>
              <a:t>تكاليف الطلبية (</a:t>
            </a:r>
            <a:r>
              <a:rPr lang="ar-LB" sz="2400" b="1" dirty="0" smtClean="0">
                <a:solidFill>
                  <a:srgbClr val="FF0000"/>
                </a:solidFill>
              </a:rPr>
              <a:t>تكاليف الحصول على المواد</a:t>
            </a:r>
            <a:r>
              <a:rPr lang="ar-LB" sz="2400" b="1" dirty="0" smtClean="0"/>
              <a:t>).</a:t>
            </a:r>
          </a:p>
          <a:p>
            <a:pPr>
              <a:lnSpc>
                <a:spcPct val="150000"/>
              </a:lnSpc>
            </a:pPr>
            <a:r>
              <a:rPr lang="ar-LB" sz="2400" b="1" dirty="0" smtClean="0"/>
              <a:t>تكاليف التخزين (</a:t>
            </a:r>
            <a:r>
              <a:rPr lang="ar-LB" sz="2400" b="1" dirty="0" smtClean="0">
                <a:solidFill>
                  <a:srgbClr val="FF0000"/>
                </a:solidFill>
              </a:rPr>
              <a:t>تكاليف الاحتفاظ ومناولة الخزين</a:t>
            </a:r>
            <a:r>
              <a:rPr lang="ar-LB" sz="2400" b="1" dirty="0" smtClean="0"/>
              <a:t>).</a:t>
            </a:r>
          </a:p>
          <a:p>
            <a:pPr>
              <a:lnSpc>
                <a:spcPct val="150000"/>
              </a:lnSpc>
            </a:pPr>
            <a:r>
              <a:rPr lang="ar-LB" sz="2400" b="1" dirty="0" smtClean="0"/>
              <a:t>المدة الزمنية لخطة الشراء وغالباً ما تكون السنة المالية للشركة.</a:t>
            </a:r>
          </a:p>
          <a:p>
            <a:pPr marL="82296" indent="0">
              <a:lnSpc>
                <a:spcPct val="150000"/>
              </a:lnSpc>
              <a:buNone/>
            </a:pPr>
            <a:r>
              <a:rPr lang="ar-LB" sz="2400" b="1" dirty="0" smtClean="0"/>
              <a:t>  </a:t>
            </a:r>
            <a:endParaRPr lang="ar-LB" sz="2400" b="1" dirty="0"/>
          </a:p>
        </p:txBody>
      </p:sp>
      <p:sp>
        <p:nvSpPr>
          <p:cNvPr id="2" name="عنوان 1"/>
          <p:cNvSpPr>
            <a:spLocks noGrp="1"/>
          </p:cNvSpPr>
          <p:nvPr>
            <p:ph type="title"/>
          </p:nvPr>
        </p:nvSpPr>
        <p:spPr/>
        <p:txBody>
          <a:bodyPr>
            <a:normAutofit fontScale="90000"/>
          </a:bodyPr>
          <a:lstStyle/>
          <a:p>
            <a:pPr algn="r"/>
            <a:r>
              <a:rPr lang="ar-LB" dirty="0" smtClean="0"/>
              <a:t>ولحساب كمية الشراء الاقتصادية يفترض توفر البيانات الآتية:</a:t>
            </a:r>
            <a:endParaRPr lang="ar-LB" dirty="0"/>
          </a:p>
        </p:txBody>
      </p:sp>
    </p:spTree>
    <p:extLst>
      <p:ext uri="{BB962C8B-B14F-4D97-AF65-F5344CB8AC3E}">
        <p14:creationId xmlns:p14="http://schemas.microsoft.com/office/powerpoint/2010/main" val="3502056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lnSpc>
                <a:spcPct val="150000"/>
              </a:lnSpc>
            </a:pPr>
            <a:r>
              <a:rPr lang="ar-LB" sz="2400" b="1" dirty="0" smtClean="0"/>
              <a:t>المعرفة التامة باحتياجات الشركة من الصنف المطلوب خلال السنة، وكذلك معرفة معدل الاستهلاك من الصنف خلال مدة دورية يوم أو أسبوع أو شهر، بمعنى انتظام الاستهلاك خلال هذه المدة.</a:t>
            </a:r>
          </a:p>
          <a:p>
            <a:pPr algn="just">
              <a:lnSpc>
                <a:spcPct val="150000"/>
              </a:lnSpc>
            </a:pPr>
            <a:r>
              <a:rPr lang="ar-LB" sz="2400" b="1" dirty="0" smtClean="0"/>
              <a:t>إن مدة الانتظار أي فترة توريد الصنف معروفة أيضاً ومحددة ولا يحدث أي تأخير في توريد الكمية المطلوبة.</a:t>
            </a:r>
          </a:p>
          <a:p>
            <a:pPr marL="82296" indent="0" algn="just">
              <a:lnSpc>
                <a:spcPct val="150000"/>
              </a:lnSpc>
              <a:buNone/>
            </a:pPr>
            <a:r>
              <a:rPr lang="ar-LB" sz="2400" b="1" dirty="0"/>
              <a:t> </a:t>
            </a:r>
            <a:r>
              <a:rPr lang="ar-LB" sz="2400" b="1" dirty="0" smtClean="0"/>
              <a:t>ووفق هاتين الفرضيتين فأنه لا يتوقع نفاذ المخزون </a:t>
            </a:r>
            <a:r>
              <a:rPr lang="ar-LB" sz="2400" b="1" dirty="0" smtClean="0"/>
              <a:t>من </a:t>
            </a:r>
            <a:r>
              <a:rPr lang="ar-LB" sz="2400" b="1" dirty="0" smtClean="0"/>
              <a:t>الصنف.</a:t>
            </a:r>
          </a:p>
          <a:p>
            <a:pPr algn="just">
              <a:lnSpc>
                <a:spcPct val="150000"/>
              </a:lnSpc>
            </a:pPr>
            <a:endParaRPr lang="ar-LB" sz="2400" b="1" dirty="0"/>
          </a:p>
        </p:txBody>
      </p:sp>
      <p:sp>
        <p:nvSpPr>
          <p:cNvPr id="2" name="عنوان 1"/>
          <p:cNvSpPr>
            <a:spLocks noGrp="1"/>
          </p:cNvSpPr>
          <p:nvPr>
            <p:ph type="title"/>
          </p:nvPr>
        </p:nvSpPr>
        <p:spPr/>
        <p:txBody>
          <a:bodyPr>
            <a:normAutofit fontScale="90000"/>
          </a:bodyPr>
          <a:lstStyle/>
          <a:p>
            <a:pPr algn="r"/>
            <a:r>
              <a:rPr lang="ar-LB" dirty="0" smtClean="0">
                <a:solidFill>
                  <a:srgbClr val="FF0000"/>
                </a:solidFill>
              </a:rPr>
              <a:t>ويقوم النموذج المؤكد لكمية الطلب الاقتصادية على أساس افتراضين هما:</a:t>
            </a:r>
            <a:endParaRPr lang="ar-LB" dirty="0">
              <a:solidFill>
                <a:srgbClr val="FF0000"/>
              </a:solidFill>
            </a:endParaRPr>
          </a:p>
        </p:txBody>
      </p:sp>
    </p:spTree>
    <p:extLst>
      <p:ext uri="{BB962C8B-B14F-4D97-AF65-F5344CB8AC3E}">
        <p14:creationId xmlns:p14="http://schemas.microsoft.com/office/powerpoint/2010/main" val="37714534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بكة">
  <a:themeElements>
    <a:clrScheme name="شبكة">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شبكة">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شبكة">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460</TotalTime>
  <Words>238</Words>
  <Application>Microsoft Office PowerPoint</Application>
  <PresentationFormat>عرض على الشاشة (3:4)‏</PresentationFormat>
  <Paragraphs>20</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شبكة</vt:lpstr>
      <vt:lpstr> </vt:lpstr>
      <vt:lpstr>تعدد الطرق التي تستخدم في الرقابة على الخزين ومنها الآتي:</vt:lpstr>
      <vt:lpstr>عرض تقديمي في PowerPoint</vt:lpstr>
      <vt:lpstr>ولحساب كمية الشراء الاقتصادية يفترض توفر البيانات الآتية:</vt:lpstr>
      <vt:lpstr>ويقوم النموذج المؤكد لكمية الطلب الاقتصادية على أساس افتراضين هما: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العاشر </dc:title>
  <dc:creator>Win7User</dc:creator>
  <cp:lastModifiedBy>Win7User</cp:lastModifiedBy>
  <cp:revision>39</cp:revision>
  <dcterms:created xsi:type="dcterms:W3CDTF">2016-03-08T06:26:15Z</dcterms:created>
  <dcterms:modified xsi:type="dcterms:W3CDTF">2016-03-25T13:40:26Z</dcterms:modified>
</cp:coreProperties>
</file>