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7" r:id="rId3"/>
    <p:sldId id="256"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464" y="207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9"/>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D48E3C2-6C79-414A-A73F-22709F974912}" type="datetimeFigureOut">
              <a:rPr lang="en-US" smtClean="0"/>
              <a:t>3/22/2016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24131615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48E3C2-6C79-414A-A73F-22709F974912}" type="datetimeFigureOut">
              <a:rPr lang="en-US" smtClean="0"/>
              <a:t>3/22/2016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3954890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6"/>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6"/>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48E3C2-6C79-414A-A73F-22709F974912}" type="datetimeFigureOut">
              <a:rPr lang="en-US" smtClean="0"/>
              <a:t>3/22/2016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2982976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48E3C2-6C79-414A-A73F-22709F974912}" type="datetimeFigureOut">
              <a:rPr lang="en-US" smtClean="0"/>
              <a:t>3/22/2016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1352869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20"/>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D48E3C2-6C79-414A-A73F-22709F974912}" type="datetimeFigureOut">
              <a:rPr lang="en-US" smtClean="0"/>
              <a:t>3/22/2016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2978422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2"/>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2"/>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D48E3C2-6C79-414A-A73F-22709F974912}" type="datetimeFigureOut">
              <a:rPr lang="en-US" smtClean="0"/>
              <a:t>3/22/2016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3004193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1"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1"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70"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0"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D48E3C2-6C79-414A-A73F-22709F974912}" type="datetimeFigureOut">
              <a:rPr lang="en-US" smtClean="0"/>
              <a:t>3/22/2016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39187972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D48E3C2-6C79-414A-A73F-22709F974912}" type="datetimeFigureOut">
              <a:rPr lang="en-US" smtClean="0"/>
              <a:t>3/22/2016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1562330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48E3C2-6C79-414A-A73F-22709F974912}" type="datetimeFigureOut">
              <a:rPr lang="en-US" smtClean="0"/>
              <a:t>3/22/2016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23756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1"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8" y="364069"/>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1" y="1913469"/>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48E3C2-6C79-414A-A73F-22709F974912}" type="datetimeFigureOut">
              <a:rPr lang="en-US" smtClean="0"/>
              <a:t>3/22/2016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3745123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1"/>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2"/>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48E3C2-6C79-414A-A73F-22709F974912}" type="datetimeFigureOut">
              <a:rPr lang="en-US" smtClean="0"/>
              <a:t>3/22/2016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15C07-B221-4A25-B9D4-6D52DCAF7E53}" type="slidenum">
              <a:rPr lang="en-US" smtClean="0"/>
              <a:t>‹#›</a:t>
            </a:fld>
            <a:endParaRPr lang="en-US"/>
          </a:p>
        </p:txBody>
      </p:sp>
    </p:spTree>
    <p:extLst>
      <p:ext uri="{BB962C8B-B14F-4D97-AF65-F5344CB8AC3E}">
        <p14:creationId xmlns:p14="http://schemas.microsoft.com/office/powerpoint/2010/main" val="3822195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2"/>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6"/>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5D48E3C2-6C79-414A-A73F-22709F974912}" type="datetimeFigureOut">
              <a:rPr lang="en-US" smtClean="0"/>
              <a:t>3/22/2016</a:t>
            </a:fld>
            <a:endParaRPr lang="en-US"/>
          </a:p>
        </p:txBody>
      </p:sp>
      <p:sp>
        <p:nvSpPr>
          <p:cNvPr id="5" name="Footer Placeholder 4"/>
          <p:cNvSpPr>
            <a:spLocks noGrp="1"/>
          </p:cNvSpPr>
          <p:nvPr>
            <p:ph type="ftr" sz="quarter" idx="3"/>
          </p:nvPr>
        </p:nvSpPr>
        <p:spPr>
          <a:xfrm>
            <a:off x="2343150" y="8475136"/>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6"/>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96715C07-B221-4A25-B9D4-6D52DCAF7E53}" type="slidenum">
              <a:rPr lang="en-US" smtClean="0"/>
              <a:t>‹#›</a:t>
            </a:fld>
            <a:endParaRPr lang="en-US"/>
          </a:p>
        </p:txBody>
      </p:sp>
    </p:spTree>
    <p:extLst>
      <p:ext uri="{BB962C8B-B14F-4D97-AF65-F5344CB8AC3E}">
        <p14:creationId xmlns:p14="http://schemas.microsoft.com/office/powerpoint/2010/main" val="3568750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14500" y="817129"/>
            <a:ext cx="3829050" cy="5909310"/>
          </a:xfrm>
          <a:prstGeom prst="rect">
            <a:avLst/>
          </a:prstGeom>
        </p:spPr>
        <p:txBody>
          <a:bodyPr wrap="square">
            <a:spAutoFit/>
          </a:bodyPr>
          <a:lstStyle/>
          <a:p>
            <a:pPr algn="ctr"/>
            <a:r>
              <a:rPr lang="en-US" sz="3600" b="1" dirty="0" smtClean="0">
                <a:solidFill>
                  <a:srgbClr val="FFFF00"/>
                </a:solidFill>
                <a:latin typeface="Times New Roman" panose="02020603050405020304" pitchFamily="18" charset="0"/>
                <a:cs typeface="Times New Roman" panose="02020603050405020304" pitchFamily="18" charset="0"/>
              </a:rPr>
              <a:t>University of </a:t>
            </a:r>
            <a:r>
              <a:rPr lang="en-US" sz="3600" b="1" dirty="0" err="1" smtClean="0">
                <a:solidFill>
                  <a:srgbClr val="FFFF00"/>
                </a:solidFill>
                <a:latin typeface="Times New Roman" panose="02020603050405020304" pitchFamily="18" charset="0"/>
                <a:cs typeface="Times New Roman" panose="02020603050405020304" pitchFamily="18" charset="0"/>
              </a:rPr>
              <a:t>Kerbala</a:t>
            </a:r>
            <a:endParaRPr lang="en-US" sz="3600" b="1" dirty="0" smtClean="0">
              <a:solidFill>
                <a:srgbClr val="FFFF00"/>
              </a:solidFill>
              <a:latin typeface="Times New Roman" panose="02020603050405020304" pitchFamily="18" charset="0"/>
              <a:cs typeface="Times New Roman" panose="02020603050405020304" pitchFamily="18" charset="0"/>
            </a:endParaRPr>
          </a:p>
          <a:p>
            <a:pPr algn="ctr"/>
            <a:endParaRPr lang="en-US" b="1" dirty="0" smtClean="0">
              <a:solidFill>
                <a:srgbClr val="FFFF00"/>
              </a:solidFill>
              <a:latin typeface="Times New Roman" panose="02020603050405020304" pitchFamily="18" charset="0"/>
              <a:cs typeface="Times New Roman" panose="02020603050405020304" pitchFamily="18" charset="0"/>
            </a:endParaRPr>
          </a:p>
          <a:p>
            <a:pPr algn="ctr"/>
            <a:r>
              <a:rPr lang="en-US" sz="2400" b="1" dirty="0" smtClean="0">
                <a:solidFill>
                  <a:srgbClr val="FFFF00"/>
                </a:solidFill>
                <a:latin typeface="Times New Roman" panose="02020603050405020304" pitchFamily="18" charset="0"/>
                <a:cs typeface="Times New Roman" panose="02020603050405020304" pitchFamily="18" charset="0"/>
              </a:rPr>
              <a:t>College of veterinary medicine</a:t>
            </a:r>
          </a:p>
          <a:p>
            <a:pPr algn="ctr"/>
            <a:endParaRPr lang="en-US" sz="2400" b="1" dirty="0" smtClean="0">
              <a:solidFill>
                <a:srgbClr val="FFFF00"/>
              </a:solidFill>
              <a:latin typeface="Times New Roman" panose="02020603050405020304" pitchFamily="18" charset="0"/>
              <a:cs typeface="Times New Roman" panose="02020603050405020304" pitchFamily="18" charset="0"/>
            </a:endParaRPr>
          </a:p>
          <a:p>
            <a:pPr algn="ctr"/>
            <a:endParaRPr lang="en-US" sz="2400" b="1" dirty="0" smtClean="0">
              <a:solidFill>
                <a:srgbClr val="FFFF00"/>
              </a:solidFill>
              <a:latin typeface="Times New Roman" panose="02020603050405020304" pitchFamily="18" charset="0"/>
              <a:cs typeface="Times New Roman" panose="02020603050405020304" pitchFamily="18" charset="0"/>
            </a:endParaRPr>
          </a:p>
          <a:p>
            <a:pPr algn="ctr"/>
            <a:r>
              <a:rPr lang="en-US" sz="2400" b="1" dirty="0" smtClean="0">
                <a:solidFill>
                  <a:srgbClr val="FFFF00"/>
                </a:solidFill>
                <a:latin typeface="Times New Roman" panose="02020603050405020304" pitchFamily="18" charset="0"/>
                <a:cs typeface="Times New Roman" panose="02020603050405020304" pitchFamily="18" charset="0"/>
              </a:rPr>
              <a:t>Pharmacology Lect. # 4</a:t>
            </a:r>
          </a:p>
          <a:p>
            <a:pPr algn="ctr"/>
            <a:endParaRPr lang="en-US" sz="2400" b="1" dirty="0" smtClean="0">
              <a:solidFill>
                <a:srgbClr val="FFFF00"/>
              </a:solidFill>
              <a:latin typeface="Times New Roman" panose="02020603050405020304" pitchFamily="18" charset="0"/>
              <a:cs typeface="Times New Roman" panose="02020603050405020304" pitchFamily="18" charset="0"/>
            </a:endParaRPr>
          </a:p>
          <a:p>
            <a:pPr algn="ctr"/>
            <a:endParaRPr lang="en-US" sz="2400" b="1" dirty="0" smtClean="0">
              <a:solidFill>
                <a:srgbClr val="FFFF00"/>
              </a:solidFill>
              <a:latin typeface="Times New Roman" panose="02020603050405020304" pitchFamily="18" charset="0"/>
              <a:cs typeface="Times New Roman" panose="02020603050405020304" pitchFamily="18" charset="0"/>
            </a:endParaRPr>
          </a:p>
          <a:p>
            <a:pPr algn="ctr"/>
            <a:endParaRPr lang="en-US" sz="2400" b="1" dirty="0" smtClean="0">
              <a:solidFill>
                <a:srgbClr val="FFFF00"/>
              </a:solidFill>
              <a:latin typeface="Times New Roman" panose="02020603050405020304" pitchFamily="18" charset="0"/>
              <a:cs typeface="Times New Roman" panose="02020603050405020304" pitchFamily="18" charset="0"/>
            </a:endParaRPr>
          </a:p>
          <a:p>
            <a:pPr algn="ctr"/>
            <a:r>
              <a:rPr lang="en-US" sz="2400" b="1" dirty="0" smtClean="0">
                <a:solidFill>
                  <a:srgbClr val="FFFF00"/>
                </a:solidFill>
                <a:latin typeface="Times New Roman" panose="02020603050405020304" pitchFamily="18" charset="0"/>
                <a:cs typeface="Times New Roman" panose="02020603050405020304" pitchFamily="18" charset="0"/>
              </a:rPr>
              <a:t>Antineoplastic Drugs</a:t>
            </a:r>
          </a:p>
          <a:p>
            <a:pPr algn="ctr"/>
            <a:endParaRPr lang="en-US" b="1" dirty="0" smtClean="0">
              <a:solidFill>
                <a:srgbClr val="FFFF00"/>
              </a:solidFill>
              <a:latin typeface="Times New Roman" panose="02020603050405020304" pitchFamily="18" charset="0"/>
              <a:cs typeface="Times New Roman" panose="02020603050405020304" pitchFamily="18" charset="0"/>
            </a:endParaRPr>
          </a:p>
          <a:p>
            <a:pPr algn="ctr"/>
            <a:endParaRPr lang="en-US" b="1" dirty="0" smtClean="0">
              <a:solidFill>
                <a:srgbClr val="FFFF00"/>
              </a:solidFill>
              <a:latin typeface="Times New Roman" panose="02020603050405020304" pitchFamily="18" charset="0"/>
              <a:cs typeface="Times New Roman" panose="02020603050405020304" pitchFamily="18" charset="0"/>
            </a:endParaRPr>
          </a:p>
          <a:p>
            <a:pPr algn="ctr"/>
            <a:r>
              <a:rPr lang="en-US" b="1" dirty="0" smtClean="0">
                <a:solidFill>
                  <a:srgbClr val="FFFF00"/>
                </a:solidFill>
                <a:latin typeface="Times New Roman" panose="02020603050405020304" pitchFamily="18" charset="0"/>
                <a:cs typeface="Times New Roman" panose="02020603050405020304" pitchFamily="18" charset="0"/>
              </a:rPr>
              <a:t>Dr. Sattar K. Abdul-Hussain, PhD, DVM, DABT</a:t>
            </a:r>
            <a:endParaRPr lang="en-US"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56489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0"/>
            <a:ext cx="5829300" cy="893231"/>
          </a:xfrm>
        </p:spPr>
        <p:txBody>
          <a:bodyPr>
            <a:normAutofit/>
          </a:bodyPr>
          <a:lstStyle/>
          <a:p>
            <a:r>
              <a:rPr lang="en-US" sz="2800" b="1" u="sng" dirty="0">
                <a:solidFill>
                  <a:srgbClr val="FFFF00"/>
                </a:solidFill>
                <a:latin typeface="Times New Roman"/>
                <a:ea typeface="MS Mincho"/>
              </a:rPr>
              <a:t>Classification of antineoplastic drugs</a:t>
            </a:r>
            <a:endParaRPr lang="en-US" sz="2800" u="sng" dirty="0">
              <a:solidFill>
                <a:srgbClr val="FFFF00"/>
              </a:solidFill>
            </a:endParaRPr>
          </a:p>
        </p:txBody>
      </p:sp>
      <p:sp>
        <p:nvSpPr>
          <p:cNvPr id="3" name="Subtitle 2"/>
          <p:cNvSpPr>
            <a:spLocks noGrp="1"/>
          </p:cNvSpPr>
          <p:nvPr>
            <p:ph type="subTitle" idx="1"/>
          </p:nvPr>
        </p:nvSpPr>
        <p:spPr>
          <a:xfrm>
            <a:off x="228600" y="1143000"/>
            <a:ext cx="6400800" cy="6781800"/>
          </a:xfrm>
        </p:spPr>
        <p:txBody>
          <a:bodyPr>
            <a:normAutofit fontScale="32500" lnSpcReduction="20000"/>
          </a:bodyPr>
          <a:lstStyle/>
          <a:p>
            <a:pPr marL="342900" lvl="0" indent="-342900" algn="l">
              <a:lnSpc>
                <a:spcPct val="150000"/>
              </a:lnSpc>
              <a:spcBef>
                <a:spcPts val="0"/>
              </a:spcBef>
              <a:buFont typeface="+mj-lt"/>
              <a:buAutoNum type="alphaUcPeriod"/>
            </a:pPr>
            <a:r>
              <a:rPr lang="en-US" sz="8600" b="1" dirty="0" smtClean="0">
                <a:solidFill>
                  <a:srgbClr val="00B050"/>
                </a:solidFill>
                <a:latin typeface="Times New Roman"/>
                <a:ea typeface="MS Mincho"/>
              </a:rPr>
              <a:t> Alkylating </a:t>
            </a:r>
            <a:r>
              <a:rPr lang="en-US" sz="8600" b="1" dirty="0">
                <a:solidFill>
                  <a:srgbClr val="00B050"/>
                </a:solidFill>
                <a:latin typeface="Times New Roman"/>
                <a:ea typeface="MS Mincho"/>
              </a:rPr>
              <a:t>agents:</a:t>
            </a:r>
            <a:r>
              <a:rPr lang="en-US" sz="8600" dirty="0">
                <a:solidFill>
                  <a:srgbClr val="00B050"/>
                </a:solidFill>
                <a:latin typeface="Times New Roman"/>
                <a:ea typeface="MS Mincho"/>
              </a:rPr>
              <a:t> </a:t>
            </a:r>
            <a:r>
              <a:rPr lang="en-US" sz="7400" dirty="0">
                <a:solidFill>
                  <a:schemeClr val="bg1"/>
                </a:solidFill>
                <a:latin typeface="Times New Roman"/>
                <a:ea typeface="MS Mincho"/>
              </a:rPr>
              <a:t>These agents contain one or more alkyl groups (R-CH</a:t>
            </a:r>
            <a:r>
              <a:rPr lang="en-US" sz="7400" baseline="-25000" dirty="0">
                <a:solidFill>
                  <a:schemeClr val="bg1"/>
                </a:solidFill>
                <a:latin typeface="Times New Roman"/>
                <a:ea typeface="MS Mincho"/>
              </a:rPr>
              <a:t>2</a:t>
            </a:r>
            <a:r>
              <a:rPr lang="en-US" sz="7400" dirty="0">
                <a:solidFill>
                  <a:schemeClr val="bg1"/>
                </a:solidFill>
                <a:latin typeface="Times New Roman"/>
                <a:ea typeface="MS Mincho"/>
              </a:rPr>
              <a:t>-CH</a:t>
            </a:r>
            <a:r>
              <a:rPr lang="en-US" sz="7400" baseline="-25000" dirty="0">
                <a:solidFill>
                  <a:schemeClr val="bg1"/>
                </a:solidFill>
                <a:latin typeface="Times New Roman"/>
                <a:ea typeface="MS Mincho"/>
              </a:rPr>
              <a:t>2</a:t>
            </a:r>
            <a:r>
              <a:rPr lang="en-US" sz="7400" dirty="0">
                <a:solidFill>
                  <a:schemeClr val="bg1"/>
                </a:solidFill>
                <a:latin typeface="Times New Roman"/>
                <a:ea typeface="MS Mincho"/>
              </a:rPr>
              <a:t>-X), which are converted to reactive intermediates to form covalent bonds with compounds containing hydroxyl, amino, phosphate, sulfhydryl, or other nucleophilic </a:t>
            </a:r>
            <a:r>
              <a:rPr lang="en-US" sz="7400" dirty="0" smtClean="0">
                <a:solidFill>
                  <a:schemeClr val="bg1"/>
                </a:solidFill>
                <a:latin typeface="Times New Roman"/>
                <a:ea typeface="MS Mincho"/>
              </a:rPr>
              <a:t>groups.</a:t>
            </a:r>
          </a:p>
          <a:p>
            <a:pPr lvl="0" algn="l">
              <a:lnSpc>
                <a:spcPct val="150000"/>
              </a:lnSpc>
              <a:spcBef>
                <a:spcPts val="0"/>
              </a:spcBef>
            </a:pPr>
            <a:r>
              <a:rPr lang="en-US" sz="8600" b="1" dirty="0" smtClean="0">
                <a:solidFill>
                  <a:srgbClr val="FF0000"/>
                </a:solidFill>
                <a:latin typeface="Times New Roman"/>
                <a:ea typeface="MS Mincho"/>
              </a:rPr>
              <a:t>Mechanism </a:t>
            </a:r>
            <a:r>
              <a:rPr lang="en-US" sz="8600" b="1" dirty="0">
                <a:solidFill>
                  <a:srgbClr val="FF0000"/>
                </a:solidFill>
                <a:latin typeface="Times New Roman"/>
                <a:ea typeface="MS Mincho"/>
              </a:rPr>
              <a:t>of action:</a:t>
            </a:r>
            <a:r>
              <a:rPr lang="en-US" sz="8600" dirty="0">
                <a:solidFill>
                  <a:srgbClr val="FF0000"/>
                </a:solidFill>
                <a:latin typeface="Times New Roman"/>
                <a:ea typeface="MS Mincho"/>
              </a:rPr>
              <a:t> </a:t>
            </a:r>
          </a:p>
          <a:p>
            <a:pPr marL="342900" marR="0" lvl="0" indent="-342900" algn="l">
              <a:lnSpc>
                <a:spcPct val="150000"/>
              </a:lnSpc>
              <a:spcBef>
                <a:spcPts val="0"/>
              </a:spcBef>
              <a:spcAft>
                <a:spcPts val="0"/>
              </a:spcAft>
              <a:buFont typeface="+mj-lt"/>
              <a:buAutoNum type="alphaLcParenR"/>
            </a:pPr>
            <a:r>
              <a:rPr lang="en-US" sz="7400" dirty="0">
                <a:solidFill>
                  <a:schemeClr val="bg1"/>
                </a:solidFill>
                <a:latin typeface="Times New Roman"/>
                <a:ea typeface="MS Mincho"/>
              </a:rPr>
              <a:t>Alkylating agents cross-link DNA and inhibit replication</a:t>
            </a:r>
          </a:p>
          <a:p>
            <a:pPr marL="342900" marR="0" lvl="0" indent="-342900" algn="l">
              <a:lnSpc>
                <a:spcPct val="150000"/>
              </a:lnSpc>
              <a:spcBef>
                <a:spcPts val="0"/>
              </a:spcBef>
              <a:spcAft>
                <a:spcPts val="0"/>
              </a:spcAft>
              <a:buFont typeface="+mj-lt"/>
              <a:buAutoNum type="alphaLcParenR"/>
            </a:pPr>
            <a:r>
              <a:rPr lang="en-US" sz="7400" dirty="0">
                <a:solidFill>
                  <a:schemeClr val="bg1"/>
                </a:solidFill>
                <a:latin typeface="Times New Roman"/>
                <a:ea typeface="MS Mincho"/>
              </a:rPr>
              <a:t>Alkylation labelizes DNA and increases breakdown of the molecule</a:t>
            </a:r>
          </a:p>
          <a:p>
            <a:pPr marL="342900" marR="0" lvl="0" indent="-342900" algn="l">
              <a:lnSpc>
                <a:spcPct val="150000"/>
              </a:lnSpc>
              <a:spcBef>
                <a:spcPts val="0"/>
              </a:spcBef>
              <a:spcAft>
                <a:spcPts val="0"/>
              </a:spcAft>
              <a:buFont typeface="+mj-lt"/>
              <a:buAutoNum type="alphaLcParenR"/>
            </a:pPr>
            <a:r>
              <a:rPr lang="en-US" sz="7400" dirty="0">
                <a:solidFill>
                  <a:schemeClr val="bg1"/>
                </a:solidFill>
                <a:latin typeface="Times New Roman"/>
                <a:ea typeface="MS Mincho"/>
              </a:rPr>
              <a:t>Alkylation of proteins and RNA may also occur</a:t>
            </a:r>
          </a:p>
          <a:p>
            <a:pPr algn="l"/>
            <a:endParaRPr lang="en-US" dirty="0"/>
          </a:p>
        </p:txBody>
      </p:sp>
    </p:spTree>
    <p:extLst>
      <p:ext uri="{BB962C8B-B14F-4D97-AF65-F5344CB8AC3E}">
        <p14:creationId xmlns:p14="http://schemas.microsoft.com/office/powerpoint/2010/main" val="24878379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2800" b="1" i="1" dirty="0">
                <a:solidFill>
                  <a:srgbClr val="FFFF00"/>
                </a:solidFill>
                <a:latin typeface="Times New Roman"/>
                <a:ea typeface="MS Mincho"/>
              </a:rPr>
              <a:t>Cell cycle specify of antineoplastic gents.</a:t>
            </a:r>
            <a:r>
              <a:rPr lang="en-US" sz="2800" dirty="0">
                <a:solidFill>
                  <a:srgbClr val="FFFF00"/>
                </a:solidFill>
                <a:latin typeface="Times New Roman"/>
                <a:ea typeface="MS Mincho"/>
              </a:rPr>
              <a:t>  Mitosis (M) is followed by the first growth phase (G</a:t>
            </a:r>
            <a:r>
              <a:rPr lang="en-US" sz="2800" baseline="-25000" dirty="0">
                <a:solidFill>
                  <a:srgbClr val="FFFF00"/>
                </a:solidFill>
                <a:latin typeface="Times New Roman"/>
                <a:ea typeface="MS Mincho"/>
              </a:rPr>
              <a:t>1</a:t>
            </a:r>
            <a:r>
              <a:rPr lang="en-US" sz="2800" dirty="0">
                <a:solidFill>
                  <a:srgbClr val="FFFF00"/>
                </a:solidFill>
                <a:latin typeface="Times New Roman"/>
                <a:ea typeface="MS Mincho"/>
              </a:rPr>
              <a:t>), or by a resting phase (G</a:t>
            </a:r>
            <a:r>
              <a:rPr lang="en-US" sz="2800" baseline="-25000" dirty="0">
                <a:solidFill>
                  <a:srgbClr val="FFFF00"/>
                </a:solidFill>
                <a:latin typeface="Times New Roman"/>
                <a:ea typeface="MS Mincho"/>
              </a:rPr>
              <a:t>0</a:t>
            </a:r>
            <a:r>
              <a:rPr lang="en-US" sz="2800" dirty="0">
                <a:solidFill>
                  <a:srgbClr val="FFFF00"/>
                </a:solidFill>
                <a:latin typeface="Times New Roman"/>
                <a:ea typeface="MS Mincho"/>
              </a:rPr>
              <a:t>). During the S phase, DNA synthesis takes place.  The S phase is followed by a second growth phase (G2).</a:t>
            </a:r>
            <a:endParaRPr lang="en-US" sz="2800" dirty="0">
              <a:solidFill>
                <a:srgbClr val="FFFF00"/>
              </a:solidFill>
            </a:endParaRP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2900" y="2439804"/>
            <a:ext cx="6172200" cy="5942195"/>
          </a:xfrm>
          <a:prstGeom prst="rect">
            <a:avLst/>
          </a:prstGeom>
          <a:noFill/>
          <a:ln>
            <a:noFill/>
          </a:ln>
        </p:spPr>
      </p:pic>
    </p:spTree>
    <p:extLst>
      <p:ext uri="{BB962C8B-B14F-4D97-AF65-F5344CB8AC3E}">
        <p14:creationId xmlns:p14="http://schemas.microsoft.com/office/powerpoint/2010/main" val="704230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6172200" cy="381000"/>
          </a:xfrm>
        </p:spPr>
        <p:txBody>
          <a:bodyPr>
            <a:noAutofit/>
          </a:bodyPr>
          <a:lstStyle/>
          <a:p>
            <a:r>
              <a:rPr lang="en-US" sz="3200" b="1" dirty="0" smtClean="0">
                <a:solidFill>
                  <a:srgbClr val="FFFF00"/>
                </a:solidFill>
                <a:latin typeface="Times New Roman" panose="02020603050405020304" pitchFamily="18" charset="0"/>
                <a:cs typeface="Times New Roman" panose="02020603050405020304" pitchFamily="18" charset="0"/>
              </a:rPr>
              <a:t>I. Alkylating Agents</a:t>
            </a:r>
            <a:endParaRPr lang="en-US" sz="3200" b="1"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42900" y="609600"/>
            <a:ext cx="6172200" cy="8229600"/>
          </a:xfrm>
        </p:spPr>
        <p:txBody>
          <a:bodyPr>
            <a:normAutofit fontScale="62500" lnSpcReduction="20000"/>
          </a:bodyPr>
          <a:lstStyle/>
          <a:p>
            <a:pPr marL="0" indent="0">
              <a:buNone/>
            </a:pPr>
            <a:r>
              <a:rPr lang="en-US" sz="4500" b="1" dirty="0">
                <a:solidFill>
                  <a:srgbClr val="00B050"/>
                </a:solidFill>
                <a:latin typeface="Times New Roman"/>
                <a:ea typeface="MS Mincho"/>
              </a:rPr>
              <a:t>Nitrogen mustards: </a:t>
            </a:r>
            <a:endParaRPr lang="en-US" sz="4500" b="1" dirty="0" smtClean="0">
              <a:solidFill>
                <a:srgbClr val="00B050"/>
              </a:solidFill>
              <a:latin typeface="Times New Roman"/>
              <a:ea typeface="MS Mincho"/>
            </a:endParaRPr>
          </a:p>
          <a:p>
            <a:pPr lvl="0">
              <a:lnSpc>
                <a:spcPct val="120000"/>
              </a:lnSpc>
              <a:spcBef>
                <a:spcPts val="0"/>
              </a:spcBef>
              <a:buFont typeface="+mj-lt"/>
              <a:buAutoNum type="arabicParenR"/>
            </a:pPr>
            <a:r>
              <a:rPr lang="en-US" b="1" dirty="0">
                <a:solidFill>
                  <a:srgbClr val="FF0000"/>
                </a:solidFill>
                <a:latin typeface="Times New Roman"/>
                <a:ea typeface="MS Mincho"/>
              </a:rPr>
              <a:t>Cyclophosphamide (Cytoxan</a:t>
            </a:r>
            <a:r>
              <a:rPr lang="en-US" b="1" dirty="0" smtClean="0">
                <a:solidFill>
                  <a:srgbClr val="FF0000"/>
                </a:solidFill>
                <a:latin typeface="Times New Roman"/>
                <a:ea typeface="MS Mincho"/>
              </a:rPr>
              <a:t>®):</a:t>
            </a:r>
            <a:r>
              <a:rPr lang="en-US" dirty="0" smtClean="0">
                <a:solidFill>
                  <a:srgbClr val="FFFF00"/>
                </a:solidFill>
                <a:latin typeface="Times New Roman"/>
                <a:ea typeface="MS Mincho"/>
              </a:rPr>
              <a:t> Commonly </a:t>
            </a:r>
            <a:r>
              <a:rPr lang="en-US" dirty="0">
                <a:solidFill>
                  <a:srgbClr val="FFFF00"/>
                </a:solidFill>
                <a:latin typeface="Times New Roman"/>
                <a:ea typeface="MS Mincho"/>
              </a:rPr>
              <a:t>used alkylating agent in veterinary medicine.  It is used for immunosuppression and alone or in combination with other agents for </a:t>
            </a:r>
            <a:r>
              <a:rPr lang="en-US" dirty="0" err="1">
                <a:solidFill>
                  <a:srgbClr val="FFFF00"/>
                </a:solidFill>
                <a:latin typeface="Times New Roman"/>
                <a:ea typeface="MS Mincho"/>
              </a:rPr>
              <a:t>lymphoretucular</a:t>
            </a:r>
            <a:r>
              <a:rPr lang="en-US" dirty="0">
                <a:solidFill>
                  <a:srgbClr val="FFFF00"/>
                </a:solidFill>
                <a:latin typeface="Times New Roman"/>
                <a:ea typeface="MS Mincho"/>
              </a:rPr>
              <a:t> neoplasms, mammary gland and other carcinomas</a:t>
            </a:r>
            <a:r>
              <a:rPr lang="en-US" dirty="0" smtClean="0">
                <a:solidFill>
                  <a:srgbClr val="FFFF00"/>
                </a:solidFill>
                <a:latin typeface="Times New Roman"/>
                <a:ea typeface="MS Mincho"/>
              </a:rPr>
              <a:t>.</a:t>
            </a:r>
          </a:p>
          <a:p>
            <a:pPr lvl="0">
              <a:lnSpc>
                <a:spcPct val="120000"/>
              </a:lnSpc>
              <a:spcBef>
                <a:spcPts val="0"/>
              </a:spcBef>
              <a:buFont typeface="+mj-lt"/>
              <a:buAutoNum type="arabicParenR"/>
            </a:pPr>
            <a:endParaRPr lang="en-US" dirty="0">
              <a:solidFill>
                <a:srgbClr val="FFFF00"/>
              </a:solidFill>
              <a:latin typeface="Times New Roman"/>
              <a:ea typeface="MS Mincho"/>
            </a:endParaRPr>
          </a:p>
          <a:p>
            <a:pPr>
              <a:lnSpc>
                <a:spcPct val="120000"/>
              </a:lnSpc>
              <a:spcBef>
                <a:spcPts val="0"/>
              </a:spcBef>
              <a:tabLst>
                <a:tab pos="1543050" algn="l"/>
              </a:tabLst>
            </a:pPr>
            <a:r>
              <a:rPr lang="en-US" b="1" dirty="0">
                <a:solidFill>
                  <a:srgbClr val="FF0000"/>
                </a:solidFill>
                <a:latin typeface="Times New Roman"/>
                <a:ea typeface="MS Mincho"/>
              </a:rPr>
              <a:t>Pharmacokinetics: </a:t>
            </a:r>
            <a:r>
              <a:rPr lang="en-US" dirty="0" smtClean="0">
                <a:solidFill>
                  <a:srgbClr val="FFFF00"/>
                </a:solidFill>
                <a:latin typeface="Times New Roman"/>
                <a:ea typeface="MS Mincho"/>
              </a:rPr>
              <a:t>It is </a:t>
            </a:r>
            <a:r>
              <a:rPr lang="en-US" dirty="0">
                <a:solidFill>
                  <a:srgbClr val="FFFF00"/>
                </a:solidFill>
                <a:latin typeface="Times New Roman"/>
                <a:ea typeface="MS Mincho"/>
              </a:rPr>
              <a:t>inactive until being hydroxylated in the liver by microsomes as the first step in conversion to phosphoramide mustard and acrolein, the active metabolite. It is very well absorbed orally, widely distributed except to CNS. The metabolites and the parent compound are excreted in the urine</a:t>
            </a:r>
            <a:r>
              <a:rPr lang="en-US" dirty="0" smtClean="0">
                <a:solidFill>
                  <a:srgbClr val="FFFF00"/>
                </a:solidFill>
                <a:latin typeface="Times New Roman"/>
                <a:ea typeface="MS Mincho"/>
              </a:rPr>
              <a:t>.</a:t>
            </a:r>
          </a:p>
          <a:p>
            <a:pPr>
              <a:lnSpc>
                <a:spcPct val="120000"/>
              </a:lnSpc>
              <a:spcBef>
                <a:spcPts val="0"/>
              </a:spcBef>
              <a:tabLst>
                <a:tab pos="1543050" algn="l"/>
              </a:tabLst>
            </a:pPr>
            <a:endParaRPr lang="en-US" dirty="0">
              <a:solidFill>
                <a:srgbClr val="FFFF00"/>
              </a:solidFill>
              <a:latin typeface="Times New Roman"/>
              <a:ea typeface="MS Mincho"/>
            </a:endParaRPr>
          </a:p>
          <a:p>
            <a:pPr>
              <a:lnSpc>
                <a:spcPct val="120000"/>
              </a:lnSpc>
              <a:spcBef>
                <a:spcPts val="0"/>
              </a:spcBef>
              <a:tabLst>
                <a:tab pos="1543050" algn="l"/>
              </a:tabLst>
            </a:pPr>
            <a:r>
              <a:rPr lang="en-US" b="1" dirty="0">
                <a:solidFill>
                  <a:srgbClr val="FF0000"/>
                </a:solidFill>
                <a:latin typeface="Times New Roman"/>
                <a:ea typeface="MS Mincho"/>
              </a:rPr>
              <a:t>Administration</a:t>
            </a:r>
            <a:r>
              <a:rPr lang="en-US" b="1" dirty="0" smtClean="0">
                <a:solidFill>
                  <a:srgbClr val="FF0000"/>
                </a:solidFill>
                <a:latin typeface="Times New Roman"/>
                <a:ea typeface="MS Mincho"/>
              </a:rPr>
              <a:t>:</a:t>
            </a:r>
            <a:r>
              <a:rPr lang="en-US" dirty="0" smtClean="0">
                <a:solidFill>
                  <a:srgbClr val="FF0000"/>
                </a:solidFill>
                <a:latin typeface="Times New Roman"/>
                <a:ea typeface="MS Mincho"/>
              </a:rPr>
              <a:t> </a:t>
            </a:r>
            <a:r>
              <a:rPr lang="en-US" dirty="0">
                <a:solidFill>
                  <a:srgbClr val="FFFF00"/>
                </a:solidFill>
                <a:latin typeface="Times New Roman"/>
                <a:ea typeface="MS Mincho"/>
              </a:rPr>
              <a:t>O</a:t>
            </a:r>
            <a:r>
              <a:rPr lang="en-US" dirty="0" smtClean="0">
                <a:solidFill>
                  <a:srgbClr val="FFFF00"/>
                </a:solidFill>
                <a:latin typeface="Times New Roman"/>
                <a:ea typeface="MS Mincho"/>
              </a:rPr>
              <a:t>rally </a:t>
            </a:r>
            <a:r>
              <a:rPr lang="en-US" dirty="0">
                <a:solidFill>
                  <a:srgbClr val="FFFF00"/>
                </a:solidFill>
                <a:latin typeface="Times New Roman"/>
                <a:ea typeface="MS Mincho"/>
              </a:rPr>
              <a:t>or IV at intervals which vary with the type of cancer</a:t>
            </a:r>
            <a:r>
              <a:rPr lang="en-US" dirty="0" smtClean="0">
                <a:solidFill>
                  <a:srgbClr val="FFFF00"/>
                </a:solidFill>
                <a:latin typeface="Times New Roman"/>
                <a:ea typeface="MS Mincho"/>
              </a:rPr>
              <a:t>.</a:t>
            </a:r>
          </a:p>
          <a:p>
            <a:pPr>
              <a:lnSpc>
                <a:spcPct val="120000"/>
              </a:lnSpc>
              <a:spcBef>
                <a:spcPts val="0"/>
              </a:spcBef>
              <a:tabLst>
                <a:tab pos="1543050" algn="l"/>
              </a:tabLst>
            </a:pPr>
            <a:endParaRPr lang="en-US" dirty="0">
              <a:solidFill>
                <a:srgbClr val="FFFF00"/>
              </a:solidFill>
              <a:latin typeface="Times New Roman"/>
              <a:ea typeface="MS Mincho"/>
            </a:endParaRPr>
          </a:p>
          <a:p>
            <a:pPr>
              <a:lnSpc>
                <a:spcPct val="150000"/>
              </a:lnSpc>
              <a:spcBef>
                <a:spcPts val="0"/>
              </a:spcBef>
              <a:tabLst>
                <a:tab pos="1543050" algn="l"/>
              </a:tabLst>
            </a:pPr>
            <a:r>
              <a:rPr lang="en-US" b="1" dirty="0">
                <a:solidFill>
                  <a:srgbClr val="FF0000"/>
                </a:solidFill>
                <a:latin typeface="Times New Roman"/>
                <a:ea typeface="MS Mincho"/>
              </a:rPr>
              <a:t>Adverse effects:</a:t>
            </a:r>
            <a:r>
              <a:rPr lang="en-US" dirty="0">
                <a:solidFill>
                  <a:srgbClr val="FF0000"/>
                </a:solidFill>
                <a:latin typeface="Times New Roman"/>
                <a:ea typeface="MS Mincho"/>
              </a:rPr>
              <a:t> </a:t>
            </a:r>
          </a:p>
          <a:p>
            <a:pPr lvl="2">
              <a:lnSpc>
                <a:spcPct val="120000"/>
              </a:lnSpc>
              <a:spcBef>
                <a:spcPts val="0"/>
              </a:spcBef>
              <a:buFont typeface="+mj-lt"/>
              <a:buAutoNum type="romanLcPeriod"/>
              <a:tabLst>
                <a:tab pos="1543050" algn="l"/>
              </a:tabLst>
            </a:pPr>
            <a:r>
              <a:rPr lang="en-US" sz="2900" dirty="0">
                <a:solidFill>
                  <a:srgbClr val="FFFF00"/>
                </a:solidFill>
                <a:latin typeface="Times New Roman"/>
                <a:ea typeface="MS Mincho"/>
              </a:rPr>
              <a:t>Myelosuppression (white blood cells)</a:t>
            </a:r>
          </a:p>
          <a:p>
            <a:pPr lvl="2">
              <a:lnSpc>
                <a:spcPct val="120000"/>
              </a:lnSpc>
              <a:spcBef>
                <a:spcPts val="0"/>
              </a:spcBef>
              <a:buFont typeface="+mj-lt"/>
              <a:buAutoNum type="romanLcPeriod"/>
              <a:tabLst>
                <a:tab pos="1543050" algn="l"/>
              </a:tabLst>
            </a:pPr>
            <a:r>
              <a:rPr lang="en-US" sz="2900" dirty="0">
                <a:solidFill>
                  <a:srgbClr val="FFFF00"/>
                </a:solidFill>
                <a:latin typeface="Times New Roman"/>
                <a:ea typeface="MS Mincho"/>
              </a:rPr>
              <a:t>Mild alopecia </a:t>
            </a:r>
          </a:p>
          <a:p>
            <a:pPr lvl="2">
              <a:lnSpc>
                <a:spcPct val="120000"/>
              </a:lnSpc>
              <a:spcBef>
                <a:spcPts val="0"/>
              </a:spcBef>
              <a:buFont typeface="+mj-lt"/>
              <a:buAutoNum type="romanLcPeriod"/>
              <a:tabLst>
                <a:tab pos="1543050" algn="l"/>
              </a:tabLst>
            </a:pPr>
            <a:r>
              <a:rPr lang="en-US" sz="2900" dirty="0">
                <a:solidFill>
                  <a:srgbClr val="FFFF00"/>
                </a:solidFill>
                <a:latin typeface="Times New Roman"/>
                <a:ea typeface="MS Mincho"/>
              </a:rPr>
              <a:t>GI disturbances (nausea, vomiting, and diarrhea)</a:t>
            </a:r>
          </a:p>
          <a:p>
            <a:pPr lvl="2">
              <a:lnSpc>
                <a:spcPct val="120000"/>
              </a:lnSpc>
              <a:spcBef>
                <a:spcPts val="0"/>
              </a:spcBef>
              <a:buFont typeface="+mj-lt"/>
              <a:buAutoNum type="romanLcPeriod"/>
              <a:tabLst>
                <a:tab pos="1543050" algn="l"/>
              </a:tabLst>
            </a:pPr>
            <a:r>
              <a:rPr lang="en-US" sz="2900" dirty="0">
                <a:solidFill>
                  <a:srgbClr val="FFFF00"/>
                </a:solidFill>
                <a:latin typeface="Times New Roman"/>
                <a:ea typeface="MS Mincho"/>
              </a:rPr>
              <a:t>Cystitis is most common in dogs and is due to the </a:t>
            </a:r>
            <a:r>
              <a:rPr lang="en-US" sz="2900" dirty="0" smtClean="0">
                <a:solidFill>
                  <a:srgbClr val="FFFF00"/>
                </a:solidFill>
                <a:latin typeface="Times New Roman"/>
                <a:ea typeface="MS Mincho"/>
              </a:rPr>
              <a:t>I </a:t>
            </a:r>
            <a:r>
              <a:rPr lang="en-US" sz="2900" dirty="0" err="1" smtClean="0">
                <a:solidFill>
                  <a:srgbClr val="FFFF00"/>
                </a:solidFill>
                <a:latin typeface="Times New Roman"/>
                <a:ea typeface="MS Mincho"/>
              </a:rPr>
              <a:t>rritant</a:t>
            </a:r>
            <a:r>
              <a:rPr lang="en-US" sz="2900" dirty="0" smtClean="0">
                <a:solidFill>
                  <a:srgbClr val="FFFF00"/>
                </a:solidFill>
                <a:latin typeface="Times New Roman"/>
                <a:ea typeface="MS Mincho"/>
              </a:rPr>
              <a:t> </a:t>
            </a:r>
            <a:r>
              <a:rPr lang="en-US" sz="2900" dirty="0">
                <a:solidFill>
                  <a:srgbClr val="FFFF00"/>
                </a:solidFill>
                <a:latin typeface="Times New Roman"/>
                <a:ea typeface="MS Mincho"/>
              </a:rPr>
              <a:t>effects of acrolein and other metabolites</a:t>
            </a:r>
          </a:p>
          <a:p>
            <a:endParaRPr lang="en-US" sz="2000" b="1" dirty="0">
              <a:solidFill>
                <a:srgbClr val="FFFF00"/>
              </a:solidFill>
            </a:endParaRPr>
          </a:p>
        </p:txBody>
      </p:sp>
    </p:spTree>
    <p:extLst>
      <p:ext uri="{BB962C8B-B14F-4D97-AF65-F5344CB8AC3E}">
        <p14:creationId xmlns:p14="http://schemas.microsoft.com/office/powerpoint/2010/main" val="100938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624416"/>
          </a:xfrm>
        </p:spPr>
        <p:txBody>
          <a:bodyPr>
            <a:normAutofit/>
          </a:bodyPr>
          <a:lstStyle/>
          <a:p>
            <a:r>
              <a:rPr lang="en-US" sz="3200" b="1" dirty="0">
                <a:solidFill>
                  <a:srgbClr val="FFFF00"/>
                </a:solidFill>
                <a:latin typeface="Times New Roman" panose="02020603050405020304" pitchFamily="18" charset="0"/>
                <a:cs typeface="Times New Roman" panose="02020603050405020304" pitchFamily="18" charset="0"/>
              </a:rPr>
              <a:t>Alkylating </a:t>
            </a:r>
            <a:r>
              <a:rPr lang="en-US" sz="3200" b="1" dirty="0" smtClean="0">
                <a:solidFill>
                  <a:srgbClr val="FFFF00"/>
                </a:solidFill>
                <a:latin typeface="Times New Roman" panose="02020603050405020304" pitchFamily="18" charset="0"/>
                <a:cs typeface="Times New Roman" panose="02020603050405020304" pitchFamily="18" charset="0"/>
              </a:rPr>
              <a:t>Agents – cont’d</a:t>
            </a:r>
            <a:endParaRPr lang="en-US" sz="3200" dirty="0"/>
          </a:p>
        </p:txBody>
      </p:sp>
      <p:sp>
        <p:nvSpPr>
          <p:cNvPr id="3" name="Content Placeholder 2"/>
          <p:cNvSpPr>
            <a:spLocks noGrp="1"/>
          </p:cNvSpPr>
          <p:nvPr>
            <p:ph idx="1"/>
          </p:nvPr>
        </p:nvSpPr>
        <p:spPr>
          <a:xfrm>
            <a:off x="342900" y="1066800"/>
            <a:ext cx="6172200" cy="7101419"/>
          </a:xfrm>
        </p:spPr>
        <p:txBody>
          <a:bodyPr>
            <a:normAutofit fontScale="62500" lnSpcReduction="20000"/>
          </a:bodyPr>
          <a:lstStyle/>
          <a:p>
            <a:pPr marL="0" lvl="0" indent="0">
              <a:lnSpc>
                <a:spcPct val="120000"/>
              </a:lnSpc>
              <a:spcBef>
                <a:spcPts val="0"/>
              </a:spcBef>
              <a:buNone/>
              <a:tabLst>
                <a:tab pos="1543050" algn="l"/>
              </a:tabLst>
            </a:pPr>
            <a:r>
              <a:rPr lang="en-US" sz="2800" b="1" dirty="0" smtClean="0">
                <a:solidFill>
                  <a:srgbClr val="FF0000"/>
                </a:solidFill>
                <a:latin typeface="Times New Roman"/>
                <a:ea typeface="MS Mincho"/>
              </a:rPr>
              <a:t>2). Chlorambucil </a:t>
            </a:r>
            <a:r>
              <a:rPr lang="en-US" sz="2800" b="1" dirty="0">
                <a:solidFill>
                  <a:srgbClr val="FF0000"/>
                </a:solidFill>
                <a:latin typeface="Times New Roman"/>
                <a:ea typeface="MS Mincho"/>
              </a:rPr>
              <a:t>(Leukeran®):</a:t>
            </a:r>
            <a:r>
              <a:rPr lang="en-US" sz="2800" dirty="0">
                <a:solidFill>
                  <a:srgbClr val="FF0000"/>
                </a:solidFill>
                <a:latin typeface="Times New Roman"/>
                <a:ea typeface="MS Mincho"/>
              </a:rPr>
              <a:t> </a:t>
            </a:r>
            <a:endParaRPr lang="en-US" sz="2800" dirty="0" smtClean="0">
              <a:solidFill>
                <a:srgbClr val="FF0000"/>
              </a:solidFill>
              <a:latin typeface="Times New Roman"/>
              <a:ea typeface="MS Mincho"/>
            </a:endParaRPr>
          </a:p>
          <a:p>
            <a:pPr marL="0" lvl="0" indent="0">
              <a:lnSpc>
                <a:spcPct val="120000"/>
              </a:lnSpc>
              <a:spcBef>
                <a:spcPts val="0"/>
              </a:spcBef>
              <a:buNone/>
              <a:tabLst>
                <a:tab pos="1543050" algn="l"/>
              </a:tabLst>
            </a:pPr>
            <a:r>
              <a:rPr lang="en-US" sz="2800" dirty="0" smtClean="0">
                <a:solidFill>
                  <a:srgbClr val="FFFF00"/>
                </a:solidFill>
                <a:latin typeface="Times New Roman"/>
                <a:ea typeface="MS Mincho"/>
              </a:rPr>
              <a:t>It</a:t>
            </a:r>
            <a:r>
              <a:rPr lang="en-US" dirty="0" smtClean="0">
                <a:solidFill>
                  <a:srgbClr val="FFFF00"/>
                </a:solidFill>
                <a:latin typeface="Times New Roman"/>
                <a:ea typeface="MS Mincho"/>
              </a:rPr>
              <a:t> </a:t>
            </a:r>
            <a:r>
              <a:rPr lang="en-US" dirty="0">
                <a:solidFill>
                  <a:srgbClr val="FFFF00"/>
                </a:solidFill>
                <a:latin typeface="Times New Roman"/>
                <a:ea typeface="MS Mincho"/>
              </a:rPr>
              <a:t>is the most commonly used as an immunosuppressive agent and for treatment of lymphocytic leukemia in cats and multicentric lymphoma in dogs and cats.  Chlorambucil is administered orally every 2 days</a:t>
            </a:r>
          </a:p>
          <a:p>
            <a:pPr marL="171450" marR="0" indent="0">
              <a:lnSpc>
                <a:spcPct val="120000"/>
              </a:lnSpc>
              <a:spcBef>
                <a:spcPts val="0"/>
              </a:spcBef>
              <a:spcAft>
                <a:spcPts val="0"/>
              </a:spcAft>
              <a:buNone/>
              <a:tabLst>
                <a:tab pos="1543050" algn="l"/>
              </a:tabLst>
            </a:pPr>
            <a:r>
              <a:rPr lang="en-US" b="1" dirty="0">
                <a:solidFill>
                  <a:srgbClr val="00B050"/>
                </a:solidFill>
                <a:latin typeface="Times New Roman"/>
                <a:ea typeface="MS Mincho"/>
              </a:rPr>
              <a:t>Pharmacokinetics: </a:t>
            </a:r>
            <a:r>
              <a:rPr lang="en-US" dirty="0">
                <a:solidFill>
                  <a:srgbClr val="FFFF00"/>
                </a:solidFill>
                <a:latin typeface="Times New Roman"/>
                <a:ea typeface="MS Mincho"/>
              </a:rPr>
              <a:t>It is slow-acting nitrogen mustard, which is well tolerated following oral administration. It is metabolized by the liver to form active metabolite, phenylacetic acid mustard. Metabolites are excreted in urine</a:t>
            </a:r>
            <a:r>
              <a:rPr lang="en-US" sz="2800" dirty="0">
                <a:solidFill>
                  <a:srgbClr val="FFFF00"/>
                </a:solidFill>
                <a:latin typeface="Times New Roman"/>
                <a:ea typeface="MS Mincho"/>
              </a:rPr>
              <a:t>.</a:t>
            </a:r>
          </a:p>
          <a:p>
            <a:pPr marL="171450" marR="0" indent="0">
              <a:lnSpc>
                <a:spcPct val="120000"/>
              </a:lnSpc>
              <a:spcBef>
                <a:spcPts val="0"/>
              </a:spcBef>
              <a:spcAft>
                <a:spcPts val="0"/>
              </a:spcAft>
              <a:buNone/>
              <a:tabLst>
                <a:tab pos="1543050" algn="l"/>
              </a:tabLst>
            </a:pPr>
            <a:r>
              <a:rPr lang="en-US" b="1" dirty="0">
                <a:solidFill>
                  <a:srgbClr val="00B050"/>
                </a:solidFill>
                <a:latin typeface="Times New Roman"/>
                <a:ea typeface="MS Mincho"/>
              </a:rPr>
              <a:t>Adverse effects:</a:t>
            </a:r>
            <a:r>
              <a:rPr lang="en-US" dirty="0">
                <a:solidFill>
                  <a:srgbClr val="00B050"/>
                </a:solidFill>
                <a:latin typeface="Times New Roman"/>
                <a:ea typeface="MS Mincho"/>
              </a:rPr>
              <a:t> </a:t>
            </a:r>
            <a:r>
              <a:rPr lang="en-US" dirty="0">
                <a:solidFill>
                  <a:srgbClr val="FFFF00"/>
                </a:solidFill>
                <a:latin typeface="Times New Roman"/>
                <a:ea typeface="MS Mincho"/>
              </a:rPr>
              <a:t>It is very well tolerated with rare adverse such as myelosuppression with chronic administration</a:t>
            </a:r>
          </a:p>
          <a:p>
            <a:pPr marL="0" lvl="0" indent="0">
              <a:lnSpc>
                <a:spcPct val="150000"/>
              </a:lnSpc>
              <a:spcBef>
                <a:spcPts val="0"/>
              </a:spcBef>
              <a:buNone/>
              <a:tabLst>
                <a:tab pos="514350" algn="l"/>
              </a:tabLst>
            </a:pPr>
            <a:r>
              <a:rPr lang="en-US" sz="2800" b="1" dirty="0" smtClean="0">
                <a:solidFill>
                  <a:srgbClr val="FF0000"/>
                </a:solidFill>
                <a:latin typeface="Times New Roman"/>
                <a:ea typeface="MS Mincho"/>
              </a:rPr>
              <a:t>3). Melphalan </a:t>
            </a:r>
            <a:r>
              <a:rPr lang="en-US" sz="2800" b="1" dirty="0">
                <a:solidFill>
                  <a:srgbClr val="FF0000"/>
                </a:solidFill>
                <a:latin typeface="Times New Roman"/>
                <a:ea typeface="MS Mincho"/>
              </a:rPr>
              <a:t>(Alkeran®):</a:t>
            </a:r>
            <a:r>
              <a:rPr lang="en-US" sz="2800" dirty="0">
                <a:solidFill>
                  <a:srgbClr val="FF0000"/>
                </a:solidFill>
                <a:latin typeface="Times New Roman"/>
                <a:ea typeface="MS Mincho"/>
              </a:rPr>
              <a:t> </a:t>
            </a:r>
            <a:endParaRPr lang="en-US" sz="2800" dirty="0" smtClean="0">
              <a:solidFill>
                <a:srgbClr val="FF0000"/>
              </a:solidFill>
              <a:latin typeface="Times New Roman"/>
              <a:ea typeface="MS Mincho"/>
            </a:endParaRPr>
          </a:p>
          <a:p>
            <a:pPr lvl="0">
              <a:lnSpc>
                <a:spcPct val="120000"/>
              </a:lnSpc>
              <a:spcBef>
                <a:spcPts val="0"/>
              </a:spcBef>
              <a:tabLst>
                <a:tab pos="514350" algn="l"/>
              </a:tabLst>
            </a:pPr>
            <a:r>
              <a:rPr lang="en-US" dirty="0" smtClean="0">
                <a:solidFill>
                  <a:srgbClr val="FFFF00"/>
                </a:solidFill>
                <a:latin typeface="Times New Roman"/>
                <a:ea typeface="MS Mincho"/>
              </a:rPr>
              <a:t>It </a:t>
            </a:r>
            <a:r>
              <a:rPr lang="en-US" dirty="0">
                <a:solidFill>
                  <a:srgbClr val="FFFF00"/>
                </a:solidFill>
                <a:latin typeface="Times New Roman"/>
                <a:ea typeface="MS Mincho"/>
              </a:rPr>
              <a:t>has been used predominantly in the treatment of multiple myeloma and other lymphoreticular neoplasms, as well as anal sac adenocarcinoma. </a:t>
            </a:r>
            <a:endParaRPr lang="en-US" dirty="0" smtClean="0">
              <a:solidFill>
                <a:srgbClr val="FFFF00"/>
              </a:solidFill>
              <a:latin typeface="Times New Roman"/>
              <a:ea typeface="MS Mincho"/>
            </a:endParaRPr>
          </a:p>
          <a:p>
            <a:pPr lvl="0">
              <a:lnSpc>
                <a:spcPct val="120000"/>
              </a:lnSpc>
              <a:spcBef>
                <a:spcPts val="0"/>
              </a:spcBef>
              <a:tabLst>
                <a:tab pos="514350" algn="l"/>
              </a:tabLst>
            </a:pPr>
            <a:r>
              <a:rPr lang="en-US" dirty="0" smtClean="0">
                <a:solidFill>
                  <a:srgbClr val="FFFF00"/>
                </a:solidFill>
                <a:latin typeface="Times New Roman"/>
                <a:ea typeface="MS Mincho"/>
              </a:rPr>
              <a:t>It </a:t>
            </a:r>
            <a:r>
              <a:rPr lang="en-US" dirty="0">
                <a:solidFill>
                  <a:srgbClr val="FFFF00"/>
                </a:solidFill>
                <a:latin typeface="Times New Roman"/>
                <a:ea typeface="MS Mincho"/>
              </a:rPr>
              <a:t>is administered orally.  Melphalan does not require hepatic metabolism for activity like cyclophosphamide. </a:t>
            </a:r>
            <a:endParaRPr lang="en-US" dirty="0" smtClean="0">
              <a:solidFill>
                <a:srgbClr val="FFFF00"/>
              </a:solidFill>
              <a:latin typeface="Times New Roman"/>
              <a:ea typeface="MS Mincho"/>
            </a:endParaRPr>
          </a:p>
          <a:p>
            <a:pPr lvl="0">
              <a:lnSpc>
                <a:spcPct val="120000"/>
              </a:lnSpc>
              <a:spcBef>
                <a:spcPts val="0"/>
              </a:spcBef>
              <a:tabLst>
                <a:tab pos="514350" algn="l"/>
              </a:tabLst>
            </a:pPr>
            <a:r>
              <a:rPr lang="en-US" dirty="0" smtClean="0">
                <a:solidFill>
                  <a:srgbClr val="FFFF00"/>
                </a:solidFill>
                <a:latin typeface="Times New Roman"/>
                <a:ea typeface="MS Mincho"/>
              </a:rPr>
              <a:t>Adverse </a:t>
            </a:r>
            <a:r>
              <a:rPr lang="en-US" dirty="0">
                <a:solidFill>
                  <a:srgbClr val="FFFF00"/>
                </a:solidFill>
                <a:latin typeface="Times New Roman"/>
                <a:ea typeface="MS Mincho"/>
              </a:rPr>
              <a:t>effects include myelosuppression as the most common adverse effect.</a:t>
            </a:r>
          </a:p>
          <a:p>
            <a:endParaRPr lang="en-US" sz="2800" dirty="0">
              <a:solidFill>
                <a:srgbClr val="FFFF00"/>
              </a:solidFill>
            </a:endParaRPr>
          </a:p>
        </p:txBody>
      </p:sp>
    </p:spTree>
    <p:extLst>
      <p:ext uri="{BB962C8B-B14F-4D97-AF65-F5344CB8AC3E}">
        <p14:creationId xmlns:p14="http://schemas.microsoft.com/office/powerpoint/2010/main" val="50537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6172200" cy="395816"/>
          </a:xfrm>
        </p:spPr>
        <p:txBody>
          <a:bodyPr>
            <a:noAutofit/>
          </a:bodyPr>
          <a:lstStyle/>
          <a:p>
            <a:r>
              <a:rPr lang="en-US" sz="3200" b="1" dirty="0">
                <a:solidFill>
                  <a:srgbClr val="FFFF00"/>
                </a:solidFill>
                <a:latin typeface="Times New Roman" panose="02020603050405020304" pitchFamily="18" charset="0"/>
                <a:cs typeface="Times New Roman" panose="02020603050405020304" pitchFamily="18" charset="0"/>
              </a:rPr>
              <a:t>Alkylating Agents – cont’d</a:t>
            </a:r>
            <a:endParaRPr lang="en-US" sz="3200" dirty="0"/>
          </a:p>
        </p:txBody>
      </p:sp>
      <p:sp>
        <p:nvSpPr>
          <p:cNvPr id="3" name="Content Placeholder 2"/>
          <p:cNvSpPr>
            <a:spLocks noGrp="1"/>
          </p:cNvSpPr>
          <p:nvPr>
            <p:ph idx="1"/>
          </p:nvPr>
        </p:nvSpPr>
        <p:spPr>
          <a:xfrm>
            <a:off x="342900" y="685800"/>
            <a:ext cx="6172200" cy="7482419"/>
          </a:xfrm>
        </p:spPr>
        <p:txBody>
          <a:bodyPr>
            <a:normAutofit fontScale="62500" lnSpcReduction="20000"/>
          </a:bodyPr>
          <a:lstStyle/>
          <a:p>
            <a:pPr marL="0" lvl="0" indent="0">
              <a:lnSpc>
                <a:spcPct val="150000"/>
              </a:lnSpc>
              <a:spcBef>
                <a:spcPts val="0"/>
              </a:spcBef>
              <a:buNone/>
              <a:tabLst>
                <a:tab pos="514350" algn="l"/>
              </a:tabLst>
            </a:pPr>
            <a:r>
              <a:rPr lang="en-US" b="1" dirty="0" smtClean="0">
                <a:solidFill>
                  <a:srgbClr val="FF0000"/>
                </a:solidFill>
                <a:latin typeface="Times New Roman"/>
                <a:ea typeface="MS Mincho"/>
              </a:rPr>
              <a:t>4). Mechlorethamine </a:t>
            </a:r>
            <a:r>
              <a:rPr lang="en-US" b="1" dirty="0">
                <a:solidFill>
                  <a:srgbClr val="FF0000"/>
                </a:solidFill>
                <a:latin typeface="Times New Roman"/>
                <a:ea typeface="MS Mincho"/>
              </a:rPr>
              <a:t>HCL (Mustargen®): </a:t>
            </a:r>
            <a:endParaRPr lang="en-US" b="1" dirty="0" smtClean="0">
              <a:solidFill>
                <a:srgbClr val="FF0000"/>
              </a:solidFill>
              <a:latin typeface="Times New Roman"/>
              <a:ea typeface="MS Mincho"/>
            </a:endParaRPr>
          </a:p>
          <a:p>
            <a:pPr marL="0" lvl="0" indent="0">
              <a:lnSpc>
                <a:spcPct val="150000"/>
              </a:lnSpc>
              <a:spcBef>
                <a:spcPts val="0"/>
              </a:spcBef>
              <a:buNone/>
              <a:tabLst>
                <a:tab pos="514350" algn="l"/>
              </a:tabLst>
            </a:pPr>
            <a:r>
              <a:rPr lang="en-US" dirty="0" smtClean="0">
                <a:solidFill>
                  <a:srgbClr val="FFFF00"/>
                </a:solidFill>
                <a:latin typeface="Times New Roman"/>
                <a:ea typeface="MS Mincho"/>
              </a:rPr>
              <a:t>This </a:t>
            </a:r>
            <a:r>
              <a:rPr lang="en-US" dirty="0">
                <a:solidFill>
                  <a:srgbClr val="FFFF00"/>
                </a:solidFill>
                <a:latin typeface="Times New Roman"/>
                <a:ea typeface="MS Mincho"/>
              </a:rPr>
              <a:t>agent is the most commonly used for treatment of relapsed lymphoreticular neoplasms. Although available in an ointment, it is highly immunosuppressive and topical administration is not recommended.  IV is the most common route of administration. It is widely distributed in tissues despite rapid deactivation in tissues.</a:t>
            </a:r>
          </a:p>
          <a:p>
            <a:pPr marL="0" lvl="0" indent="0">
              <a:lnSpc>
                <a:spcPct val="150000"/>
              </a:lnSpc>
              <a:spcBef>
                <a:spcPts val="0"/>
              </a:spcBef>
              <a:buNone/>
              <a:tabLst>
                <a:tab pos="514350" algn="l"/>
              </a:tabLst>
            </a:pPr>
            <a:r>
              <a:rPr lang="en-US" b="1" dirty="0" smtClean="0">
                <a:solidFill>
                  <a:srgbClr val="FF0000"/>
                </a:solidFill>
                <a:latin typeface="Times New Roman"/>
                <a:ea typeface="MS Mincho"/>
              </a:rPr>
              <a:t>5). Nitrosoureas</a:t>
            </a:r>
            <a:r>
              <a:rPr lang="en-US" b="1" dirty="0">
                <a:solidFill>
                  <a:srgbClr val="FF0000"/>
                </a:solidFill>
                <a:latin typeface="Times New Roman"/>
                <a:ea typeface="MS Mincho"/>
              </a:rPr>
              <a:t>:</a:t>
            </a:r>
            <a:r>
              <a:rPr lang="en-US" dirty="0">
                <a:solidFill>
                  <a:srgbClr val="FF0000"/>
                </a:solidFill>
                <a:latin typeface="Times New Roman"/>
                <a:ea typeface="MS Mincho"/>
              </a:rPr>
              <a:t> </a:t>
            </a:r>
            <a:endParaRPr lang="en-US" dirty="0" smtClean="0">
              <a:solidFill>
                <a:srgbClr val="FF0000"/>
              </a:solidFill>
              <a:latin typeface="Times New Roman"/>
              <a:ea typeface="MS Mincho"/>
            </a:endParaRPr>
          </a:p>
          <a:p>
            <a:pPr marL="0" lvl="0" indent="0">
              <a:lnSpc>
                <a:spcPct val="150000"/>
              </a:lnSpc>
              <a:spcBef>
                <a:spcPts val="0"/>
              </a:spcBef>
              <a:buNone/>
              <a:tabLst>
                <a:tab pos="514350" algn="l"/>
              </a:tabLst>
            </a:pPr>
            <a:r>
              <a:rPr lang="en-US" dirty="0" smtClean="0">
                <a:solidFill>
                  <a:srgbClr val="FFFF00"/>
                </a:solidFill>
                <a:latin typeface="Times New Roman"/>
                <a:ea typeface="MS Mincho"/>
              </a:rPr>
              <a:t>These </a:t>
            </a:r>
            <a:r>
              <a:rPr lang="en-US" dirty="0">
                <a:solidFill>
                  <a:srgbClr val="FFFF00"/>
                </a:solidFill>
                <a:latin typeface="Times New Roman"/>
                <a:ea typeface="MS Mincho"/>
              </a:rPr>
              <a:t>agents are lipid soluble and cross the BBB. Lumustine and Carmustine are examples for these agents. </a:t>
            </a:r>
            <a:r>
              <a:rPr lang="en-US" b="1" dirty="0">
                <a:solidFill>
                  <a:srgbClr val="FFFF00"/>
                </a:solidFill>
                <a:latin typeface="Times New Roman"/>
                <a:ea typeface="MS Mincho"/>
              </a:rPr>
              <a:t>Lumustine </a:t>
            </a:r>
            <a:r>
              <a:rPr lang="en-US" dirty="0">
                <a:solidFill>
                  <a:srgbClr val="FFFF00"/>
                </a:solidFill>
                <a:latin typeface="Times New Roman"/>
                <a:ea typeface="MS Mincho"/>
              </a:rPr>
              <a:t>is useful in the management of CNS neoplasms.  It is very well tolerated when administered orally. It is readily absorbed following oral administration and metabolized by the liver into active metabolites that are excreted in urine. In dogs, lumustine may cause delayed, cumulative dose-related, chronic, irreversible hepatotoxicity and should not be used in patients with preexisting hepatic disease. </a:t>
            </a:r>
            <a:endParaRPr lang="en-US" dirty="0">
              <a:solidFill>
                <a:srgbClr val="FFFF00"/>
              </a:solidFill>
              <a:effectLst/>
              <a:latin typeface="Times New Roman"/>
              <a:ea typeface="MS Mincho"/>
            </a:endParaRPr>
          </a:p>
        </p:txBody>
      </p:sp>
    </p:spTree>
    <p:extLst>
      <p:ext uri="{BB962C8B-B14F-4D97-AF65-F5344CB8AC3E}">
        <p14:creationId xmlns:p14="http://schemas.microsoft.com/office/powerpoint/2010/main" val="12444827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700616"/>
          </a:xfrm>
        </p:spPr>
        <p:txBody>
          <a:bodyPr>
            <a:normAutofit/>
          </a:bodyPr>
          <a:lstStyle/>
          <a:p>
            <a:r>
              <a:rPr lang="en-US" sz="3200" b="1" dirty="0">
                <a:solidFill>
                  <a:srgbClr val="FFFF00"/>
                </a:solidFill>
                <a:latin typeface="Times New Roman" panose="02020603050405020304" pitchFamily="18" charset="0"/>
                <a:cs typeface="Times New Roman" panose="02020603050405020304" pitchFamily="18" charset="0"/>
              </a:rPr>
              <a:t>Alkylating Agents – cont’d</a:t>
            </a:r>
            <a:endParaRPr lang="en-US" sz="3200" dirty="0"/>
          </a:p>
        </p:txBody>
      </p:sp>
      <p:sp>
        <p:nvSpPr>
          <p:cNvPr id="3" name="Content Placeholder 2"/>
          <p:cNvSpPr>
            <a:spLocks noGrp="1"/>
          </p:cNvSpPr>
          <p:nvPr>
            <p:ph idx="1"/>
          </p:nvPr>
        </p:nvSpPr>
        <p:spPr>
          <a:xfrm>
            <a:off x="342900" y="1143000"/>
            <a:ext cx="6172200" cy="7543800"/>
          </a:xfrm>
        </p:spPr>
        <p:txBody>
          <a:bodyPr>
            <a:normAutofit fontScale="40000" lnSpcReduction="20000"/>
          </a:bodyPr>
          <a:lstStyle/>
          <a:p>
            <a:pPr marL="0" lvl="0" indent="0">
              <a:lnSpc>
                <a:spcPct val="150000"/>
              </a:lnSpc>
              <a:spcBef>
                <a:spcPts val="0"/>
              </a:spcBef>
              <a:buNone/>
              <a:tabLst>
                <a:tab pos="514350" algn="l"/>
              </a:tabLst>
            </a:pPr>
            <a:r>
              <a:rPr lang="en-US" sz="6000" b="1" dirty="0" smtClean="0">
                <a:solidFill>
                  <a:srgbClr val="FF0000"/>
                </a:solidFill>
                <a:latin typeface="Times New Roman"/>
                <a:ea typeface="MS Mincho"/>
              </a:rPr>
              <a:t>6). Procarbazine </a:t>
            </a:r>
            <a:r>
              <a:rPr lang="en-US" sz="6000" b="1" dirty="0">
                <a:solidFill>
                  <a:srgbClr val="FF0000"/>
                </a:solidFill>
                <a:latin typeface="Times New Roman"/>
                <a:ea typeface="MS Mincho"/>
              </a:rPr>
              <a:t>(Matulane®):</a:t>
            </a:r>
            <a:r>
              <a:rPr lang="en-US" sz="6000" dirty="0">
                <a:solidFill>
                  <a:srgbClr val="FF0000"/>
                </a:solidFill>
                <a:latin typeface="Times New Roman"/>
                <a:ea typeface="MS Mincho"/>
              </a:rPr>
              <a:t> </a:t>
            </a:r>
            <a:endParaRPr lang="en-US" sz="6000" dirty="0" smtClean="0">
              <a:solidFill>
                <a:srgbClr val="FF0000"/>
              </a:solidFill>
              <a:latin typeface="Times New Roman"/>
              <a:ea typeface="MS Mincho"/>
            </a:endParaRPr>
          </a:p>
          <a:p>
            <a:pPr marL="0" lvl="0" indent="0">
              <a:lnSpc>
                <a:spcPct val="150000"/>
              </a:lnSpc>
              <a:spcBef>
                <a:spcPts val="0"/>
              </a:spcBef>
              <a:buNone/>
              <a:tabLst>
                <a:tab pos="514350" algn="l"/>
              </a:tabLst>
            </a:pPr>
            <a:r>
              <a:rPr lang="en-US" sz="5000" dirty="0" smtClean="0">
                <a:solidFill>
                  <a:srgbClr val="FFFF00"/>
                </a:solidFill>
                <a:latin typeface="Times New Roman"/>
                <a:ea typeface="MS Mincho"/>
              </a:rPr>
              <a:t>It </a:t>
            </a:r>
            <a:r>
              <a:rPr lang="en-US" sz="5000" dirty="0">
                <a:solidFill>
                  <a:srgbClr val="FFFF00"/>
                </a:solidFill>
                <a:latin typeface="Times New Roman"/>
                <a:ea typeface="MS Mincho"/>
              </a:rPr>
              <a:t>is used in combination with other drugs for treatment of relapsed and CNS lymphoma as well as granulomatous meningeoencephalitis.  It is very well absorbed after oral administration.  Procarbazine is an </a:t>
            </a:r>
            <a:r>
              <a:rPr lang="en-US" sz="5000" dirty="0" err="1">
                <a:solidFill>
                  <a:srgbClr val="FFFF00"/>
                </a:solidFill>
                <a:latin typeface="Times New Roman"/>
                <a:ea typeface="MS Mincho"/>
              </a:rPr>
              <a:t>alkylator</a:t>
            </a:r>
            <a:r>
              <a:rPr lang="en-US" sz="5000" dirty="0">
                <a:solidFill>
                  <a:srgbClr val="FFFF00"/>
                </a:solidFill>
                <a:latin typeface="Times New Roman"/>
                <a:ea typeface="MS Mincho"/>
              </a:rPr>
              <a:t> that crosses the BBB and it is also a monoamine oxidase inhibitor.  It is metabolized in liver and kidney. Metabolites are cytotoxic and excreted in the urine.   </a:t>
            </a:r>
          </a:p>
          <a:p>
            <a:pPr marL="0" lvl="0" indent="0">
              <a:lnSpc>
                <a:spcPct val="150000"/>
              </a:lnSpc>
              <a:spcBef>
                <a:spcPts val="0"/>
              </a:spcBef>
              <a:buNone/>
              <a:tabLst>
                <a:tab pos="514350" algn="l"/>
              </a:tabLst>
            </a:pPr>
            <a:r>
              <a:rPr lang="en-US" sz="6000" b="1" dirty="0" smtClean="0">
                <a:solidFill>
                  <a:srgbClr val="FF0000"/>
                </a:solidFill>
                <a:latin typeface="Times New Roman"/>
                <a:ea typeface="MS Mincho"/>
              </a:rPr>
              <a:t>7). Streptozocin </a:t>
            </a:r>
            <a:r>
              <a:rPr lang="en-US" sz="6000" b="1" dirty="0">
                <a:solidFill>
                  <a:srgbClr val="FF0000"/>
                </a:solidFill>
                <a:latin typeface="Times New Roman"/>
                <a:ea typeface="MS Mincho"/>
              </a:rPr>
              <a:t>(Zanosar®): </a:t>
            </a:r>
            <a:endParaRPr lang="en-US" sz="6000" b="1" dirty="0" smtClean="0">
              <a:solidFill>
                <a:srgbClr val="FF0000"/>
              </a:solidFill>
              <a:latin typeface="Times New Roman"/>
              <a:ea typeface="MS Mincho"/>
            </a:endParaRPr>
          </a:p>
          <a:p>
            <a:pPr marL="0" lvl="0" indent="0">
              <a:lnSpc>
                <a:spcPct val="150000"/>
              </a:lnSpc>
              <a:spcBef>
                <a:spcPts val="0"/>
              </a:spcBef>
              <a:buNone/>
              <a:tabLst>
                <a:tab pos="514350" algn="l"/>
              </a:tabLst>
            </a:pPr>
            <a:r>
              <a:rPr lang="en-US" sz="5000" dirty="0" smtClean="0">
                <a:solidFill>
                  <a:srgbClr val="FFFF00"/>
                </a:solidFill>
                <a:latin typeface="Times New Roman"/>
                <a:ea typeface="MS Mincho"/>
              </a:rPr>
              <a:t>It </a:t>
            </a:r>
            <a:r>
              <a:rPr lang="en-US" sz="5000" dirty="0">
                <a:solidFill>
                  <a:srgbClr val="FFFF00"/>
                </a:solidFill>
                <a:latin typeface="Times New Roman"/>
                <a:ea typeface="MS Mincho"/>
              </a:rPr>
              <a:t>mechanism of action is not well known, but it is thought to alkylate and thus, inhibits DNA synthesis.  It is selectively, typically, and irreversibly destroys the pancreatic </a:t>
            </a:r>
            <a:r>
              <a:rPr lang="en-US" sz="5000" dirty="0">
                <a:solidFill>
                  <a:srgbClr val="FFFF00"/>
                </a:solidFill>
                <a:latin typeface="Symbol"/>
                <a:ea typeface="MS Mincho"/>
              </a:rPr>
              <a:t>b</a:t>
            </a:r>
            <a:r>
              <a:rPr lang="en-US" sz="5000" dirty="0">
                <a:solidFill>
                  <a:srgbClr val="FFFF00"/>
                </a:solidFill>
                <a:latin typeface="Times New Roman"/>
                <a:ea typeface="MS Mincho"/>
              </a:rPr>
              <a:t>-cells in dogs resulting in diabetes mellitus.  After IV administration, streptozocin distributed to most tissues; concentration in the pancreas is higher than those found in the plasma.  It is metabolized in liver and both metabolites and parent compound are excreted in the urine. </a:t>
            </a:r>
          </a:p>
          <a:p>
            <a:endParaRPr lang="en-US" dirty="0"/>
          </a:p>
        </p:txBody>
      </p:sp>
    </p:spTree>
    <p:extLst>
      <p:ext uri="{BB962C8B-B14F-4D97-AF65-F5344CB8AC3E}">
        <p14:creationId xmlns:p14="http://schemas.microsoft.com/office/powerpoint/2010/main" val="28469046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6172200" cy="624416"/>
          </a:xfrm>
        </p:spPr>
        <p:txBody>
          <a:bodyPr>
            <a:normAutofit/>
          </a:bodyPr>
          <a:lstStyle/>
          <a:p>
            <a:r>
              <a:rPr lang="en-US" sz="3200" b="1" dirty="0" smtClean="0">
                <a:solidFill>
                  <a:srgbClr val="FFFF00"/>
                </a:solidFill>
                <a:latin typeface="Times New Roman"/>
                <a:ea typeface="MS Mincho"/>
              </a:rPr>
              <a:t>II. Platinating agents</a:t>
            </a: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685800"/>
            <a:ext cx="6858000" cy="8229600"/>
          </a:xfrm>
        </p:spPr>
        <p:txBody>
          <a:bodyPr>
            <a:normAutofit fontScale="55000" lnSpcReduction="20000"/>
          </a:bodyPr>
          <a:lstStyle/>
          <a:p>
            <a:pPr marL="0" indent="0">
              <a:buNone/>
            </a:pPr>
            <a:r>
              <a:rPr lang="en-US" sz="3300" dirty="0" smtClean="0">
                <a:solidFill>
                  <a:schemeClr val="bg1"/>
                </a:solidFill>
                <a:latin typeface="Times New Roman"/>
                <a:ea typeface="MS Mincho"/>
              </a:rPr>
              <a:t>Like </a:t>
            </a:r>
            <a:r>
              <a:rPr lang="en-US" sz="3300" dirty="0">
                <a:solidFill>
                  <a:schemeClr val="bg1"/>
                </a:solidFill>
                <a:latin typeface="Times New Roman"/>
                <a:ea typeface="MS Mincho"/>
              </a:rPr>
              <a:t>alkylating agents, cisplatin and carboplatin act similarly since they cross-link DNA and prevent replication of DNA.  </a:t>
            </a:r>
            <a:r>
              <a:rPr lang="en-US" sz="3300" b="1" dirty="0">
                <a:solidFill>
                  <a:schemeClr val="bg1"/>
                </a:solidFill>
                <a:latin typeface="Times New Roman"/>
                <a:ea typeface="MS Mincho"/>
              </a:rPr>
              <a:t>They are cell cycle nonspecific </a:t>
            </a:r>
            <a:r>
              <a:rPr lang="en-US" sz="3300" b="1" dirty="0" smtClean="0">
                <a:solidFill>
                  <a:schemeClr val="bg1"/>
                </a:solidFill>
                <a:latin typeface="Times New Roman"/>
                <a:ea typeface="MS Mincho"/>
              </a:rPr>
              <a:t>antineoplastic </a:t>
            </a:r>
            <a:r>
              <a:rPr lang="en-US" sz="3300" b="1" dirty="0">
                <a:solidFill>
                  <a:schemeClr val="bg1"/>
                </a:solidFill>
                <a:latin typeface="Times New Roman"/>
                <a:ea typeface="MS Mincho"/>
              </a:rPr>
              <a:t>agents</a:t>
            </a:r>
            <a:r>
              <a:rPr lang="en-US" sz="3300" b="1" dirty="0" smtClean="0">
                <a:solidFill>
                  <a:schemeClr val="bg1"/>
                </a:solidFill>
                <a:latin typeface="Times New Roman"/>
                <a:ea typeface="MS Mincho"/>
              </a:rPr>
              <a:t>.</a:t>
            </a:r>
          </a:p>
          <a:p>
            <a:pPr lvl="0">
              <a:lnSpc>
                <a:spcPct val="150000"/>
              </a:lnSpc>
              <a:spcBef>
                <a:spcPts val="0"/>
              </a:spcBef>
              <a:buFont typeface="+mj-lt"/>
              <a:buAutoNum type="arabicParenR"/>
              <a:tabLst>
                <a:tab pos="400050" algn="l"/>
              </a:tabLst>
            </a:pPr>
            <a:r>
              <a:rPr lang="en-US" sz="3600" b="1" dirty="0">
                <a:solidFill>
                  <a:srgbClr val="FF0000"/>
                </a:solidFill>
                <a:latin typeface="Times New Roman"/>
                <a:ea typeface="MS Mincho"/>
              </a:rPr>
              <a:t>Cisplatin (cis-</a:t>
            </a:r>
            <a:r>
              <a:rPr lang="en-US" sz="3600" b="1" dirty="0" err="1">
                <a:solidFill>
                  <a:srgbClr val="FF0000"/>
                </a:solidFill>
                <a:latin typeface="Times New Roman"/>
                <a:ea typeface="MS Mincho"/>
              </a:rPr>
              <a:t>diaminodichloroplatin</a:t>
            </a:r>
            <a:r>
              <a:rPr lang="en-US" sz="3600" b="1" dirty="0">
                <a:solidFill>
                  <a:srgbClr val="FF0000"/>
                </a:solidFill>
                <a:latin typeface="Times New Roman"/>
                <a:ea typeface="MS Mincho"/>
              </a:rPr>
              <a:t>, CDDP, </a:t>
            </a:r>
            <a:endParaRPr lang="en-US" sz="3600" dirty="0">
              <a:solidFill>
                <a:srgbClr val="FF0000"/>
              </a:solidFill>
              <a:latin typeface="Times New Roman"/>
              <a:ea typeface="MS Mincho"/>
            </a:endParaRPr>
          </a:p>
          <a:p>
            <a:pPr marL="400050" marR="0">
              <a:lnSpc>
                <a:spcPct val="120000"/>
              </a:lnSpc>
              <a:spcBef>
                <a:spcPts val="0"/>
              </a:spcBef>
              <a:spcAft>
                <a:spcPts val="0"/>
              </a:spcAft>
              <a:tabLst>
                <a:tab pos="400050" algn="l"/>
              </a:tabLst>
            </a:pPr>
            <a:r>
              <a:rPr lang="en-US" b="1" dirty="0">
                <a:solidFill>
                  <a:srgbClr val="00B050"/>
                </a:solidFill>
                <a:latin typeface="Times New Roman"/>
                <a:ea typeface="MS Mincho"/>
              </a:rPr>
              <a:t>Mechanism of action: </a:t>
            </a:r>
            <a:r>
              <a:rPr lang="en-US" sz="3300" dirty="0">
                <a:solidFill>
                  <a:srgbClr val="FFFF00"/>
                </a:solidFill>
                <a:latin typeface="Times New Roman"/>
                <a:ea typeface="MS Mincho"/>
              </a:rPr>
              <a:t>It acts like a </a:t>
            </a:r>
            <a:r>
              <a:rPr lang="en-US" sz="3300" dirty="0" err="1">
                <a:solidFill>
                  <a:srgbClr val="FFFF00"/>
                </a:solidFill>
                <a:latin typeface="Times New Roman"/>
                <a:ea typeface="MS Mincho"/>
              </a:rPr>
              <a:t>bifunctional</a:t>
            </a:r>
            <a:r>
              <a:rPr lang="en-US" sz="3300" dirty="0">
                <a:solidFill>
                  <a:srgbClr val="FFFF00"/>
                </a:solidFill>
                <a:latin typeface="Times New Roman"/>
                <a:ea typeface="MS Mincho"/>
              </a:rPr>
              <a:t> </a:t>
            </a:r>
            <a:r>
              <a:rPr lang="en-US" sz="3300" dirty="0" smtClean="0">
                <a:solidFill>
                  <a:srgbClr val="FFFF00"/>
                </a:solidFill>
                <a:latin typeface="Times New Roman"/>
                <a:ea typeface="MS Mincho"/>
              </a:rPr>
              <a:t>alkylating </a:t>
            </a:r>
            <a:r>
              <a:rPr lang="en-US" sz="3300" dirty="0">
                <a:solidFill>
                  <a:srgbClr val="FFFF00"/>
                </a:solidFill>
                <a:latin typeface="Times New Roman"/>
                <a:ea typeface="MS Mincho"/>
              </a:rPr>
              <a:t>agent producing inter- and </a:t>
            </a:r>
            <a:r>
              <a:rPr lang="en-US" sz="3300" dirty="0" err="1">
                <a:solidFill>
                  <a:srgbClr val="FFFF00"/>
                </a:solidFill>
                <a:latin typeface="Times New Roman"/>
                <a:ea typeface="MS Mincho"/>
              </a:rPr>
              <a:t>intrastrand</a:t>
            </a:r>
            <a:r>
              <a:rPr lang="en-US" sz="3300" dirty="0">
                <a:solidFill>
                  <a:srgbClr val="FFFF00"/>
                </a:solidFill>
                <a:latin typeface="Times New Roman"/>
                <a:ea typeface="MS Mincho"/>
              </a:rPr>
              <a:t> crosslinks in DNA through binding to guanine residues</a:t>
            </a:r>
            <a:r>
              <a:rPr lang="en-US" sz="2000" dirty="0">
                <a:solidFill>
                  <a:srgbClr val="FFFF00"/>
                </a:solidFill>
                <a:latin typeface="Times New Roman"/>
                <a:ea typeface="MS Mincho"/>
              </a:rPr>
              <a:t>.  </a:t>
            </a:r>
          </a:p>
          <a:p>
            <a:pPr marL="400050" marR="0">
              <a:lnSpc>
                <a:spcPct val="120000"/>
              </a:lnSpc>
              <a:spcBef>
                <a:spcPts val="0"/>
              </a:spcBef>
              <a:spcAft>
                <a:spcPts val="0"/>
              </a:spcAft>
              <a:tabLst>
                <a:tab pos="400050" algn="l"/>
              </a:tabLst>
            </a:pPr>
            <a:endParaRPr lang="en-US" sz="2900" b="1" dirty="0" smtClean="0">
              <a:solidFill>
                <a:srgbClr val="00B050"/>
              </a:solidFill>
              <a:latin typeface="Times New Roman"/>
              <a:ea typeface="MS Mincho"/>
            </a:endParaRPr>
          </a:p>
          <a:p>
            <a:pPr marL="400050" marR="0">
              <a:lnSpc>
                <a:spcPct val="120000"/>
              </a:lnSpc>
              <a:spcBef>
                <a:spcPts val="0"/>
              </a:spcBef>
              <a:spcAft>
                <a:spcPts val="0"/>
              </a:spcAft>
              <a:tabLst>
                <a:tab pos="400050" algn="l"/>
              </a:tabLst>
            </a:pPr>
            <a:r>
              <a:rPr lang="en-US" b="1" dirty="0" smtClean="0">
                <a:solidFill>
                  <a:srgbClr val="00B050"/>
                </a:solidFill>
                <a:latin typeface="Times New Roman"/>
                <a:ea typeface="MS Mincho"/>
              </a:rPr>
              <a:t>Therapeutic </a:t>
            </a:r>
            <a:r>
              <a:rPr lang="en-US" b="1" dirty="0">
                <a:solidFill>
                  <a:srgbClr val="00B050"/>
                </a:solidFill>
                <a:latin typeface="Times New Roman"/>
                <a:ea typeface="MS Mincho"/>
              </a:rPr>
              <a:t>uses: </a:t>
            </a:r>
            <a:r>
              <a:rPr lang="en-US" sz="3300" dirty="0">
                <a:solidFill>
                  <a:srgbClr val="FFFF00"/>
                </a:solidFill>
                <a:latin typeface="Times New Roman"/>
                <a:ea typeface="MS Mincho"/>
              </a:rPr>
              <a:t>In dogs, cisplatin is administered IV alone or in combination with other antineoplastic agents to treat carcinomas and sarcomas.</a:t>
            </a:r>
          </a:p>
          <a:p>
            <a:pPr marL="400050" marR="0">
              <a:lnSpc>
                <a:spcPct val="120000"/>
              </a:lnSpc>
              <a:spcBef>
                <a:spcPts val="0"/>
              </a:spcBef>
              <a:spcAft>
                <a:spcPts val="0"/>
              </a:spcAft>
              <a:tabLst>
                <a:tab pos="400050" algn="l"/>
              </a:tabLst>
            </a:pPr>
            <a:endParaRPr lang="en-US" sz="2900" b="1" dirty="0" smtClean="0">
              <a:solidFill>
                <a:srgbClr val="00B050"/>
              </a:solidFill>
              <a:latin typeface="Times New Roman"/>
              <a:ea typeface="MS Mincho"/>
            </a:endParaRPr>
          </a:p>
          <a:p>
            <a:pPr marL="400050" marR="0">
              <a:lnSpc>
                <a:spcPct val="120000"/>
              </a:lnSpc>
              <a:spcBef>
                <a:spcPts val="0"/>
              </a:spcBef>
              <a:spcAft>
                <a:spcPts val="0"/>
              </a:spcAft>
              <a:tabLst>
                <a:tab pos="400050" algn="l"/>
              </a:tabLst>
            </a:pPr>
            <a:r>
              <a:rPr lang="en-US" b="1" dirty="0" smtClean="0">
                <a:solidFill>
                  <a:srgbClr val="00B050"/>
                </a:solidFill>
                <a:latin typeface="Times New Roman"/>
                <a:ea typeface="MS Mincho"/>
              </a:rPr>
              <a:t>Pharmacokinetics</a:t>
            </a:r>
            <a:r>
              <a:rPr lang="en-US" b="1" dirty="0">
                <a:solidFill>
                  <a:srgbClr val="00B050"/>
                </a:solidFill>
                <a:latin typeface="Times New Roman"/>
                <a:ea typeface="MS Mincho"/>
              </a:rPr>
              <a:t>:</a:t>
            </a:r>
            <a:r>
              <a:rPr lang="en-US" dirty="0">
                <a:solidFill>
                  <a:srgbClr val="00B050"/>
                </a:solidFill>
                <a:latin typeface="Times New Roman"/>
                <a:ea typeface="MS Mincho"/>
              </a:rPr>
              <a:t> </a:t>
            </a:r>
            <a:r>
              <a:rPr lang="en-US" sz="3300" dirty="0">
                <a:solidFill>
                  <a:srgbClr val="FFFF00"/>
                </a:solidFill>
                <a:latin typeface="Times New Roman"/>
                <a:ea typeface="MS Mincho"/>
              </a:rPr>
              <a:t>Cisplatin is not absorbed orally.  Following parenteral administration, it accumulates in kidneys, liver and the GI tract</a:t>
            </a:r>
            <a:r>
              <a:rPr lang="en-US" sz="2900" dirty="0">
                <a:solidFill>
                  <a:srgbClr val="FFFF00"/>
                </a:solidFill>
                <a:latin typeface="Times New Roman"/>
                <a:ea typeface="MS Mincho"/>
              </a:rPr>
              <a:t>.  </a:t>
            </a:r>
          </a:p>
          <a:p>
            <a:pPr marL="400050" marR="0">
              <a:lnSpc>
                <a:spcPct val="120000"/>
              </a:lnSpc>
              <a:spcBef>
                <a:spcPts val="0"/>
              </a:spcBef>
              <a:spcAft>
                <a:spcPts val="0"/>
              </a:spcAft>
              <a:tabLst>
                <a:tab pos="400050" algn="l"/>
              </a:tabLst>
            </a:pPr>
            <a:endParaRPr lang="en-US" sz="2900" b="1" dirty="0" smtClean="0">
              <a:solidFill>
                <a:srgbClr val="00B050"/>
              </a:solidFill>
              <a:latin typeface="Times New Roman"/>
              <a:ea typeface="MS Mincho"/>
            </a:endParaRPr>
          </a:p>
          <a:p>
            <a:pPr marL="400050" marR="0">
              <a:lnSpc>
                <a:spcPct val="120000"/>
              </a:lnSpc>
              <a:spcBef>
                <a:spcPts val="0"/>
              </a:spcBef>
              <a:spcAft>
                <a:spcPts val="0"/>
              </a:spcAft>
              <a:tabLst>
                <a:tab pos="400050" algn="l"/>
              </a:tabLst>
            </a:pPr>
            <a:r>
              <a:rPr lang="en-US" b="1" dirty="0" smtClean="0">
                <a:solidFill>
                  <a:srgbClr val="00B050"/>
                </a:solidFill>
                <a:latin typeface="Times New Roman"/>
                <a:ea typeface="MS Mincho"/>
              </a:rPr>
              <a:t>Administration</a:t>
            </a:r>
            <a:r>
              <a:rPr lang="en-US" b="1" dirty="0">
                <a:solidFill>
                  <a:srgbClr val="00B050"/>
                </a:solidFill>
                <a:latin typeface="Times New Roman"/>
                <a:ea typeface="MS Mincho"/>
              </a:rPr>
              <a:t>:</a:t>
            </a:r>
            <a:r>
              <a:rPr lang="en-US" dirty="0">
                <a:solidFill>
                  <a:srgbClr val="00B050"/>
                </a:solidFill>
                <a:latin typeface="Times New Roman"/>
                <a:ea typeface="MS Mincho"/>
              </a:rPr>
              <a:t> </a:t>
            </a:r>
            <a:r>
              <a:rPr lang="en-US" sz="3300" dirty="0">
                <a:solidFill>
                  <a:srgbClr val="FFFF00"/>
                </a:solidFill>
                <a:latin typeface="Times New Roman"/>
                <a:ea typeface="MS Mincho"/>
              </a:rPr>
              <a:t>No aluminum needles should be used for administration.  In dogs, saline should be given four hours before and two hours after IV cisplatin. It is given once every three weeks.  In horses, </a:t>
            </a:r>
            <a:r>
              <a:rPr lang="en-US" sz="3300" dirty="0" err="1">
                <a:solidFill>
                  <a:srgbClr val="FFFF00"/>
                </a:solidFill>
                <a:latin typeface="Times New Roman"/>
                <a:ea typeface="MS Mincho"/>
              </a:rPr>
              <a:t>intratumoral</a:t>
            </a:r>
            <a:r>
              <a:rPr lang="en-US" sz="3300" dirty="0">
                <a:solidFill>
                  <a:srgbClr val="FFFF00"/>
                </a:solidFill>
                <a:latin typeface="Times New Roman"/>
                <a:ea typeface="MS Mincho"/>
              </a:rPr>
              <a:t> injection of cisplatin in sesame oil once every two weeks is the usual protocol for sarcoids, squamous cell carcinomas/papilloma, and melanom</a:t>
            </a:r>
            <a:r>
              <a:rPr lang="en-US" sz="2900" dirty="0">
                <a:solidFill>
                  <a:srgbClr val="FFFF00"/>
                </a:solidFill>
                <a:latin typeface="Times New Roman"/>
                <a:ea typeface="MS Mincho"/>
              </a:rPr>
              <a:t>as</a:t>
            </a:r>
            <a:r>
              <a:rPr lang="en-US" sz="2600" dirty="0">
                <a:solidFill>
                  <a:srgbClr val="FFFF00"/>
                </a:solidFill>
                <a:latin typeface="Times New Roman"/>
                <a:ea typeface="MS Mincho"/>
              </a:rPr>
              <a:t>.</a:t>
            </a:r>
          </a:p>
          <a:p>
            <a:pPr marL="400050" marR="0">
              <a:lnSpc>
                <a:spcPct val="120000"/>
              </a:lnSpc>
              <a:spcBef>
                <a:spcPts val="0"/>
              </a:spcBef>
              <a:spcAft>
                <a:spcPts val="0"/>
              </a:spcAft>
              <a:tabLst>
                <a:tab pos="400050" algn="l"/>
              </a:tabLst>
            </a:pPr>
            <a:endParaRPr lang="en-US" sz="2900" b="1" dirty="0" smtClean="0">
              <a:solidFill>
                <a:srgbClr val="00B050"/>
              </a:solidFill>
              <a:latin typeface="Times New Roman"/>
              <a:ea typeface="MS Mincho"/>
            </a:endParaRPr>
          </a:p>
          <a:p>
            <a:pPr marL="400050" marR="0">
              <a:lnSpc>
                <a:spcPct val="120000"/>
              </a:lnSpc>
              <a:spcBef>
                <a:spcPts val="0"/>
              </a:spcBef>
              <a:spcAft>
                <a:spcPts val="0"/>
              </a:spcAft>
              <a:tabLst>
                <a:tab pos="400050" algn="l"/>
              </a:tabLst>
            </a:pPr>
            <a:r>
              <a:rPr lang="en-US" b="1" dirty="0" smtClean="0">
                <a:solidFill>
                  <a:srgbClr val="00B050"/>
                </a:solidFill>
                <a:latin typeface="Times New Roman"/>
                <a:ea typeface="MS Mincho"/>
              </a:rPr>
              <a:t>Adverse </a:t>
            </a:r>
            <a:r>
              <a:rPr lang="en-US" b="1" dirty="0">
                <a:solidFill>
                  <a:srgbClr val="00B050"/>
                </a:solidFill>
                <a:latin typeface="Times New Roman"/>
                <a:ea typeface="MS Mincho"/>
              </a:rPr>
              <a:t>effects: </a:t>
            </a:r>
            <a:r>
              <a:rPr lang="en-US" sz="3300" dirty="0">
                <a:solidFill>
                  <a:srgbClr val="FFFF00"/>
                </a:solidFill>
                <a:latin typeface="Times New Roman"/>
                <a:ea typeface="MS Mincho"/>
              </a:rPr>
              <a:t>Nausea and vomiting is the most common acute toxicity.  Renal toxicity (due to accumulation of platinum), and myelosuppression (thrombocytopenia and/or neutropenia) are more common side effects. </a:t>
            </a:r>
          </a:p>
          <a:p>
            <a:pPr marL="57150" marR="0" indent="0">
              <a:lnSpc>
                <a:spcPct val="120000"/>
              </a:lnSpc>
              <a:spcBef>
                <a:spcPts val="0"/>
              </a:spcBef>
              <a:spcAft>
                <a:spcPts val="0"/>
              </a:spcAft>
              <a:buNone/>
              <a:tabLst>
                <a:tab pos="400050" algn="l"/>
              </a:tabLst>
            </a:pPr>
            <a:r>
              <a:rPr lang="en-US" sz="3600" dirty="0">
                <a:solidFill>
                  <a:schemeClr val="bg1"/>
                </a:solidFill>
                <a:latin typeface="Times New Roman"/>
                <a:ea typeface="MS Mincho"/>
              </a:rPr>
              <a:t>Note: </a:t>
            </a:r>
            <a:r>
              <a:rPr lang="en-US" sz="3600" i="1" dirty="0">
                <a:solidFill>
                  <a:schemeClr val="bg1"/>
                </a:solidFill>
                <a:latin typeface="Times New Roman"/>
                <a:ea typeface="MS Mincho"/>
              </a:rPr>
              <a:t>Cisplatin causes fatal pulmonary toxicity in cats and should not be used</a:t>
            </a:r>
            <a:r>
              <a:rPr lang="en-US" sz="3600" dirty="0">
                <a:solidFill>
                  <a:schemeClr val="bg1"/>
                </a:solidFill>
                <a:latin typeface="Times New Roman"/>
                <a:ea typeface="MS Mincho"/>
              </a:rPr>
              <a:t>.</a:t>
            </a:r>
          </a:p>
          <a:p>
            <a:endParaRPr lang="en-US" sz="2000" dirty="0">
              <a:solidFill>
                <a:schemeClr val="bg1"/>
              </a:solidFill>
            </a:endParaRPr>
          </a:p>
        </p:txBody>
      </p:sp>
    </p:spTree>
    <p:extLst>
      <p:ext uri="{BB962C8B-B14F-4D97-AF65-F5344CB8AC3E}">
        <p14:creationId xmlns:p14="http://schemas.microsoft.com/office/powerpoint/2010/main" val="1151349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6172200" cy="624416"/>
          </a:xfrm>
        </p:spPr>
        <p:txBody>
          <a:bodyPr>
            <a:normAutofit/>
          </a:bodyPr>
          <a:lstStyle/>
          <a:p>
            <a:r>
              <a:rPr lang="en-US" sz="3200" b="1" dirty="0">
                <a:solidFill>
                  <a:srgbClr val="FFFF00"/>
                </a:solidFill>
                <a:latin typeface="Times New Roman"/>
                <a:ea typeface="MS Mincho"/>
              </a:rPr>
              <a:t>Platinating </a:t>
            </a:r>
            <a:r>
              <a:rPr lang="en-US" sz="3200" b="1" dirty="0" smtClean="0">
                <a:solidFill>
                  <a:srgbClr val="FFFF00"/>
                </a:solidFill>
                <a:latin typeface="Times New Roman"/>
                <a:ea typeface="MS Mincho"/>
              </a:rPr>
              <a:t>agents – cont’d</a:t>
            </a:r>
            <a:endParaRPr lang="en-US" sz="3200" dirty="0">
              <a:solidFill>
                <a:srgbClr val="FFFF00"/>
              </a:solidFill>
            </a:endParaRPr>
          </a:p>
        </p:txBody>
      </p:sp>
      <p:sp>
        <p:nvSpPr>
          <p:cNvPr id="3" name="Content Placeholder 2"/>
          <p:cNvSpPr>
            <a:spLocks noGrp="1"/>
          </p:cNvSpPr>
          <p:nvPr>
            <p:ph idx="1"/>
          </p:nvPr>
        </p:nvSpPr>
        <p:spPr>
          <a:xfrm>
            <a:off x="342900" y="533400"/>
            <a:ext cx="6172200" cy="7634819"/>
          </a:xfrm>
        </p:spPr>
        <p:txBody>
          <a:bodyPr>
            <a:normAutofit fontScale="47500" lnSpcReduction="20000"/>
          </a:bodyPr>
          <a:lstStyle/>
          <a:p>
            <a:pPr marL="0" lvl="0" indent="0">
              <a:lnSpc>
                <a:spcPct val="150000"/>
              </a:lnSpc>
              <a:spcBef>
                <a:spcPts val="0"/>
              </a:spcBef>
              <a:buNone/>
              <a:tabLst>
                <a:tab pos="457200" algn="l"/>
              </a:tabLst>
            </a:pPr>
            <a:r>
              <a:rPr lang="en-US" sz="4200" b="1" dirty="0" smtClean="0">
                <a:solidFill>
                  <a:srgbClr val="FF0000"/>
                </a:solidFill>
                <a:latin typeface="Times New Roman"/>
                <a:ea typeface="MS Mincho"/>
              </a:rPr>
              <a:t>2)	Carboplatin </a:t>
            </a:r>
            <a:r>
              <a:rPr lang="en-US" sz="4200" b="1" dirty="0">
                <a:solidFill>
                  <a:srgbClr val="FF0000"/>
                </a:solidFill>
                <a:latin typeface="Times New Roman"/>
                <a:ea typeface="MS Mincho"/>
              </a:rPr>
              <a:t>(</a:t>
            </a:r>
            <a:r>
              <a:rPr lang="en-US" sz="4200" b="1" dirty="0" err="1">
                <a:solidFill>
                  <a:srgbClr val="FF0000"/>
                </a:solidFill>
                <a:latin typeface="Times New Roman"/>
                <a:ea typeface="MS Mincho"/>
              </a:rPr>
              <a:t>Paraplatin</a:t>
            </a:r>
            <a:r>
              <a:rPr lang="en-US" sz="4200" b="1" dirty="0">
                <a:solidFill>
                  <a:srgbClr val="FF0000"/>
                </a:solidFill>
                <a:latin typeface="Times New Roman"/>
                <a:ea typeface="MS Mincho"/>
              </a:rPr>
              <a:t>®)</a:t>
            </a:r>
          </a:p>
          <a:p>
            <a:pPr marL="57150" marR="0" indent="0">
              <a:lnSpc>
                <a:spcPct val="120000"/>
              </a:lnSpc>
              <a:spcBef>
                <a:spcPts val="0"/>
              </a:spcBef>
              <a:spcAft>
                <a:spcPts val="0"/>
              </a:spcAft>
              <a:buNone/>
              <a:tabLst>
                <a:tab pos="400050" algn="l"/>
              </a:tabLst>
            </a:pPr>
            <a:r>
              <a:rPr lang="en-US" b="1" dirty="0">
                <a:solidFill>
                  <a:srgbClr val="00B050"/>
                </a:solidFill>
                <a:latin typeface="Times New Roman"/>
                <a:ea typeface="MS Mincho"/>
              </a:rPr>
              <a:t>Mechanism of </a:t>
            </a:r>
            <a:r>
              <a:rPr lang="en-US" sz="3800" b="1" dirty="0">
                <a:solidFill>
                  <a:srgbClr val="00B050"/>
                </a:solidFill>
                <a:latin typeface="Times New Roman"/>
                <a:ea typeface="MS Mincho"/>
              </a:rPr>
              <a:t>action: </a:t>
            </a:r>
            <a:r>
              <a:rPr lang="en-US" sz="3800" dirty="0">
                <a:solidFill>
                  <a:srgbClr val="FFFF00"/>
                </a:solidFill>
                <a:latin typeface="Times New Roman"/>
                <a:ea typeface="MS Mincho"/>
              </a:rPr>
              <a:t>Carboplatin acts like a bifunctional alkylating agent causing inter- and </a:t>
            </a:r>
            <a:r>
              <a:rPr lang="en-US" sz="3800" dirty="0" err="1">
                <a:solidFill>
                  <a:srgbClr val="FFFF00"/>
                </a:solidFill>
                <a:latin typeface="Times New Roman"/>
                <a:ea typeface="MS Mincho"/>
              </a:rPr>
              <a:t>intrastrand</a:t>
            </a:r>
            <a:r>
              <a:rPr lang="en-US" sz="3800" dirty="0">
                <a:solidFill>
                  <a:srgbClr val="FFFF00"/>
                </a:solidFill>
                <a:latin typeface="Times New Roman"/>
                <a:ea typeface="MS Mincho"/>
              </a:rPr>
              <a:t> crosslinks.</a:t>
            </a:r>
          </a:p>
          <a:p>
            <a:pPr marL="57150" marR="0" indent="0">
              <a:lnSpc>
                <a:spcPct val="120000"/>
              </a:lnSpc>
              <a:spcBef>
                <a:spcPts val="0"/>
              </a:spcBef>
              <a:spcAft>
                <a:spcPts val="0"/>
              </a:spcAft>
              <a:buNone/>
              <a:tabLst>
                <a:tab pos="400050" algn="l"/>
              </a:tabLst>
            </a:pPr>
            <a:r>
              <a:rPr lang="en-US" sz="3800" dirty="0">
                <a:solidFill>
                  <a:srgbClr val="FFFF00"/>
                </a:solidFill>
                <a:latin typeface="Times New Roman"/>
                <a:ea typeface="MS Mincho"/>
              </a:rPr>
              <a:t>Therapeutic uses: Similar to cisplatin (carcinomas, sarcomas), except carboplatin can be safely administered to cats.  It is more effective against malignant melanoma</a:t>
            </a:r>
            <a:r>
              <a:rPr lang="en-US" dirty="0" smtClean="0">
                <a:solidFill>
                  <a:srgbClr val="FFFF00"/>
                </a:solidFill>
                <a:latin typeface="Times New Roman"/>
                <a:ea typeface="MS Mincho"/>
              </a:rPr>
              <a:t>.</a:t>
            </a:r>
          </a:p>
          <a:p>
            <a:pPr marL="57150" marR="0" indent="0">
              <a:lnSpc>
                <a:spcPct val="120000"/>
              </a:lnSpc>
              <a:spcBef>
                <a:spcPts val="0"/>
              </a:spcBef>
              <a:spcAft>
                <a:spcPts val="0"/>
              </a:spcAft>
              <a:buNone/>
              <a:tabLst>
                <a:tab pos="400050" algn="l"/>
              </a:tabLst>
            </a:pPr>
            <a:endParaRPr lang="en-US" dirty="0">
              <a:solidFill>
                <a:srgbClr val="FFFF00"/>
              </a:solidFill>
              <a:latin typeface="Times New Roman"/>
              <a:ea typeface="MS Mincho"/>
            </a:endParaRPr>
          </a:p>
          <a:p>
            <a:pPr marL="57150" marR="0" indent="0">
              <a:lnSpc>
                <a:spcPct val="120000"/>
              </a:lnSpc>
              <a:spcBef>
                <a:spcPts val="0"/>
              </a:spcBef>
              <a:spcAft>
                <a:spcPts val="0"/>
              </a:spcAft>
              <a:buNone/>
              <a:tabLst>
                <a:tab pos="400050" algn="l"/>
              </a:tabLst>
            </a:pPr>
            <a:r>
              <a:rPr lang="en-US" sz="3800" b="1" dirty="0">
                <a:solidFill>
                  <a:srgbClr val="00B050"/>
                </a:solidFill>
                <a:latin typeface="Times New Roman"/>
                <a:ea typeface="MS Mincho"/>
              </a:rPr>
              <a:t>Pharmacokinetics</a:t>
            </a:r>
            <a:r>
              <a:rPr lang="en-US" b="1" dirty="0">
                <a:solidFill>
                  <a:srgbClr val="00B050"/>
                </a:solidFill>
                <a:latin typeface="Times New Roman"/>
                <a:ea typeface="MS Mincho"/>
              </a:rPr>
              <a:t>: </a:t>
            </a:r>
            <a:r>
              <a:rPr lang="en-US" sz="3800" dirty="0">
                <a:solidFill>
                  <a:srgbClr val="FFFF00"/>
                </a:solidFill>
                <a:latin typeface="Times New Roman"/>
                <a:ea typeface="MS Mincho"/>
              </a:rPr>
              <a:t>It is well distributed throughout the body tissue after IV administration.  It accumulates in liver, kidneys, skin, and tumor tissues.  The parent drug is degraded into platinum and platinum-complex compounds that are excreted in urine</a:t>
            </a:r>
            <a:r>
              <a:rPr lang="en-US" b="1" dirty="0" smtClean="0">
                <a:solidFill>
                  <a:srgbClr val="FFFF00"/>
                </a:solidFill>
                <a:latin typeface="Times New Roman"/>
                <a:ea typeface="MS Mincho"/>
              </a:rPr>
              <a:t>.</a:t>
            </a:r>
          </a:p>
          <a:p>
            <a:pPr marL="57150" marR="0" indent="0">
              <a:lnSpc>
                <a:spcPct val="120000"/>
              </a:lnSpc>
              <a:spcBef>
                <a:spcPts val="0"/>
              </a:spcBef>
              <a:spcAft>
                <a:spcPts val="0"/>
              </a:spcAft>
              <a:buNone/>
              <a:tabLst>
                <a:tab pos="400050" algn="l"/>
              </a:tabLst>
            </a:pPr>
            <a:endParaRPr lang="en-US" b="1" dirty="0">
              <a:solidFill>
                <a:srgbClr val="FFFF00"/>
              </a:solidFill>
              <a:latin typeface="Times New Roman"/>
              <a:ea typeface="MS Mincho"/>
            </a:endParaRPr>
          </a:p>
          <a:p>
            <a:pPr marL="57150" marR="0" indent="0">
              <a:lnSpc>
                <a:spcPct val="120000"/>
              </a:lnSpc>
              <a:spcBef>
                <a:spcPts val="0"/>
              </a:spcBef>
              <a:spcAft>
                <a:spcPts val="0"/>
              </a:spcAft>
              <a:buNone/>
              <a:tabLst>
                <a:tab pos="400050" algn="l"/>
              </a:tabLst>
            </a:pPr>
            <a:r>
              <a:rPr lang="en-US" sz="3800" b="1" dirty="0">
                <a:solidFill>
                  <a:srgbClr val="00B050"/>
                </a:solidFill>
                <a:latin typeface="Times New Roman"/>
                <a:ea typeface="MS Mincho"/>
              </a:rPr>
              <a:t>Administration:</a:t>
            </a:r>
            <a:r>
              <a:rPr lang="en-US" sz="3800" b="1" dirty="0">
                <a:solidFill>
                  <a:srgbClr val="FFFF00"/>
                </a:solidFill>
                <a:latin typeface="Times New Roman"/>
                <a:ea typeface="MS Mincho"/>
              </a:rPr>
              <a:t> </a:t>
            </a:r>
            <a:r>
              <a:rPr lang="en-US" sz="3800" dirty="0">
                <a:solidFill>
                  <a:srgbClr val="FFFF00"/>
                </a:solidFill>
                <a:latin typeface="Times New Roman"/>
                <a:ea typeface="MS Mincho"/>
              </a:rPr>
              <a:t>In dogs, cisplatin is given by slow IV infusion without saline diuresis every 21 days and every 28 days in cats. Intratumor, cisplatin may be mixed with sterilized sesame oil and give intratumorally every four weeks to cats with nasal cutaneous squamous cell carcinoma</a:t>
            </a:r>
            <a:r>
              <a:rPr lang="en-US" sz="3800" dirty="0" smtClean="0">
                <a:solidFill>
                  <a:srgbClr val="FFFF00"/>
                </a:solidFill>
                <a:latin typeface="Times New Roman"/>
                <a:ea typeface="MS Mincho"/>
              </a:rPr>
              <a:t>.</a:t>
            </a:r>
          </a:p>
          <a:p>
            <a:pPr marL="57150" marR="0" indent="0">
              <a:lnSpc>
                <a:spcPct val="120000"/>
              </a:lnSpc>
              <a:spcBef>
                <a:spcPts val="0"/>
              </a:spcBef>
              <a:spcAft>
                <a:spcPts val="0"/>
              </a:spcAft>
              <a:buNone/>
              <a:tabLst>
                <a:tab pos="400050" algn="l"/>
              </a:tabLst>
            </a:pPr>
            <a:endParaRPr lang="en-US" sz="3800" dirty="0">
              <a:solidFill>
                <a:srgbClr val="FFFF00"/>
              </a:solidFill>
              <a:latin typeface="Times New Roman"/>
              <a:ea typeface="MS Mincho"/>
            </a:endParaRPr>
          </a:p>
          <a:p>
            <a:pPr marL="57150" marR="0" indent="0">
              <a:lnSpc>
                <a:spcPct val="120000"/>
              </a:lnSpc>
              <a:spcBef>
                <a:spcPts val="0"/>
              </a:spcBef>
              <a:spcAft>
                <a:spcPts val="0"/>
              </a:spcAft>
              <a:buNone/>
              <a:tabLst>
                <a:tab pos="400050" algn="l"/>
              </a:tabLst>
            </a:pPr>
            <a:r>
              <a:rPr lang="en-US" sz="3800" b="1" dirty="0">
                <a:solidFill>
                  <a:srgbClr val="00B050"/>
                </a:solidFill>
                <a:latin typeface="Times New Roman"/>
                <a:ea typeface="MS Mincho"/>
              </a:rPr>
              <a:t>Adverse effects:  </a:t>
            </a:r>
            <a:r>
              <a:rPr lang="en-US" sz="3800" dirty="0">
                <a:solidFill>
                  <a:srgbClr val="FFFF00"/>
                </a:solidFill>
                <a:latin typeface="Times New Roman"/>
                <a:ea typeface="MS Mincho"/>
              </a:rPr>
              <a:t>It is less emetogenic and nephrotoxic when compared to cisplatin.  The most common adverse effects </a:t>
            </a:r>
            <a:r>
              <a:rPr lang="en-US" sz="3800" dirty="0" smtClean="0">
                <a:solidFill>
                  <a:srgbClr val="FFFF00"/>
                </a:solidFill>
                <a:latin typeface="Times New Roman"/>
                <a:ea typeface="MS Mincho"/>
              </a:rPr>
              <a:t>include </a:t>
            </a:r>
            <a:r>
              <a:rPr lang="en-US" sz="3800" dirty="0">
                <a:solidFill>
                  <a:srgbClr val="FFFF00"/>
                </a:solidFill>
                <a:latin typeface="Times New Roman"/>
                <a:ea typeface="MS Mincho"/>
              </a:rPr>
              <a:t>G</a:t>
            </a:r>
            <a:r>
              <a:rPr lang="en-US" sz="3800" baseline="-25000" dirty="0">
                <a:solidFill>
                  <a:srgbClr val="FFFF00"/>
                </a:solidFill>
                <a:latin typeface="Times New Roman"/>
                <a:ea typeface="MS Mincho"/>
              </a:rPr>
              <a:t>1</a:t>
            </a:r>
            <a:r>
              <a:rPr lang="en-US" sz="3800" dirty="0">
                <a:solidFill>
                  <a:srgbClr val="FFFF00"/>
                </a:solidFill>
                <a:latin typeface="Times New Roman"/>
                <a:ea typeface="MS Mincho"/>
              </a:rPr>
              <a:t> disturbances and myelosuppression.  </a:t>
            </a:r>
            <a:endParaRPr lang="en-US" dirty="0"/>
          </a:p>
        </p:txBody>
      </p:sp>
    </p:spTree>
    <p:extLst>
      <p:ext uri="{BB962C8B-B14F-4D97-AF65-F5344CB8AC3E}">
        <p14:creationId xmlns:p14="http://schemas.microsoft.com/office/powerpoint/2010/main" val="18151500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700616"/>
          </a:xfrm>
        </p:spPr>
        <p:txBody>
          <a:bodyPr>
            <a:normAutofit/>
          </a:bodyPr>
          <a:lstStyle/>
          <a:p>
            <a:r>
              <a:rPr lang="en-US" sz="3200" b="1" dirty="0" smtClean="0">
                <a:solidFill>
                  <a:srgbClr val="FFFF00"/>
                </a:solidFill>
                <a:latin typeface="Times New Roman"/>
                <a:ea typeface="MS Mincho"/>
              </a:rPr>
              <a:t>III. Antimetabolites</a:t>
            </a:r>
            <a:endParaRPr lang="en-US" sz="3200" b="1" dirty="0">
              <a:solidFill>
                <a:srgbClr val="FFFF00"/>
              </a:solidFill>
            </a:endParaRPr>
          </a:p>
        </p:txBody>
      </p:sp>
      <p:sp>
        <p:nvSpPr>
          <p:cNvPr id="3" name="Content Placeholder 2"/>
          <p:cNvSpPr>
            <a:spLocks noGrp="1"/>
          </p:cNvSpPr>
          <p:nvPr>
            <p:ph idx="1"/>
          </p:nvPr>
        </p:nvSpPr>
        <p:spPr>
          <a:xfrm>
            <a:off x="342900" y="1143000"/>
            <a:ext cx="6172200" cy="7924800"/>
          </a:xfrm>
        </p:spPr>
        <p:txBody>
          <a:bodyPr>
            <a:normAutofit/>
          </a:bodyPr>
          <a:lstStyle/>
          <a:p>
            <a:pPr marL="0" indent="0">
              <a:buNone/>
            </a:pPr>
            <a:r>
              <a:rPr lang="en-US" sz="1800" b="1" dirty="0">
                <a:solidFill>
                  <a:schemeClr val="bg1"/>
                </a:solidFill>
                <a:latin typeface="Times New Roman"/>
                <a:ea typeface="MS Mincho"/>
              </a:rPr>
              <a:t>They are structural analogs of normal cellular molecules such as folic acid, purine, or pyrimidines; they impaired </a:t>
            </a:r>
            <a:r>
              <a:rPr lang="en-US" sz="1800" b="1" dirty="0" smtClean="0">
                <a:solidFill>
                  <a:schemeClr val="bg1"/>
                </a:solidFill>
                <a:latin typeface="Times New Roman"/>
                <a:ea typeface="MS Mincho"/>
              </a:rPr>
              <a:t>DNA </a:t>
            </a:r>
            <a:r>
              <a:rPr lang="en-US" sz="1800" b="1" dirty="0">
                <a:solidFill>
                  <a:schemeClr val="bg1"/>
                </a:solidFill>
                <a:latin typeface="Times New Roman"/>
                <a:ea typeface="MS Mincho"/>
              </a:rPr>
              <a:t>synthesis and are primarily effective during S phase</a:t>
            </a:r>
            <a:r>
              <a:rPr lang="en-US" sz="1800" b="1" dirty="0" smtClean="0">
                <a:solidFill>
                  <a:schemeClr val="bg1"/>
                </a:solidFill>
                <a:latin typeface="Times New Roman"/>
                <a:ea typeface="MS Mincho"/>
              </a:rPr>
              <a:t>.</a:t>
            </a:r>
          </a:p>
          <a:p>
            <a:pPr marL="0" indent="0">
              <a:buNone/>
            </a:pPr>
            <a:endParaRPr lang="en-US" sz="1800" b="1" dirty="0" smtClean="0">
              <a:solidFill>
                <a:schemeClr val="bg1"/>
              </a:solidFill>
              <a:latin typeface="Times New Roman"/>
              <a:ea typeface="MS Mincho"/>
            </a:endParaRPr>
          </a:p>
          <a:p>
            <a:pPr lvl="0">
              <a:spcBef>
                <a:spcPts val="0"/>
              </a:spcBef>
              <a:buFont typeface="+mj-lt"/>
              <a:buAutoNum type="arabicPeriod"/>
            </a:pPr>
            <a:r>
              <a:rPr lang="en-US" sz="2000" b="1" dirty="0">
                <a:solidFill>
                  <a:srgbClr val="FF0000"/>
                </a:solidFill>
                <a:latin typeface="Times New Roman"/>
                <a:ea typeface="MS Mincho"/>
              </a:rPr>
              <a:t>Methotrexate: </a:t>
            </a:r>
            <a:endParaRPr lang="en-US" sz="2000" dirty="0">
              <a:solidFill>
                <a:srgbClr val="FF0000"/>
              </a:solidFill>
              <a:latin typeface="Times New Roman"/>
              <a:ea typeface="MS Mincho"/>
            </a:endParaRPr>
          </a:p>
          <a:p>
            <a:pPr marL="400050" marR="0">
              <a:spcBef>
                <a:spcPts val="0"/>
              </a:spcBef>
              <a:spcAft>
                <a:spcPts val="0"/>
              </a:spcAft>
            </a:pPr>
            <a:r>
              <a:rPr lang="en-US" sz="1800" b="1" dirty="0">
                <a:solidFill>
                  <a:srgbClr val="00B050"/>
                </a:solidFill>
                <a:latin typeface="Times New Roman"/>
                <a:ea typeface="MS Mincho"/>
              </a:rPr>
              <a:t>Mechanism of action: </a:t>
            </a:r>
            <a:r>
              <a:rPr lang="en-US" sz="1800" dirty="0">
                <a:solidFill>
                  <a:srgbClr val="FFFF00"/>
                </a:solidFill>
                <a:latin typeface="Times New Roman"/>
                <a:ea typeface="MS Mincho"/>
              </a:rPr>
              <a:t>Methotrexate inhibits dihydrofolate reductase and prevents conversion of dihydrofolic acid (DHFA) to tetrahydrofolic acid (THFA), which is essential for purine and pyrimidine synthesis</a:t>
            </a:r>
            <a:r>
              <a:rPr lang="en-US" sz="1800" dirty="0" smtClean="0">
                <a:solidFill>
                  <a:srgbClr val="FFFF00"/>
                </a:solidFill>
                <a:latin typeface="Times New Roman"/>
                <a:ea typeface="MS Mincho"/>
              </a:rPr>
              <a:t>.</a:t>
            </a:r>
          </a:p>
          <a:p>
            <a:pPr marL="400050" marR="0">
              <a:spcBef>
                <a:spcPts val="0"/>
              </a:spcBef>
              <a:spcAft>
                <a:spcPts val="0"/>
              </a:spcAft>
            </a:pPr>
            <a:endParaRPr lang="en-US" sz="1800" dirty="0">
              <a:solidFill>
                <a:srgbClr val="FFFF00"/>
              </a:solidFill>
              <a:latin typeface="Times New Roman"/>
              <a:ea typeface="MS Mincho"/>
            </a:endParaRPr>
          </a:p>
          <a:p>
            <a:pPr marL="400050" marR="0">
              <a:spcBef>
                <a:spcPts val="0"/>
              </a:spcBef>
              <a:spcAft>
                <a:spcPts val="0"/>
              </a:spcAft>
            </a:pPr>
            <a:r>
              <a:rPr lang="en-US" sz="1800" b="1" dirty="0">
                <a:solidFill>
                  <a:srgbClr val="00B050"/>
                </a:solidFill>
                <a:latin typeface="Times New Roman"/>
                <a:ea typeface="MS Mincho"/>
              </a:rPr>
              <a:t>Therapeutic uses: </a:t>
            </a:r>
            <a:r>
              <a:rPr lang="en-US" sz="1800" dirty="0">
                <a:solidFill>
                  <a:srgbClr val="FFFF00"/>
                </a:solidFill>
                <a:latin typeface="Times New Roman"/>
                <a:ea typeface="MS Mincho"/>
              </a:rPr>
              <a:t>Methotrexate is used as immunosuppressive agents and it is previously was used in treatment of </a:t>
            </a:r>
            <a:r>
              <a:rPr lang="en-US" sz="1800" dirty="0" smtClean="0">
                <a:solidFill>
                  <a:srgbClr val="FFFF00"/>
                </a:solidFill>
                <a:latin typeface="Times New Roman"/>
                <a:ea typeface="MS Mincho"/>
              </a:rPr>
              <a:t> lymphomas</a:t>
            </a:r>
            <a:r>
              <a:rPr lang="en-US" sz="1800" dirty="0">
                <a:solidFill>
                  <a:srgbClr val="FFFF00"/>
                </a:solidFill>
                <a:latin typeface="Times New Roman"/>
                <a:ea typeface="MS Mincho"/>
              </a:rPr>
              <a:t>, carcinomas, and sarcomas.  Usually, methotrexate is given IV or orally alone or in combination with other drugs</a:t>
            </a:r>
            <a:r>
              <a:rPr lang="en-US" sz="1800" dirty="0" smtClean="0">
                <a:solidFill>
                  <a:srgbClr val="FFFF00"/>
                </a:solidFill>
                <a:latin typeface="Times New Roman"/>
                <a:ea typeface="MS Mincho"/>
              </a:rPr>
              <a:t>.</a:t>
            </a:r>
          </a:p>
          <a:p>
            <a:pPr marL="400050" marR="0">
              <a:spcBef>
                <a:spcPts val="0"/>
              </a:spcBef>
              <a:spcAft>
                <a:spcPts val="0"/>
              </a:spcAft>
            </a:pPr>
            <a:endParaRPr lang="en-US" sz="1800" dirty="0">
              <a:solidFill>
                <a:srgbClr val="FFFF00"/>
              </a:solidFill>
              <a:latin typeface="Times New Roman"/>
              <a:ea typeface="MS Mincho"/>
            </a:endParaRPr>
          </a:p>
          <a:p>
            <a:pPr marL="400050" marR="0">
              <a:spcBef>
                <a:spcPts val="0"/>
              </a:spcBef>
              <a:spcAft>
                <a:spcPts val="0"/>
              </a:spcAft>
            </a:pPr>
            <a:r>
              <a:rPr lang="en-US" sz="1800" b="1" dirty="0">
                <a:solidFill>
                  <a:srgbClr val="00B050"/>
                </a:solidFill>
                <a:latin typeface="Times New Roman"/>
                <a:ea typeface="MS Mincho"/>
              </a:rPr>
              <a:t>Pharmacokinetics: </a:t>
            </a:r>
            <a:r>
              <a:rPr lang="en-US" sz="1800" dirty="0">
                <a:solidFill>
                  <a:srgbClr val="FFFF00"/>
                </a:solidFill>
                <a:latin typeface="Times New Roman"/>
                <a:ea typeface="MS Mincho"/>
              </a:rPr>
              <a:t>It exhibits dose-dependent oral absorption with variability in peak concentration and bioavailability.   It is widely distributed except to the CNS.  Almost all is eliminated via renal tubular secretion and glomerular filtration without hepatic metabolism</a:t>
            </a:r>
            <a:r>
              <a:rPr lang="en-US" sz="1800" dirty="0" smtClean="0">
                <a:solidFill>
                  <a:srgbClr val="FFFF00"/>
                </a:solidFill>
                <a:latin typeface="Times New Roman"/>
                <a:ea typeface="MS Mincho"/>
              </a:rPr>
              <a:t>.</a:t>
            </a:r>
          </a:p>
          <a:p>
            <a:pPr marL="400050" marR="0">
              <a:spcBef>
                <a:spcPts val="0"/>
              </a:spcBef>
              <a:spcAft>
                <a:spcPts val="0"/>
              </a:spcAft>
            </a:pPr>
            <a:endParaRPr lang="en-US" sz="1800" dirty="0">
              <a:solidFill>
                <a:srgbClr val="FFFF00"/>
              </a:solidFill>
              <a:latin typeface="Times New Roman"/>
              <a:ea typeface="MS Mincho"/>
            </a:endParaRPr>
          </a:p>
          <a:p>
            <a:pPr marL="400050" marR="0">
              <a:spcBef>
                <a:spcPts val="0"/>
              </a:spcBef>
              <a:spcAft>
                <a:spcPts val="0"/>
              </a:spcAft>
            </a:pPr>
            <a:r>
              <a:rPr lang="en-US" sz="1800" b="1" dirty="0">
                <a:solidFill>
                  <a:srgbClr val="00B050"/>
                </a:solidFill>
                <a:latin typeface="Times New Roman"/>
                <a:ea typeface="MS Mincho"/>
              </a:rPr>
              <a:t>Adverse effects:</a:t>
            </a:r>
            <a:r>
              <a:rPr lang="en-US" sz="1800" dirty="0">
                <a:solidFill>
                  <a:srgbClr val="00B050"/>
                </a:solidFill>
                <a:latin typeface="Times New Roman"/>
                <a:ea typeface="MS Mincho"/>
              </a:rPr>
              <a:t> </a:t>
            </a:r>
            <a:r>
              <a:rPr lang="en-US" sz="1800" dirty="0">
                <a:solidFill>
                  <a:srgbClr val="FFFF00"/>
                </a:solidFill>
                <a:latin typeface="Times New Roman"/>
                <a:ea typeface="MS Mincho"/>
              </a:rPr>
              <a:t>Include nausea, vomiting, and diarrhea most commonly and less frequently, myelosuppression</a:t>
            </a:r>
            <a:r>
              <a:rPr lang="en-US" sz="1800" dirty="0">
                <a:latin typeface="Times New Roman"/>
                <a:ea typeface="MS Mincho"/>
              </a:rPr>
              <a:t>.</a:t>
            </a:r>
          </a:p>
          <a:p>
            <a:pPr marL="0" indent="0">
              <a:buNone/>
            </a:pPr>
            <a:endParaRPr lang="en-US" sz="1800" b="1" dirty="0">
              <a:solidFill>
                <a:schemeClr val="bg1"/>
              </a:solidFill>
            </a:endParaRPr>
          </a:p>
        </p:txBody>
      </p:sp>
    </p:spTree>
    <p:extLst>
      <p:ext uri="{BB962C8B-B14F-4D97-AF65-F5344CB8AC3E}">
        <p14:creationId xmlns:p14="http://schemas.microsoft.com/office/powerpoint/2010/main" val="40057348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6616"/>
            <a:ext cx="6172200" cy="624416"/>
          </a:xfrm>
        </p:spPr>
        <p:txBody>
          <a:bodyPr>
            <a:normAutofit/>
          </a:bodyPr>
          <a:lstStyle/>
          <a:p>
            <a:r>
              <a:rPr lang="en-US" sz="3200" b="1" dirty="0" smtClean="0">
                <a:solidFill>
                  <a:srgbClr val="FFFF00"/>
                </a:solidFill>
                <a:latin typeface="Times New Roman"/>
                <a:ea typeface="MS Mincho"/>
              </a:rPr>
              <a:t>Antimetabolites – cont’d</a:t>
            </a:r>
            <a:endParaRPr lang="en-US" sz="3200" b="1"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42900" y="533400"/>
            <a:ext cx="6172200" cy="8458200"/>
          </a:xfrm>
        </p:spPr>
        <p:txBody>
          <a:bodyPr>
            <a:normAutofit/>
          </a:bodyPr>
          <a:lstStyle/>
          <a:p>
            <a:pPr marL="0" lvl="0" indent="0">
              <a:lnSpc>
                <a:spcPct val="150000"/>
              </a:lnSpc>
              <a:spcBef>
                <a:spcPts val="0"/>
              </a:spcBef>
              <a:buNone/>
            </a:pPr>
            <a:r>
              <a:rPr lang="en-US" sz="2000" b="1" dirty="0" smtClean="0">
                <a:solidFill>
                  <a:srgbClr val="FF0000"/>
                </a:solidFill>
                <a:latin typeface="Times New Roman"/>
                <a:ea typeface="MS Mincho"/>
              </a:rPr>
              <a:t>2.	5-Fluorouracil </a:t>
            </a:r>
            <a:r>
              <a:rPr lang="en-US" sz="2000" b="1" dirty="0">
                <a:solidFill>
                  <a:srgbClr val="FF0000"/>
                </a:solidFill>
                <a:latin typeface="Times New Roman"/>
                <a:ea typeface="MS Mincho"/>
              </a:rPr>
              <a:t>(5-FU, </a:t>
            </a:r>
            <a:r>
              <a:rPr lang="en-US" sz="2000" b="1" dirty="0" err="1">
                <a:solidFill>
                  <a:srgbClr val="FF0000"/>
                </a:solidFill>
                <a:latin typeface="Times New Roman"/>
                <a:ea typeface="MS Mincho"/>
              </a:rPr>
              <a:t>Adrucil</a:t>
            </a:r>
            <a:r>
              <a:rPr lang="en-US" sz="2000" b="1" dirty="0">
                <a:solidFill>
                  <a:srgbClr val="FF0000"/>
                </a:solidFill>
                <a:latin typeface="Times New Roman"/>
                <a:ea typeface="MS Mincho"/>
              </a:rPr>
              <a:t>®): </a:t>
            </a:r>
            <a:endParaRPr lang="en-US" sz="2000" dirty="0">
              <a:solidFill>
                <a:srgbClr val="FF0000"/>
              </a:solidFill>
              <a:latin typeface="Times New Roman"/>
              <a:ea typeface="MS Mincho"/>
            </a:endParaRPr>
          </a:p>
          <a:p>
            <a:pPr marL="57150" marR="0" indent="0">
              <a:lnSpc>
                <a:spcPct val="110000"/>
              </a:lnSpc>
              <a:spcBef>
                <a:spcPts val="0"/>
              </a:spcBef>
              <a:spcAft>
                <a:spcPts val="0"/>
              </a:spcAft>
              <a:buNone/>
            </a:pPr>
            <a:r>
              <a:rPr lang="en-US" sz="2200" b="1" dirty="0">
                <a:solidFill>
                  <a:srgbClr val="00B050"/>
                </a:solidFill>
                <a:latin typeface="Times New Roman"/>
                <a:ea typeface="MS Mincho"/>
              </a:rPr>
              <a:t>Mechanism of action</a:t>
            </a:r>
            <a:r>
              <a:rPr lang="en-US" sz="2200" b="1" dirty="0">
                <a:solidFill>
                  <a:srgbClr val="FFFF00"/>
                </a:solidFill>
                <a:latin typeface="Times New Roman"/>
                <a:ea typeface="MS Mincho"/>
              </a:rPr>
              <a:t>: </a:t>
            </a:r>
            <a:r>
              <a:rPr lang="en-US" sz="2000" dirty="0">
                <a:solidFill>
                  <a:srgbClr val="FFFF00"/>
                </a:solidFill>
                <a:latin typeface="Times New Roman"/>
                <a:ea typeface="MS Mincho"/>
              </a:rPr>
              <a:t>5-FU is a pyrimidine analog.  It is phosphorylated in cells to F-</a:t>
            </a:r>
            <a:r>
              <a:rPr lang="en-US" sz="2000" dirty="0" err="1">
                <a:solidFill>
                  <a:srgbClr val="FFFF00"/>
                </a:solidFill>
                <a:latin typeface="Times New Roman"/>
                <a:ea typeface="MS Mincho"/>
              </a:rPr>
              <a:t>dUMP</a:t>
            </a:r>
            <a:r>
              <a:rPr lang="en-US" sz="2000" dirty="0">
                <a:solidFill>
                  <a:srgbClr val="FFFF00"/>
                </a:solidFill>
                <a:latin typeface="Times New Roman"/>
                <a:ea typeface="MS Mincho"/>
              </a:rPr>
              <a:t>, which blocks thymidylate synthase reactions and thus inhibits DNA synthesis. It is also incorporated into RNA and DNA</a:t>
            </a:r>
            <a:r>
              <a:rPr lang="en-US" sz="2000" dirty="0" smtClean="0">
                <a:solidFill>
                  <a:srgbClr val="FFFF00"/>
                </a:solidFill>
                <a:latin typeface="Times New Roman"/>
                <a:ea typeface="MS Mincho"/>
              </a:rPr>
              <a:t>.</a:t>
            </a:r>
          </a:p>
          <a:p>
            <a:pPr marL="57150" marR="0" indent="0">
              <a:lnSpc>
                <a:spcPct val="110000"/>
              </a:lnSpc>
              <a:spcBef>
                <a:spcPts val="0"/>
              </a:spcBef>
              <a:spcAft>
                <a:spcPts val="0"/>
              </a:spcAft>
              <a:buNone/>
            </a:pPr>
            <a:endParaRPr lang="en-US" sz="2000" dirty="0">
              <a:solidFill>
                <a:srgbClr val="FFFF00"/>
              </a:solidFill>
              <a:latin typeface="Times New Roman"/>
              <a:ea typeface="MS Mincho"/>
            </a:endParaRPr>
          </a:p>
          <a:p>
            <a:pPr marL="57150" marR="0" indent="0">
              <a:spcBef>
                <a:spcPts val="0"/>
              </a:spcBef>
              <a:spcAft>
                <a:spcPts val="0"/>
              </a:spcAft>
              <a:buNone/>
            </a:pPr>
            <a:r>
              <a:rPr lang="en-US" sz="2200" b="1" dirty="0">
                <a:solidFill>
                  <a:srgbClr val="00B050"/>
                </a:solidFill>
                <a:latin typeface="Times New Roman"/>
                <a:ea typeface="MS Mincho"/>
              </a:rPr>
              <a:t>Therapeutic uses:</a:t>
            </a:r>
            <a:r>
              <a:rPr lang="en-US" sz="2200" dirty="0">
                <a:solidFill>
                  <a:srgbClr val="00B050"/>
                </a:solidFill>
                <a:latin typeface="Times New Roman"/>
                <a:ea typeface="MS Mincho"/>
              </a:rPr>
              <a:t> </a:t>
            </a:r>
            <a:r>
              <a:rPr lang="en-US" sz="2000" dirty="0">
                <a:solidFill>
                  <a:srgbClr val="FFFF00"/>
                </a:solidFill>
                <a:latin typeface="Times New Roman"/>
                <a:ea typeface="MS Mincho"/>
              </a:rPr>
              <a:t>It is used in chemotherapy of carcinoma of the GI tract, mammary gland, liver and lungs.  In horses, 5-FU is used for treatment of sarcoids and in dogs, cats, and horses for treatment of cutaneous squamous cell carcinoma by intratumor injection</a:t>
            </a:r>
            <a:r>
              <a:rPr lang="en-US" sz="2000" dirty="0" smtClean="0">
                <a:solidFill>
                  <a:srgbClr val="FFFF00"/>
                </a:solidFill>
                <a:latin typeface="Times New Roman"/>
                <a:ea typeface="MS Mincho"/>
              </a:rPr>
              <a:t>.</a:t>
            </a:r>
          </a:p>
          <a:p>
            <a:pPr marL="57150" marR="0" indent="0">
              <a:lnSpc>
                <a:spcPct val="110000"/>
              </a:lnSpc>
              <a:spcBef>
                <a:spcPts val="0"/>
              </a:spcBef>
              <a:spcAft>
                <a:spcPts val="0"/>
              </a:spcAft>
              <a:buNone/>
            </a:pPr>
            <a:endParaRPr lang="en-US" sz="2000" dirty="0">
              <a:solidFill>
                <a:srgbClr val="FFFF00"/>
              </a:solidFill>
              <a:latin typeface="Times New Roman"/>
              <a:ea typeface="MS Mincho"/>
            </a:endParaRPr>
          </a:p>
          <a:p>
            <a:pPr marL="57150" marR="0" indent="0">
              <a:spcBef>
                <a:spcPts val="0"/>
              </a:spcBef>
              <a:spcAft>
                <a:spcPts val="0"/>
              </a:spcAft>
              <a:buNone/>
            </a:pPr>
            <a:r>
              <a:rPr lang="en-US" sz="2200" b="1" dirty="0">
                <a:solidFill>
                  <a:srgbClr val="00B050"/>
                </a:solidFill>
                <a:latin typeface="Times New Roman"/>
                <a:ea typeface="MS Mincho"/>
              </a:rPr>
              <a:t>Pharmacokinetics:</a:t>
            </a:r>
            <a:r>
              <a:rPr lang="en-US" sz="2200" dirty="0">
                <a:solidFill>
                  <a:srgbClr val="00B050"/>
                </a:solidFill>
                <a:latin typeface="Times New Roman"/>
                <a:ea typeface="MS Mincho"/>
              </a:rPr>
              <a:t>  </a:t>
            </a:r>
            <a:r>
              <a:rPr lang="en-US" sz="2000" dirty="0">
                <a:solidFill>
                  <a:srgbClr val="FFFF00"/>
                </a:solidFill>
                <a:latin typeface="Times New Roman"/>
                <a:ea typeface="MS Mincho"/>
              </a:rPr>
              <a:t>5-FU is administered parenterally since oral absorption is unpredictable.  Distribution is wide and the drug readily enters CSF. Metabolism normally occurs in liver by reduction of the pyrimidine ring.  </a:t>
            </a:r>
            <a:endParaRPr lang="en-US" sz="2000" dirty="0" smtClean="0">
              <a:solidFill>
                <a:srgbClr val="FFFF00"/>
              </a:solidFill>
              <a:latin typeface="Times New Roman"/>
              <a:ea typeface="MS Mincho"/>
            </a:endParaRPr>
          </a:p>
          <a:p>
            <a:pPr marL="57150" marR="0" indent="0">
              <a:lnSpc>
                <a:spcPct val="110000"/>
              </a:lnSpc>
              <a:spcBef>
                <a:spcPts val="0"/>
              </a:spcBef>
              <a:spcAft>
                <a:spcPts val="0"/>
              </a:spcAft>
              <a:buNone/>
            </a:pPr>
            <a:endParaRPr lang="en-US" sz="2000" dirty="0">
              <a:solidFill>
                <a:srgbClr val="FFFF00"/>
              </a:solidFill>
              <a:latin typeface="Times New Roman"/>
              <a:ea typeface="MS Mincho"/>
            </a:endParaRPr>
          </a:p>
          <a:p>
            <a:pPr marL="57150" marR="0" indent="0">
              <a:spcBef>
                <a:spcPts val="0"/>
              </a:spcBef>
              <a:spcAft>
                <a:spcPts val="0"/>
              </a:spcAft>
              <a:buNone/>
            </a:pPr>
            <a:r>
              <a:rPr lang="en-US" sz="2200" b="1" dirty="0">
                <a:solidFill>
                  <a:srgbClr val="00B050"/>
                </a:solidFill>
                <a:latin typeface="Times New Roman"/>
                <a:ea typeface="MS Mincho"/>
              </a:rPr>
              <a:t>Administration:</a:t>
            </a:r>
            <a:r>
              <a:rPr lang="en-US" sz="2200" dirty="0">
                <a:solidFill>
                  <a:srgbClr val="00B050"/>
                </a:solidFill>
                <a:latin typeface="Times New Roman"/>
                <a:ea typeface="MS Mincho"/>
              </a:rPr>
              <a:t> </a:t>
            </a:r>
            <a:r>
              <a:rPr lang="en-US" sz="2000" dirty="0">
                <a:solidFill>
                  <a:srgbClr val="FFFF00"/>
                </a:solidFill>
                <a:latin typeface="Times New Roman"/>
                <a:ea typeface="MS Mincho"/>
              </a:rPr>
              <a:t>In dogs and cats: 5-FU is administered IV once a week.  Intratumoral can be injected directly into tumor tissue every two weeks for seven treatments</a:t>
            </a:r>
            <a:r>
              <a:rPr lang="en-US" sz="2000" dirty="0" smtClean="0">
                <a:solidFill>
                  <a:srgbClr val="FFFF00"/>
                </a:solidFill>
                <a:latin typeface="Times New Roman"/>
                <a:ea typeface="MS Mincho"/>
              </a:rPr>
              <a:t>.</a:t>
            </a:r>
          </a:p>
          <a:p>
            <a:pPr marL="57150" marR="0" indent="0">
              <a:spcBef>
                <a:spcPts val="0"/>
              </a:spcBef>
              <a:spcAft>
                <a:spcPts val="0"/>
              </a:spcAft>
              <a:buNone/>
            </a:pPr>
            <a:endParaRPr lang="en-US" sz="2000" dirty="0">
              <a:solidFill>
                <a:srgbClr val="FFFF00"/>
              </a:solidFill>
              <a:latin typeface="Times New Roman"/>
              <a:ea typeface="MS Mincho"/>
            </a:endParaRPr>
          </a:p>
          <a:p>
            <a:pPr marL="57150" marR="0" indent="0">
              <a:spcBef>
                <a:spcPts val="0"/>
              </a:spcBef>
              <a:spcAft>
                <a:spcPts val="0"/>
              </a:spcAft>
              <a:buNone/>
            </a:pPr>
            <a:r>
              <a:rPr lang="en-US" sz="2000" b="1" dirty="0">
                <a:solidFill>
                  <a:srgbClr val="00B050"/>
                </a:solidFill>
                <a:latin typeface="Times New Roman"/>
                <a:ea typeface="MS Mincho"/>
              </a:rPr>
              <a:t>Adverse effects:</a:t>
            </a:r>
            <a:r>
              <a:rPr lang="en-US" sz="2000" dirty="0">
                <a:solidFill>
                  <a:srgbClr val="00B050"/>
                </a:solidFill>
                <a:latin typeface="Times New Roman"/>
                <a:ea typeface="MS Mincho"/>
              </a:rPr>
              <a:t> </a:t>
            </a:r>
            <a:r>
              <a:rPr lang="en-US" sz="2000" dirty="0">
                <a:solidFill>
                  <a:srgbClr val="FFFF00"/>
                </a:solidFill>
                <a:latin typeface="Times New Roman"/>
                <a:ea typeface="MS Mincho"/>
              </a:rPr>
              <a:t>In dogs, the most common adverse effects include diarrhea, and other GI disturbances along with myelosuppression. </a:t>
            </a:r>
            <a:endParaRPr lang="en-US" sz="2000" dirty="0">
              <a:solidFill>
                <a:srgbClr val="FFFF00"/>
              </a:solidFill>
              <a:effectLst/>
              <a:latin typeface="Times New Roman"/>
              <a:ea typeface="MS Mincho"/>
            </a:endParaRPr>
          </a:p>
        </p:txBody>
      </p:sp>
    </p:spTree>
    <p:extLst>
      <p:ext uri="{BB962C8B-B14F-4D97-AF65-F5344CB8AC3E}">
        <p14:creationId xmlns:p14="http://schemas.microsoft.com/office/powerpoint/2010/main" val="2864925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500" y="2294455"/>
            <a:ext cx="5943600" cy="6617196"/>
          </a:xfrm>
          <a:prstGeom prst="rect">
            <a:avLst/>
          </a:prstGeom>
        </p:spPr>
        <p:txBody>
          <a:bodyPr wrap="square">
            <a:spAutoFit/>
          </a:bodyPr>
          <a:lstStyle/>
          <a:p>
            <a:r>
              <a:rPr lang="en-US" sz="2400" b="1" dirty="0" smtClean="0">
                <a:solidFill>
                  <a:srgbClr val="00B050"/>
                </a:solidFill>
                <a:latin typeface="Times New Roman" panose="02020603050405020304" pitchFamily="18" charset="0"/>
                <a:cs typeface="Times New Roman" panose="02020603050405020304" pitchFamily="18" charset="0"/>
              </a:rPr>
              <a:t>Introduction: </a:t>
            </a:r>
          </a:p>
          <a:p>
            <a:pPr marL="342900" indent="-342900">
              <a:buFont typeface="Arial" panose="020B0604020202020204" pitchFamily="34" charset="0"/>
              <a:buChar char="•"/>
            </a:pPr>
            <a:r>
              <a:rPr lang="en-US" sz="2000" b="1" dirty="0" smtClean="0">
                <a:solidFill>
                  <a:schemeClr val="bg1"/>
                </a:solidFill>
                <a:latin typeface="Times New Roman" panose="02020603050405020304" pitchFamily="18" charset="0"/>
                <a:cs typeface="Times New Roman" panose="02020603050405020304" pitchFamily="18" charset="0"/>
              </a:rPr>
              <a:t>The practice of cancer medicine has changed dramatically as curative treatments have been identified for many previously fatal malignancies such as testicular cancer, lymphomas, and leukemia. </a:t>
            </a:r>
          </a:p>
          <a:p>
            <a:pPr marL="342900" indent="-342900">
              <a:buFont typeface="Arial" panose="020B0604020202020204" pitchFamily="34" charset="0"/>
              <a:buChar char="•"/>
            </a:pPr>
            <a:r>
              <a:rPr lang="en-US" sz="2000" b="1" dirty="0" smtClean="0">
                <a:solidFill>
                  <a:schemeClr val="bg1"/>
                </a:solidFill>
                <a:latin typeface="Times New Roman" panose="02020603050405020304" pitchFamily="18" charset="0"/>
                <a:cs typeface="Times New Roman" panose="02020603050405020304" pitchFamily="18" charset="0"/>
              </a:rPr>
              <a:t>Chemotherapy is also employed as part of the multimodal treatment of locally advanced head and neck, breast, lung, and esophageal cancers, soft-tissue sarcomas, and pediatric solid tumors</a:t>
            </a:r>
          </a:p>
          <a:p>
            <a:pPr marL="342900" indent="-342900">
              <a:buFont typeface="Arial" panose="020B0604020202020204" pitchFamily="34" charset="0"/>
              <a:buChar char="•"/>
            </a:pPr>
            <a:r>
              <a:rPr lang="en-US" sz="2000" b="1" dirty="0" smtClean="0">
                <a:solidFill>
                  <a:schemeClr val="bg1"/>
                </a:solidFill>
                <a:latin typeface="Times New Roman" panose="02020603050405020304" pitchFamily="18" charset="0"/>
                <a:cs typeface="Times New Roman" panose="02020603050405020304" pitchFamily="18" charset="0"/>
              </a:rPr>
              <a:t>thereby allowing for more limited surgery and even cures in these formerly incurable cases.</a:t>
            </a:r>
          </a:p>
          <a:p>
            <a:pPr marL="342900" indent="-342900">
              <a:buFont typeface="Arial" panose="020B0604020202020204" pitchFamily="34" charset="0"/>
              <a:buChar char="•"/>
            </a:pPr>
            <a:r>
              <a:rPr lang="en-US" sz="2000" b="1" dirty="0" smtClean="0">
                <a:solidFill>
                  <a:schemeClr val="bg1"/>
                </a:solidFill>
                <a:latin typeface="Times New Roman" panose="02020603050405020304" pitchFamily="18" charset="0"/>
                <a:cs typeface="Times New Roman" panose="02020603050405020304" pitchFamily="18" charset="0"/>
              </a:rPr>
              <a:t>The compounds used in the chemotherapy of neoplastic disease are quite varied in structure and mechanism of action, including: alkylating agents; antimetabolite analogs of folic acid, pyrimidine, and purine; natural products; hormones and hormone antagonists; and a variety of agents directed at specific molecular targets. Figure 1 depicts the cellular targets of chemotherapeutic agents. </a:t>
            </a:r>
            <a:endParaRPr lang="en-US" sz="2000" b="1" dirty="0">
              <a:solidFill>
                <a:schemeClr val="bg1"/>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1822206" y="1219201"/>
            <a:ext cx="3028950" cy="954107"/>
          </a:xfrm>
          <a:prstGeom prst="rect">
            <a:avLst/>
          </a:prstGeom>
          <a:noFill/>
        </p:spPr>
        <p:txBody>
          <a:bodyPr wrap="square" rtlCol="0">
            <a:spAutoFit/>
          </a:bodyPr>
          <a:lstStyle/>
          <a:p>
            <a:pPr algn="ctr"/>
            <a:r>
              <a:rPr lang="en-US" sz="2800" dirty="0" smtClean="0">
                <a:solidFill>
                  <a:srgbClr val="FFFF00"/>
                </a:solidFill>
                <a:latin typeface="Times New Roman" panose="02020603050405020304" pitchFamily="18" charset="0"/>
                <a:cs typeface="Times New Roman" panose="02020603050405020304" pitchFamily="18" charset="0"/>
              </a:rPr>
              <a:t>Antineoplastic Drugs</a:t>
            </a:r>
            <a:endParaRPr lang="en-US" sz="28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47844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548216"/>
          </a:xfrm>
        </p:spPr>
        <p:txBody>
          <a:bodyPr>
            <a:normAutofit fontScale="90000"/>
          </a:bodyPr>
          <a:lstStyle/>
          <a:p>
            <a:r>
              <a:rPr lang="en-US" sz="3200" b="1" dirty="0">
                <a:solidFill>
                  <a:srgbClr val="FFFF00"/>
                </a:solidFill>
                <a:latin typeface="Times New Roman"/>
                <a:ea typeface="MS Mincho"/>
              </a:rPr>
              <a:t>Antimetabolites – cont’d</a:t>
            </a:r>
            <a:endParaRPr lang="en-US" sz="3200" b="1"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6200" y="914400"/>
            <a:ext cx="6705600" cy="7924800"/>
          </a:xfrm>
        </p:spPr>
        <p:txBody>
          <a:bodyPr>
            <a:normAutofit fontScale="70000" lnSpcReduction="20000"/>
          </a:bodyPr>
          <a:lstStyle/>
          <a:p>
            <a:pPr marL="514350" lvl="0" indent="-514350">
              <a:lnSpc>
                <a:spcPct val="150000"/>
              </a:lnSpc>
              <a:spcBef>
                <a:spcPts val="0"/>
              </a:spcBef>
              <a:buAutoNum type="arabicPeriod" startAt="3"/>
            </a:pPr>
            <a:r>
              <a:rPr lang="en-US" sz="3400" b="1" dirty="0" smtClean="0">
                <a:solidFill>
                  <a:srgbClr val="FF0000"/>
                </a:solidFill>
                <a:latin typeface="Times New Roman"/>
                <a:ea typeface="MS Mincho"/>
              </a:rPr>
              <a:t>Cytosine </a:t>
            </a:r>
            <a:r>
              <a:rPr lang="en-US" sz="3400" b="1" dirty="0">
                <a:solidFill>
                  <a:srgbClr val="FF0000"/>
                </a:solidFill>
                <a:latin typeface="Times New Roman"/>
                <a:ea typeface="MS Mincho"/>
              </a:rPr>
              <a:t>arabinoside </a:t>
            </a:r>
            <a:endParaRPr lang="en-US" sz="3400" b="1" dirty="0" smtClean="0">
              <a:solidFill>
                <a:srgbClr val="FF0000"/>
              </a:solidFill>
              <a:latin typeface="Times New Roman"/>
              <a:ea typeface="MS Mincho"/>
            </a:endParaRPr>
          </a:p>
          <a:p>
            <a:pPr marL="0" lvl="0" indent="0">
              <a:lnSpc>
                <a:spcPct val="120000"/>
              </a:lnSpc>
              <a:spcBef>
                <a:spcPts val="0"/>
              </a:spcBef>
              <a:buNone/>
            </a:pPr>
            <a:r>
              <a:rPr lang="en-US" sz="3600" b="1" dirty="0" smtClean="0">
                <a:solidFill>
                  <a:srgbClr val="00B050"/>
                </a:solidFill>
                <a:latin typeface="Times New Roman"/>
                <a:ea typeface="MS Mincho"/>
              </a:rPr>
              <a:t>Mechanism </a:t>
            </a:r>
            <a:r>
              <a:rPr lang="en-US" sz="3600" b="1" dirty="0">
                <a:solidFill>
                  <a:srgbClr val="00B050"/>
                </a:solidFill>
                <a:latin typeface="Times New Roman"/>
                <a:ea typeface="MS Mincho"/>
              </a:rPr>
              <a:t>of action: </a:t>
            </a:r>
            <a:r>
              <a:rPr lang="en-US" dirty="0">
                <a:solidFill>
                  <a:srgbClr val="FFFF00"/>
                </a:solidFill>
                <a:latin typeface="Times New Roman"/>
                <a:ea typeface="MS Mincho"/>
              </a:rPr>
              <a:t>Cytosine arabinoside is a pyrimidine analog, which is phosphorylated in cells to Arabinoside CMP and incorporated into DNA, resulting in labile linkage</a:t>
            </a:r>
            <a:r>
              <a:rPr lang="en-US" dirty="0" smtClean="0">
                <a:solidFill>
                  <a:srgbClr val="FFFF00"/>
                </a:solidFill>
                <a:latin typeface="Times New Roman"/>
                <a:ea typeface="MS Mincho"/>
              </a:rPr>
              <a:t>.</a:t>
            </a:r>
          </a:p>
          <a:p>
            <a:pPr marL="0" lvl="0" indent="0">
              <a:lnSpc>
                <a:spcPct val="150000"/>
              </a:lnSpc>
              <a:spcBef>
                <a:spcPts val="0"/>
              </a:spcBef>
              <a:buNone/>
            </a:pPr>
            <a:endParaRPr lang="en-US" sz="2900" dirty="0">
              <a:solidFill>
                <a:srgbClr val="FFFF00"/>
              </a:solidFill>
              <a:latin typeface="Times New Roman"/>
              <a:ea typeface="MS Mincho"/>
            </a:endParaRPr>
          </a:p>
          <a:p>
            <a:pPr marL="57150" marR="0" indent="0">
              <a:lnSpc>
                <a:spcPct val="120000"/>
              </a:lnSpc>
              <a:spcBef>
                <a:spcPts val="0"/>
              </a:spcBef>
              <a:spcAft>
                <a:spcPts val="0"/>
              </a:spcAft>
              <a:buNone/>
            </a:pPr>
            <a:r>
              <a:rPr lang="en-US" sz="3600" b="1" dirty="0">
                <a:solidFill>
                  <a:srgbClr val="00B050"/>
                </a:solidFill>
                <a:latin typeface="Times New Roman"/>
                <a:ea typeface="MS Mincho"/>
              </a:rPr>
              <a:t>Therapeutic uses:</a:t>
            </a:r>
            <a:r>
              <a:rPr lang="en-US" sz="3600" dirty="0">
                <a:solidFill>
                  <a:srgbClr val="00B050"/>
                </a:solidFill>
                <a:latin typeface="Times New Roman"/>
                <a:ea typeface="MS Mincho"/>
              </a:rPr>
              <a:t> </a:t>
            </a:r>
            <a:r>
              <a:rPr lang="en-US" dirty="0">
                <a:solidFill>
                  <a:srgbClr val="FFFF00"/>
                </a:solidFill>
                <a:latin typeface="Times New Roman"/>
                <a:ea typeface="MS Mincho"/>
              </a:rPr>
              <a:t>It is used in dogs and cats for lymphoreticular neoplasms, myeloproliferative disease, granulomatous meningeoencepalitis and CNS lymphoma</a:t>
            </a:r>
            <a:r>
              <a:rPr lang="en-US" dirty="0" smtClean="0">
                <a:solidFill>
                  <a:srgbClr val="FFFF00"/>
                </a:solidFill>
                <a:latin typeface="Times New Roman"/>
                <a:ea typeface="MS Mincho"/>
              </a:rPr>
              <a:t>.</a:t>
            </a:r>
          </a:p>
          <a:p>
            <a:pPr marL="57150" marR="0" indent="0">
              <a:lnSpc>
                <a:spcPct val="150000"/>
              </a:lnSpc>
              <a:spcBef>
                <a:spcPts val="0"/>
              </a:spcBef>
              <a:spcAft>
                <a:spcPts val="0"/>
              </a:spcAft>
              <a:buNone/>
            </a:pPr>
            <a:endParaRPr lang="en-US" dirty="0">
              <a:solidFill>
                <a:srgbClr val="FFFF00"/>
              </a:solidFill>
              <a:latin typeface="Times New Roman"/>
              <a:ea typeface="MS Mincho"/>
            </a:endParaRPr>
          </a:p>
          <a:p>
            <a:pPr marL="57150" marR="0" indent="0">
              <a:lnSpc>
                <a:spcPct val="120000"/>
              </a:lnSpc>
              <a:spcBef>
                <a:spcPts val="0"/>
              </a:spcBef>
              <a:spcAft>
                <a:spcPts val="0"/>
              </a:spcAft>
              <a:buNone/>
            </a:pPr>
            <a:r>
              <a:rPr lang="en-US" sz="3400" b="1" dirty="0">
                <a:solidFill>
                  <a:srgbClr val="00B050"/>
                </a:solidFill>
                <a:latin typeface="Times New Roman"/>
                <a:ea typeface="MS Mincho"/>
              </a:rPr>
              <a:t>Pharmacokinetics</a:t>
            </a:r>
            <a:r>
              <a:rPr lang="en-US" sz="3600" b="1" dirty="0">
                <a:solidFill>
                  <a:srgbClr val="00B050"/>
                </a:solidFill>
                <a:latin typeface="Times New Roman"/>
                <a:ea typeface="MS Mincho"/>
              </a:rPr>
              <a:t>:</a:t>
            </a:r>
            <a:r>
              <a:rPr lang="en-US" sz="3600" dirty="0">
                <a:solidFill>
                  <a:srgbClr val="00B050"/>
                </a:solidFill>
                <a:latin typeface="Times New Roman"/>
                <a:ea typeface="MS Mincho"/>
              </a:rPr>
              <a:t> </a:t>
            </a:r>
            <a:r>
              <a:rPr lang="en-US" sz="2900" dirty="0">
                <a:solidFill>
                  <a:srgbClr val="FFFF00"/>
                </a:solidFill>
                <a:latin typeface="Times New Roman"/>
                <a:ea typeface="MS Mincho"/>
              </a:rPr>
              <a:t>Cytosine arabinoside is rapidly activated and metabolized by deaminase mainly the liver, but is also converted in the kidneys, and intestinal mucosa into uracil arabinoside (</a:t>
            </a:r>
            <a:r>
              <a:rPr lang="en-US" sz="2900" dirty="0" err="1">
                <a:solidFill>
                  <a:srgbClr val="FFFF00"/>
                </a:solidFill>
                <a:latin typeface="Times New Roman"/>
                <a:ea typeface="MS Mincho"/>
              </a:rPr>
              <a:t>ara</a:t>
            </a:r>
            <a:r>
              <a:rPr lang="en-US" sz="2900" dirty="0">
                <a:solidFill>
                  <a:srgbClr val="FFFF00"/>
                </a:solidFill>
                <a:latin typeface="Times New Roman"/>
                <a:ea typeface="MS Mincho"/>
              </a:rPr>
              <a:t>-U). 80% of cytosine is excreted in the urine within 24 hours (90% as </a:t>
            </a:r>
            <a:r>
              <a:rPr lang="en-US" sz="2900" dirty="0" err="1">
                <a:solidFill>
                  <a:srgbClr val="FFFF00"/>
                </a:solidFill>
                <a:latin typeface="Times New Roman"/>
                <a:ea typeface="MS Mincho"/>
              </a:rPr>
              <a:t>ara</a:t>
            </a:r>
            <a:r>
              <a:rPr lang="en-US" sz="2900" dirty="0">
                <a:solidFill>
                  <a:srgbClr val="FFFF00"/>
                </a:solidFill>
                <a:latin typeface="Times New Roman"/>
                <a:ea typeface="MS Mincho"/>
              </a:rPr>
              <a:t>-U and 10% as unchanged cytosine arabinoside</a:t>
            </a:r>
            <a:r>
              <a:rPr lang="en-US" sz="2900" dirty="0" smtClean="0">
                <a:solidFill>
                  <a:srgbClr val="FFFF00"/>
                </a:solidFill>
                <a:latin typeface="Times New Roman"/>
                <a:ea typeface="MS Mincho"/>
              </a:rPr>
              <a:t>).</a:t>
            </a:r>
          </a:p>
          <a:p>
            <a:pPr marL="57150" marR="0" indent="0">
              <a:lnSpc>
                <a:spcPct val="150000"/>
              </a:lnSpc>
              <a:spcBef>
                <a:spcPts val="0"/>
              </a:spcBef>
              <a:spcAft>
                <a:spcPts val="0"/>
              </a:spcAft>
              <a:buNone/>
            </a:pPr>
            <a:endParaRPr lang="en-US" sz="2900" dirty="0">
              <a:solidFill>
                <a:srgbClr val="FFFF00"/>
              </a:solidFill>
              <a:latin typeface="Times New Roman"/>
              <a:ea typeface="MS Mincho"/>
            </a:endParaRPr>
          </a:p>
          <a:p>
            <a:pPr marL="57150" marR="0" indent="0">
              <a:lnSpc>
                <a:spcPct val="150000"/>
              </a:lnSpc>
              <a:spcBef>
                <a:spcPts val="0"/>
              </a:spcBef>
              <a:spcAft>
                <a:spcPts val="0"/>
              </a:spcAft>
              <a:buNone/>
            </a:pPr>
            <a:r>
              <a:rPr lang="en-US" sz="3400" b="1" dirty="0" smtClean="0">
                <a:solidFill>
                  <a:srgbClr val="00B050"/>
                </a:solidFill>
                <a:latin typeface="Times New Roman"/>
                <a:ea typeface="MS Mincho"/>
              </a:rPr>
              <a:t>Administration</a:t>
            </a:r>
            <a:r>
              <a:rPr lang="en-US" sz="3600" b="1" dirty="0">
                <a:solidFill>
                  <a:srgbClr val="00B050"/>
                </a:solidFill>
                <a:latin typeface="Times New Roman"/>
                <a:ea typeface="MS Mincho"/>
              </a:rPr>
              <a:t>:</a:t>
            </a:r>
            <a:r>
              <a:rPr lang="en-US" sz="3600" dirty="0">
                <a:solidFill>
                  <a:srgbClr val="00B050"/>
                </a:solidFill>
                <a:latin typeface="Times New Roman"/>
                <a:ea typeface="MS Mincho"/>
              </a:rPr>
              <a:t> </a:t>
            </a:r>
            <a:r>
              <a:rPr lang="en-US" sz="2900" dirty="0">
                <a:solidFill>
                  <a:srgbClr val="FFFF00"/>
                </a:solidFill>
                <a:latin typeface="Times New Roman"/>
                <a:ea typeface="MS Mincho"/>
              </a:rPr>
              <a:t>It is administered IV or SC once a day to dogs and </a:t>
            </a:r>
            <a:r>
              <a:rPr lang="en-US" sz="2900" dirty="0" smtClean="0">
                <a:solidFill>
                  <a:srgbClr val="FFFF00"/>
                </a:solidFill>
                <a:latin typeface="Times New Roman"/>
                <a:ea typeface="MS Mincho"/>
              </a:rPr>
              <a:t>cats</a:t>
            </a:r>
          </a:p>
          <a:p>
            <a:pPr marL="57150" marR="0" indent="0">
              <a:lnSpc>
                <a:spcPct val="120000"/>
              </a:lnSpc>
              <a:spcBef>
                <a:spcPts val="0"/>
              </a:spcBef>
              <a:spcAft>
                <a:spcPts val="0"/>
              </a:spcAft>
              <a:buNone/>
            </a:pPr>
            <a:r>
              <a:rPr lang="en-US" sz="3400" b="1" dirty="0" smtClean="0">
                <a:solidFill>
                  <a:srgbClr val="00B050"/>
                </a:solidFill>
                <a:latin typeface="Times New Roman"/>
                <a:ea typeface="MS Mincho"/>
              </a:rPr>
              <a:t>Adverse </a:t>
            </a:r>
            <a:r>
              <a:rPr lang="en-US" sz="3400" b="1" dirty="0">
                <a:solidFill>
                  <a:srgbClr val="00B050"/>
                </a:solidFill>
                <a:latin typeface="Times New Roman"/>
                <a:ea typeface="MS Mincho"/>
              </a:rPr>
              <a:t>effects</a:t>
            </a:r>
            <a:r>
              <a:rPr lang="en-US" sz="2900" b="1" dirty="0">
                <a:solidFill>
                  <a:srgbClr val="00B050"/>
                </a:solidFill>
                <a:latin typeface="Times New Roman"/>
                <a:ea typeface="MS Mincho"/>
              </a:rPr>
              <a:t>:</a:t>
            </a:r>
            <a:r>
              <a:rPr lang="en-US" sz="2900" dirty="0">
                <a:solidFill>
                  <a:srgbClr val="00B050"/>
                </a:solidFill>
                <a:latin typeface="Times New Roman"/>
                <a:ea typeface="MS Mincho"/>
              </a:rPr>
              <a:t> </a:t>
            </a:r>
            <a:r>
              <a:rPr lang="en-US" sz="2900" dirty="0">
                <a:solidFill>
                  <a:srgbClr val="FFFF00"/>
                </a:solidFill>
                <a:latin typeface="Times New Roman"/>
                <a:ea typeface="MS Mincho"/>
              </a:rPr>
              <a:t>Myelosupression is the most common toxicity and anemia and thrombocytopenia may also occur.</a:t>
            </a:r>
          </a:p>
          <a:p>
            <a:endParaRPr lang="en-US" sz="20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2474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005416"/>
          </a:xfrm>
        </p:spPr>
        <p:txBody>
          <a:bodyPr>
            <a:normAutofit/>
          </a:bodyPr>
          <a:lstStyle/>
          <a:p>
            <a:r>
              <a:rPr lang="en-US" sz="3200" b="1" dirty="0">
                <a:solidFill>
                  <a:srgbClr val="FFFF00"/>
                </a:solidFill>
                <a:latin typeface="Times New Roman"/>
                <a:ea typeface="MS Mincho"/>
              </a:rPr>
              <a:t>Antimetabolites – cont’d</a:t>
            </a:r>
            <a:endParaRPr lang="en-US" sz="3200" b="1"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04800" y="1524000"/>
            <a:ext cx="6172200" cy="6034617"/>
          </a:xfrm>
        </p:spPr>
        <p:txBody>
          <a:bodyPr>
            <a:normAutofit fontScale="85000" lnSpcReduction="20000"/>
          </a:bodyPr>
          <a:lstStyle/>
          <a:p>
            <a:pPr marL="457200" lvl="0" indent="-457200">
              <a:lnSpc>
                <a:spcPct val="150000"/>
              </a:lnSpc>
              <a:spcBef>
                <a:spcPts val="0"/>
              </a:spcBef>
              <a:buAutoNum type="arabicPeriod" startAt="4"/>
            </a:pPr>
            <a:r>
              <a:rPr lang="en-US" sz="2600" b="1" dirty="0" err="1" smtClean="0">
                <a:solidFill>
                  <a:srgbClr val="FF0000"/>
                </a:solidFill>
                <a:latin typeface="Times New Roman"/>
                <a:ea typeface="MS Mincho"/>
              </a:rPr>
              <a:t>Azathiopurine</a:t>
            </a:r>
            <a:r>
              <a:rPr lang="en-US" sz="2600" b="1" dirty="0" smtClean="0">
                <a:solidFill>
                  <a:srgbClr val="FF0000"/>
                </a:solidFill>
                <a:latin typeface="Times New Roman"/>
                <a:ea typeface="MS Mincho"/>
              </a:rPr>
              <a:t> </a:t>
            </a:r>
            <a:r>
              <a:rPr lang="en-US" sz="2600" b="1" dirty="0">
                <a:solidFill>
                  <a:srgbClr val="FF0000"/>
                </a:solidFill>
                <a:latin typeface="Times New Roman"/>
                <a:ea typeface="MS Mincho"/>
              </a:rPr>
              <a:t>(Imuran®): </a:t>
            </a:r>
            <a:endParaRPr lang="en-US" sz="2600" b="1" dirty="0" smtClean="0">
              <a:solidFill>
                <a:srgbClr val="FF0000"/>
              </a:solidFill>
              <a:latin typeface="Times New Roman"/>
              <a:ea typeface="MS Mincho"/>
            </a:endParaRPr>
          </a:p>
          <a:p>
            <a:pPr marL="0" lvl="0" indent="0">
              <a:lnSpc>
                <a:spcPct val="110000"/>
              </a:lnSpc>
              <a:spcBef>
                <a:spcPts val="0"/>
              </a:spcBef>
              <a:buNone/>
            </a:pPr>
            <a:r>
              <a:rPr lang="en-US" sz="2400" dirty="0" smtClean="0">
                <a:solidFill>
                  <a:srgbClr val="FFFF00"/>
                </a:solidFill>
                <a:latin typeface="Times New Roman"/>
                <a:ea typeface="MS Mincho"/>
              </a:rPr>
              <a:t>It </a:t>
            </a:r>
            <a:r>
              <a:rPr lang="en-US" sz="2400" dirty="0">
                <a:solidFill>
                  <a:srgbClr val="FFFF00"/>
                </a:solidFill>
                <a:latin typeface="Times New Roman"/>
                <a:ea typeface="MS Mincho"/>
              </a:rPr>
              <a:t>is converted to the active metabolite 6-marcaptopurine (6-MP) in the liver, which will interfere with the de novo synthesis of purine nucleotides.    It is used mainly as an immunosuppressive agent in the treatment of immune-mediated diseases and perianal fistulas in dogs</a:t>
            </a:r>
            <a:r>
              <a:rPr lang="en-US" sz="2400" dirty="0" smtClean="0">
                <a:solidFill>
                  <a:srgbClr val="FFFF00"/>
                </a:solidFill>
                <a:latin typeface="Times New Roman"/>
                <a:ea typeface="MS Mincho"/>
              </a:rPr>
              <a:t>.</a:t>
            </a:r>
          </a:p>
          <a:p>
            <a:pPr marL="0" lvl="0" indent="0">
              <a:lnSpc>
                <a:spcPct val="110000"/>
              </a:lnSpc>
              <a:spcBef>
                <a:spcPts val="0"/>
              </a:spcBef>
              <a:buNone/>
            </a:pPr>
            <a:endParaRPr lang="en-US" sz="2400" dirty="0">
              <a:solidFill>
                <a:srgbClr val="FFFF00"/>
              </a:solidFill>
              <a:latin typeface="Times New Roman"/>
              <a:ea typeface="MS Mincho"/>
            </a:endParaRPr>
          </a:p>
          <a:p>
            <a:pPr marL="457200" lvl="0" indent="-457200">
              <a:lnSpc>
                <a:spcPct val="150000"/>
              </a:lnSpc>
              <a:spcBef>
                <a:spcPts val="0"/>
              </a:spcBef>
              <a:buAutoNum type="arabicPeriod" startAt="5"/>
            </a:pPr>
            <a:r>
              <a:rPr lang="en-US" sz="2600" b="1" dirty="0" smtClean="0">
                <a:solidFill>
                  <a:srgbClr val="FF0000"/>
                </a:solidFill>
                <a:latin typeface="Times New Roman"/>
                <a:ea typeface="MS Mincho"/>
              </a:rPr>
              <a:t>6-Mercaptopurine </a:t>
            </a:r>
            <a:r>
              <a:rPr lang="en-US" sz="2600" b="1" dirty="0">
                <a:solidFill>
                  <a:srgbClr val="FF0000"/>
                </a:solidFill>
                <a:latin typeface="Times New Roman"/>
                <a:ea typeface="MS Mincho"/>
              </a:rPr>
              <a:t>(6-MP, </a:t>
            </a:r>
            <a:r>
              <a:rPr lang="en-US" sz="2600" b="1" dirty="0" err="1">
                <a:solidFill>
                  <a:srgbClr val="FF0000"/>
                </a:solidFill>
                <a:latin typeface="Times New Roman"/>
                <a:ea typeface="MS Mincho"/>
              </a:rPr>
              <a:t>Purinethal</a:t>
            </a:r>
            <a:r>
              <a:rPr lang="en-US" sz="2600" b="1" dirty="0" smtClean="0">
                <a:solidFill>
                  <a:srgbClr val="FF0000"/>
                </a:solidFill>
                <a:latin typeface="Times New Roman"/>
                <a:ea typeface="MS Mincho"/>
              </a:rPr>
              <a:t>®):</a:t>
            </a:r>
          </a:p>
          <a:p>
            <a:pPr marL="0" lvl="0" indent="0">
              <a:lnSpc>
                <a:spcPct val="110000"/>
              </a:lnSpc>
              <a:spcBef>
                <a:spcPts val="0"/>
              </a:spcBef>
              <a:buNone/>
            </a:pPr>
            <a:r>
              <a:rPr lang="en-US" sz="2400" b="1" dirty="0" smtClean="0">
                <a:solidFill>
                  <a:srgbClr val="FF0000"/>
                </a:solidFill>
                <a:latin typeface="Times New Roman"/>
                <a:ea typeface="MS Mincho"/>
              </a:rPr>
              <a:t> </a:t>
            </a:r>
            <a:r>
              <a:rPr lang="en-US" sz="2400" dirty="0">
                <a:solidFill>
                  <a:srgbClr val="FFFF00"/>
                </a:solidFill>
                <a:latin typeface="Times New Roman"/>
                <a:ea typeface="MS Mincho"/>
              </a:rPr>
              <a:t>It is a purine analog, which is phosphorylated in cells. It inhibits multiple steps RNA synthesis. It is mainly used in dogs and cats for treatment of acute lymphocytic leukemia, and </a:t>
            </a:r>
            <a:r>
              <a:rPr lang="en-US" sz="2400" dirty="0" err="1">
                <a:solidFill>
                  <a:srgbClr val="FFFF00"/>
                </a:solidFill>
                <a:latin typeface="Times New Roman"/>
                <a:ea typeface="MS Mincho"/>
              </a:rPr>
              <a:t>lymphosarcoma</a:t>
            </a:r>
            <a:r>
              <a:rPr lang="en-US" sz="2400" dirty="0">
                <a:solidFill>
                  <a:srgbClr val="FFFF00"/>
                </a:solidFill>
                <a:latin typeface="Times New Roman"/>
                <a:ea typeface="MS Mincho"/>
              </a:rPr>
              <a:t>.  6-AMP is administered orally once daily</a:t>
            </a:r>
            <a:r>
              <a:rPr lang="en-US" sz="2400" dirty="0" smtClean="0">
                <a:solidFill>
                  <a:srgbClr val="FFFF00"/>
                </a:solidFill>
                <a:latin typeface="Times New Roman"/>
                <a:ea typeface="MS Mincho"/>
              </a:rPr>
              <a:t>.</a:t>
            </a:r>
          </a:p>
          <a:p>
            <a:pPr marL="0" lvl="0" indent="0">
              <a:lnSpc>
                <a:spcPct val="110000"/>
              </a:lnSpc>
              <a:spcBef>
                <a:spcPts val="0"/>
              </a:spcBef>
              <a:buNone/>
            </a:pPr>
            <a:endParaRPr lang="en-US" sz="2400" dirty="0">
              <a:solidFill>
                <a:srgbClr val="FFFF00"/>
              </a:solidFill>
              <a:latin typeface="Times New Roman"/>
              <a:ea typeface="MS Mincho"/>
            </a:endParaRPr>
          </a:p>
          <a:p>
            <a:pPr marL="457200" lvl="0" indent="-457200">
              <a:lnSpc>
                <a:spcPct val="150000"/>
              </a:lnSpc>
              <a:spcBef>
                <a:spcPts val="0"/>
              </a:spcBef>
              <a:buAutoNum type="arabicPeriod" startAt="6"/>
            </a:pPr>
            <a:r>
              <a:rPr lang="en-US" sz="2800" b="1" dirty="0" smtClean="0">
                <a:solidFill>
                  <a:srgbClr val="FF0000"/>
                </a:solidFill>
                <a:latin typeface="Times New Roman"/>
                <a:ea typeface="MS Mincho"/>
              </a:rPr>
              <a:t>6-Thioguanine</a:t>
            </a:r>
            <a:r>
              <a:rPr lang="en-US" sz="2800" b="1" dirty="0">
                <a:solidFill>
                  <a:srgbClr val="FF0000"/>
                </a:solidFill>
                <a:latin typeface="Times New Roman"/>
                <a:ea typeface="MS Mincho"/>
              </a:rPr>
              <a:t>: </a:t>
            </a:r>
            <a:endParaRPr lang="en-US" sz="2800" b="1" dirty="0" smtClean="0">
              <a:solidFill>
                <a:srgbClr val="FF0000"/>
              </a:solidFill>
              <a:latin typeface="Times New Roman"/>
              <a:ea typeface="MS Mincho"/>
            </a:endParaRPr>
          </a:p>
          <a:p>
            <a:pPr marL="0" lvl="0" indent="0">
              <a:lnSpc>
                <a:spcPct val="150000"/>
              </a:lnSpc>
              <a:spcBef>
                <a:spcPts val="0"/>
              </a:spcBef>
              <a:buNone/>
            </a:pPr>
            <a:r>
              <a:rPr lang="en-US" sz="2400" dirty="0" smtClean="0">
                <a:solidFill>
                  <a:srgbClr val="FFFF00"/>
                </a:solidFill>
                <a:latin typeface="Times New Roman"/>
                <a:ea typeface="MS Mincho"/>
              </a:rPr>
              <a:t>It </a:t>
            </a:r>
            <a:r>
              <a:rPr lang="en-US" sz="2400" dirty="0">
                <a:solidFill>
                  <a:srgbClr val="FFFF00"/>
                </a:solidFill>
                <a:latin typeface="Times New Roman"/>
                <a:ea typeface="MS Mincho"/>
              </a:rPr>
              <a:t>is a purine analog with actions and uses that are similar to 6-MP. </a:t>
            </a:r>
          </a:p>
          <a:p>
            <a:endParaRPr lang="en-US" sz="2000" b="1"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6196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6172200" cy="609600"/>
          </a:xfrm>
        </p:spPr>
        <p:txBody>
          <a:bodyPr>
            <a:normAutofit/>
          </a:bodyPr>
          <a:lstStyle/>
          <a:p>
            <a:r>
              <a:rPr lang="en-US" sz="3200" b="1" dirty="0">
                <a:solidFill>
                  <a:srgbClr val="FFFF00"/>
                </a:solidFill>
                <a:latin typeface="Times New Roman"/>
                <a:ea typeface="MS Mincho"/>
              </a:rPr>
              <a:t>Mitotic spindle </a:t>
            </a:r>
            <a:r>
              <a:rPr lang="en-US" sz="3200" b="1" dirty="0" smtClean="0">
                <a:solidFill>
                  <a:srgbClr val="FFFF00"/>
                </a:solidFill>
                <a:latin typeface="Times New Roman"/>
                <a:ea typeface="MS Mincho"/>
              </a:rPr>
              <a:t>inhibitors </a:t>
            </a:r>
            <a:endParaRPr lang="en-US" sz="3200" b="1"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42900" y="1143000"/>
            <a:ext cx="6172200" cy="7025219"/>
          </a:xfrm>
        </p:spPr>
        <p:txBody>
          <a:bodyPr>
            <a:normAutofit fontScale="40000" lnSpcReduction="20000"/>
          </a:bodyPr>
          <a:lstStyle/>
          <a:p>
            <a:pPr marL="742950" lvl="0" indent="-742950">
              <a:lnSpc>
                <a:spcPct val="150000"/>
              </a:lnSpc>
              <a:spcBef>
                <a:spcPts val="0"/>
              </a:spcBef>
              <a:buAutoNum type="arabicPeriod"/>
            </a:pPr>
            <a:r>
              <a:rPr lang="en-US" sz="5000" b="1" dirty="0" smtClean="0">
                <a:solidFill>
                  <a:srgbClr val="FFFF00"/>
                </a:solidFill>
                <a:latin typeface="Times New Roman"/>
                <a:ea typeface="MS Mincho"/>
              </a:rPr>
              <a:t>Vincristine</a:t>
            </a:r>
            <a:r>
              <a:rPr lang="en-US" sz="5000" b="1" dirty="0">
                <a:solidFill>
                  <a:srgbClr val="FFFF00"/>
                </a:solidFill>
                <a:latin typeface="Times New Roman"/>
                <a:ea typeface="MS Mincho"/>
              </a:rPr>
              <a:t>/ </a:t>
            </a:r>
            <a:r>
              <a:rPr lang="en-US" sz="5000" b="1" dirty="0" smtClean="0">
                <a:solidFill>
                  <a:srgbClr val="FFFF00"/>
                </a:solidFill>
                <a:latin typeface="Times New Roman"/>
                <a:ea typeface="MS Mincho"/>
              </a:rPr>
              <a:t>Vinblastine</a:t>
            </a:r>
            <a:endParaRPr lang="en-US" sz="5000" b="1" dirty="0">
              <a:solidFill>
                <a:srgbClr val="FFFF00"/>
              </a:solidFill>
              <a:latin typeface="Times New Roman"/>
              <a:ea typeface="MS Mincho"/>
            </a:endParaRPr>
          </a:p>
          <a:p>
            <a:pPr marL="0" lvl="0" indent="0">
              <a:lnSpc>
                <a:spcPct val="120000"/>
              </a:lnSpc>
              <a:spcBef>
                <a:spcPts val="0"/>
              </a:spcBef>
              <a:buNone/>
            </a:pPr>
            <a:r>
              <a:rPr lang="en-US" sz="4500" b="1" dirty="0" smtClean="0">
                <a:solidFill>
                  <a:srgbClr val="FFFF00"/>
                </a:solidFill>
                <a:latin typeface="Times New Roman"/>
                <a:ea typeface="MS Mincho"/>
              </a:rPr>
              <a:t> </a:t>
            </a:r>
            <a:r>
              <a:rPr lang="en-US" sz="4500" dirty="0">
                <a:solidFill>
                  <a:srgbClr val="FFFF00"/>
                </a:solidFill>
                <a:latin typeface="Times New Roman"/>
                <a:ea typeface="MS Mincho"/>
              </a:rPr>
              <a:t>Vincristine and vinblastine are considered as main representative agents of this group</a:t>
            </a:r>
            <a:r>
              <a:rPr lang="en-US" sz="4500" dirty="0">
                <a:latin typeface="Times New Roman"/>
                <a:ea typeface="MS Mincho"/>
              </a:rPr>
              <a:t>. </a:t>
            </a:r>
            <a:endParaRPr lang="en-US" sz="4500" dirty="0" smtClean="0">
              <a:latin typeface="Times New Roman"/>
              <a:ea typeface="MS Mincho"/>
            </a:endParaRPr>
          </a:p>
          <a:p>
            <a:pPr marL="0" lvl="0" indent="0">
              <a:lnSpc>
                <a:spcPct val="120000"/>
              </a:lnSpc>
              <a:spcBef>
                <a:spcPts val="0"/>
              </a:spcBef>
              <a:buNone/>
            </a:pPr>
            <a:endParaRPr lang="en-US" sz="4500" dirty="0">
              <a:solidFill>
                <a:srgbClr val="FFFF00"/>
              </a:solidFill>
              <a:latin typeface="Times New Roman"/>
              <a:ea typeface="MS Mincho"/>
            </a:endParaRPr>
          </a:p>
          <a:p>
            <a:pPr marL="57150" marR="0" indent="0">
              <a:lnSpc>
                <a:spcPct val="120000"/>
              </a:lnSpc>
              <a:spcBef>
                <a:spcPts val="0"/>
              </a:spcBef>
              <a:spcAft>
                <a:spcPts val="0"/>
              </a:spcAft>
              <a:buNone/>
            </a:pPr>
            <a:r>
              <a:rPr lang="en-US" sz="4200" b="1" dirty="0">
                <a:solidFill>
                  <a:srgbClr val="00B050"/>
                </a:solidFill>
                <a:latin typeface="Times New Roman"/>
                <a:ea typeface="MS Mincho"/>
              </a:rPr>
              <a:t>Mechanism of action: </a:t>
            </a:r>
            <a:r>
              <a:rPr lang="en-US" sz="3800" dirty="0">
                <a:solidFill>
                  <a:srgbClr val="FFFF00"/>
                </a:solidFill>
                <a:latin typeface="Times New Roman"/>
                <a:ea typeface="MS Mincho"/>
              </a:rPr>
              <a:t>The </a:t>
            </a:r>
            <a:r>
              <a:rPr lang="en-US" sz="3800" dirty="0" err="1">
                <a:solidFill>
                  <a:srgbClr val="FFFF00"/>
                </a:solidFill>
                <a:latin typeface="Times New Roman"/>
                <a:ea typeface="MS Mincho"/>
              </a:rPr>
              <a:t>vinca</a:t>
            </a:r>
            <a:r>
              <a:rPr lang="en-US" sz="3800" dirty="0">
                <a:solidFill>
                  <a:srgbClr val="FFFF00"/>
                </a:solidFill>
                <a:latin typeface="Times New Roman"/>
                <a:ea typeface="MS Mincho"/>
              </a:rPr>
              <a:t> alkaloids, vincristine and vinblastine bind to tubulin in the mitotic spindle to prevent cell division during metaphase.  They are active in the G</a:t>
            </a:r>
            <a:r>
              <a:rPr lang="en-US" sz="3800" baseline="-25000" dirty="0">
                <a:solidFill>
                  <a:srgbClr val="FFFF00"/>
                </a:solidFill>
                <a:latin typeface="Times New Roman"/>
                <a:ea typeface="MS Mincho"/>
              </a:rPr>
              <a:t>2</a:t>
            </a:r>
            <a:r>
              <a:rPr lang="en-US" sz="3800" dirty="0">
                <a:solidFill>
                  <a:srgbClr val="FFFF00"/>
                </a:solidFill>
                <a:latin typeface="Times New Roman"/>
                <a:ea typeface="MS Mincho"/>
              </a:rPr>
              <a:t> and M phases of the cell cycle.</a:t>
            </a:r>
          </a:p>
          <a:p>
            <a:pPr marL="57150" marR="0" indent="0">
              <a:lnSpc>
                <a:spcPct val="150000"/>
              </a:lnSpc>
              <a:spcBef>
                <a:spcPts val="0"/>
              </a:spcBef>
              <a:spcAft>
                <a:spcPts val="0"/>
              </a:spcAft>
              <a:buNone/>
            </a:pPr>
            <a:r>
              <a:rPr lang="en-US" sz="3800" b="1" dirty="0">
                <a:solidFill>
                  <a:srgbClr val="00B050"/>
                </a:solidFill>
                <a:latin typeface="Times New Roman"/>
                <a:ea typeface="MS Mincho"/>
              </a:rPr>
              <a:t>Therapeutic uses:</a:t>
            </a:r>
            <a:r>
              <a:rPr lang="en-US" sz="3800" dirty="0">
                <a:solidFill>
                  <a:srgbClr val="00B050"/>
                </a:solidFill>
                <a:latin typeface="Times New Roman"/>
                <a:ea typeface="MS Mincho"/>
              </a:rPr>
              <a:t> </a:t>
            </a:r>
          </a:p>
          <a:p>
            <a:pPr lvl="0">
              <a:lnSpc>
                <a:spcPct val="120000"/>
              </a:lnSpc>
              <a:spcBef>
                <a:spcPts val="0"/>
              </a:spcBef>
              <a:buFont typeface="+mj-lt"/>
              <a:buAutoNum type="alphaLcPeriod"/>
            </a:pPr>
            <a:r>
              <a:rPr lang="en-US" sz="3800" b="1" dirty="0" smtClean="0">
                <a:solidFill>
                  <a:srgbClr val="FF0000"/>
                </a:solidFill>
                <a:latin typeface="Times New Roman"/>
                <a:ea typeface="MS Mincho"/>
              </a:rPr>
              <a:t>Vincristine </a:t>
            </a:r>
            <a:r>
              <a:rPr lang="en-US" sz="3800" b="1" dirty="0">
                <a:solidFill>
                  <a:srgbClr val="FF0000"/>
                </a:solidFill>
                <a:latin typeface="Times New Roman"/>
                <a:ea typeface="MS Mincho"/>
              </a:rPr>
              <a:t>(</a:t>
            </a:r>
            <a:r>
              <a:rPr lang="en-US" sz="3800" b="1" dirty="0" err="1">
                <a:solidFill>
                  <a:srgbClr val="FF0000"/>
                </a:solidFill>
                <a:latin typeface="Times New Roman"/>
                <a:ea typeface="MS Mincho"/>
              </a:rPr>
              <a:t>Vincasar</a:t>
            </a:r>
            <a:r>
              <a:rPr lang="en-US" sz="3800" b="1" dirty="0">
                <a:solidFill>
                  <a:srgbClr val="FF0000"/>
                </a:solidFill>
                <a:latin typeface="Times New Roman"/>
                <a:ea typeface="MS Mincho"/>
              </a:rPr>
              <a:t> PFS®):</a:t>
            </a:r>
            <a:r>
              <a:rPr lang="en-US" sz="3800" dirty="0">
                <a:solidFill>
                  <a:srgbClr val="FF0000"/>
                </a:solidFill>
                <a:latin typeface="Times New Roman"/>
                <a:ea typeface="MS Mincho"/>
              </a:rPr>
              <a:t> </a:t>
            </a:r>
            <a:r>
              <a:rPr lang="en-US" sz="3800" dirty="0">
                <a:solidFill>
                  <a:srgbClr val="FFFF00"/>
                </a:solidFill>
                <a:latin typeface="Times New Roman"/>
                <a:ea typeface="MS Mincho"/>
              </a:rPr>
              <a:t>Is the most commonly used mitotic inhibitor in veterinary medicine.  It is employed in the treatment of lymphoreticular neoplasms, carcinomas, and sarcomas in dogs.</a:t>
            </a:r>
          </a:p>
          <a:p>
            <a:pPr lvl="0">
              <a:lnSpc>
                <a:spcPct val="150000"/>
              </a:lnSpc>
              <a:spcBef>
                <a:spcPts val="0"/>
              </a:spcBef>
              <a:buFont typeface="+mj-lt"/>
              <a:buAutoNum type="alphaLcPeriod"/>
            </a:pPr>
            <a:r>
              <a:rPr lang="en-US" sz="3800" b="1" dirty="0">
                <a:solidFill>
                  <a:srgbClr val="FF0000"/>
                </a:solidFill>
                <a:latin typeface="Times New Roman"/>
                <a:ea typeface="MS Mincho"/>
              </a:rPr>
              <a:t>Vinblastine (</a:t>
            </a:r>
            <a:r>
              <a:rPr lang="en-US" sz="3800" b="1" dirty="0" err="1">
                <a:solidFill>
                  <a:srgbClr val="FF0000"/>
                </a:solidFill>
                <a:latin typeface="Times New Roman"/>
                <a:ea typeface="MS Mincho"/>
              </a:rPr>
              <a:t>Velban</a:t>
            </a:r>
            <a:r>
              <a:rPr lang="en-US" sz="3800" b="1" dirty="0">
                <a:solidFill>
                  <a:srgbClr val="FF0000"/>
                </a:solidFill>
                <a:latin typeface="Times New Roman"/>
                <a:ea typeface="MS Mincho"/>
              </a:rPr>
              <a:t>®):</a:t>
            </a:r>
            <a:r>
              <a:rPr lang="en-US" sz="3800" dirty="0">
                <a:solidFill>
                  <a:srgbClr val="FF0000"/>
                </a:solidFill>
                <a:latin typeface="Times New Roman"/>
                <a:ea typeface="MS Mincho"/>
              </a:rPr>
              <a:t> </a:t>
            </a:r>
            <a:r>
              <a:rPr lang="en-US" sz="3800" dirty="0">
                <a:solidFill>
                  <a:srgbClr val="FFFF00"/>
                </a:solidFill>
                <a:latin typeface="Times New Roman"/>
                <a:ea typeface="MS Mincho"/>
              </a:rPr>
              <a:t>Its main use in treatment of lymphomas and mast cell tumors in dogs</a:t>
            </a:r>
            <a:r>
              <a:rPr lang="en-US" sz="3800" dirty="0" smtClean="0">
                <a:solidFill>
                  <a:srgbClr val="FFFF00"/>
                </a:solidFill>
                <a:latin typeface="Times New Roman"/>
                <a:ea typeface="MS Mincho"/>
              </a:rPr>
              <a:t>.</a:t>
            </a:r>
          </a:p>
          <a:p>
            <a:pPr lvl="0">
              <a:lnSpc>
                <a:spcPct val="150000"/>
              </a:lnSpc>
              <a:spcBef>
                <a:spcPts val="0"/>
              </a:spcBef>
              <a:buFont typeface="+mj-lt"/>
              <a:buAutoNum type="alphaLcPeriod"/>
            </a:pPr>
            <a:endParaRPr lang="en-US" sz="3800" dirty="0">
              <a:solidFill>
                <a:srgbClr val="FFFF00"/>
              </a:solidFill>
              <a:latin typeface="Times New Roman"/>
              <a:ea typeface="MS Mincho"/>
            </a:endParaRPr>
          </a:p>
          <a:p>
            <a:pPr marL="0" lvl="0" indent="0">
              <a:lnSpc>
                <a:spcPct val="150000"/>
              </a:lnSpc>
              <a:spcBef>
                <a:spcPts val="0"/>
              </a:spcBef>
              <a:buNone/>
            </a:pPr>
            <a:r>
              <a:rPr lang="en-US" b="1" dirty="0" smtClean="0">
                <a:solidFill>
                  <a:srgbClr val="FFFF00"/>
                </a:solidFill>
                <a:latin typeface="Times New Roman"/>
                <a:ea typeface="MS Mincho"/>
              </a:rPr>
              <a:t>2.	</a:t>
            </a:r>
            <a:r>
              <a:rPr lang="en-US" sz="5000" b="1" dirty="0" err="1" smtClean="0">
                <a:solidFill>
                  <a:srgbClr val="FFFF00"/>
                </a:solidFill>
                <a:latin typeface="Times New Roman"/>
                <a:ea typeface="MS Mincho"/>
              </a:rPr>
              <a:t>Taxanes</a:t>
            </a:r>
            <a:r>
              <a:rPr lang="en-US" sz="5000" b="1" dirty="0">
                <a:solidFill>
                  <a:srgbClr val="FFFF00"/>
                </a:solidFill>
                <a:latin typeface="Times New Roman"/>
                <a:ea typeface="MS Mincho"/>
              </a:rPr>
              <a:t>: </a:t>
            </a:r>
            <a:r>
              <a:rPr lang="en-US" sz="5000" dirty="0">
                <a:solidFill>
                  <a:srgbClr val="FFFF00"/>
                </a:solidFill>
                <a:latin typeface="Times New Roman"/>
                <a:ea typeface="MS Mincho"/>
              </a:rPr>
              <a:t>Paclitaxel (Taxol®) </a:t>
            </a:r>
            <a:r>
              <a:rPr lang="en-US" sz="4500" dirty="0">
                <a:solidFill>
                  <a:srgbClr val="FFFF00"/>
                </a:solidFill>
                <a:latin typeface="Times New Roman"/>
                <a:ea typeface="MS Mincho"/>
              </a:rPr>
              <a:t>is an example of this group of antineoplastic agents. The mechanism of action of </a:t>
            </a:r>
            <a:r>
              <a:rPr lang="en-US" sz="4500" dirty="0" err="1">
                <a:solidFill>
                  <a:srgbClr val="FFFF00"/>
                </a:solidFill>
                <a:latin typeface="Times New Roman"/>
                <a:ea typeface="MS Mincho"/>
              </a:rPr>
              <a:t>taxol</a:t>
            </a:r>
            <a:r>
              <a:rPr lang="en-US" sz="4500" dirty="0">
                <a:solidFill>
                  <a:srgbClr val="FFFF00"/>
                </a:solidFill>
                <a:latin typeface="Times New Roman"/>
                <a:ea typeface="MS Mincho"/>
              </a:rPr>
              <a:t> (from the Japanese yew tree) is due to the inhibition of microtubule dissolution (i.e., </a:t>
            </a:r>
            <a:r>
              <a:rPr lang="en-US" sz="4500" dirty="0" err="1">
                <a:solidFill>
                  <a:srgbClr val="FFFF00"/>
                </a:solidFill>
                <a:latin typeface="Times New Roman"/>
                <a:ea typeface="MS Mincho"/>
              </a:rPr>
              <a:t>depolymerization</a:t>
            </a:r>
            <a:r>
              <a:rPr lang="en-US" sz="4500" dirty="0">
                <a:solidFill>
                  <a:srgbClr val="FFFF00"/>
                </a:solidFill>
                <a:latin typeface="Times New Roman"/>
                <a:ea typeface="MS Mincho"/>
              </a:rPr>
              <a:t>).  Since microtubules assembly is essential for vital interphase and mitotic cellular function, normal cell division will not occur, as it should be.  Taxol is effective against mammary carcinomas, osteogenic osteosarcoma, and </a:t>
            </a:r>
            <a:r>
              <a:rPr lang="en-US" sz="4500" dirty="0" err="1">
                <a:solidFill>
                  <a:srgbClr val="FFFF00"/>
                </a:solidFill>
                <a:latin typeface="Times New Roman"/>
                <a:ea typeface="MS Mincho"/>
              </a:rPr>
              <a:t>histiocytosis</a:t>
            </a:r>
            <a:r>
              <a:rPr lang="en-US" sz="4500" dirty="0">
                <a:solidFill>
                  <a:srgbClr val="FFFF00"/>
                </a:solidFill>
                <a:latin typeface="Times New Roman"/>
                <a:ea typeface="MS Mincho"/>
              </a:rPr>
              <a:t> in dogs.</a:t>
            </a:r>
            <a:endParaRPr lang="en-US" sz="4500" dirty="0">
              <a:solidFill>
                <a:srgbClr val="FFFF00"/>
              </a:solidFill>
              <a:effectLst/>
              <a:latin typeface="Times New Roman"/>
              <a:ea typeface="MS Mincho"/>
            </a:endParaRPr>
          </a:p>
        </p:txBody>
      </p:sp>
    </p:spTree>
    <p:extLst>
      <p:ext uri="{BB962C8B-B14F-4D97-AF65-F5344CB8AC3E}">
        <p14:creationId xmlns:p14="http://schemas.microsoft.com/office/powerpoint/2010/main" val="28839128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286500" cy="929216"/>
          </a:xfrm>
        </p:spPr>
        <p:txBody>
          <a:bodyPr>
            <a:normAutofit fontScale="90000"/>
          </a:bodyPr>
          <a:lstStyle/>
          <a:p>
            <a:r>
              <a:rPr lang="en-US" sz="3200" b="1" u="sng" dirty="0">
                <a:solidFill>
                  <a:srgbClr val="FFFF00"/>
                </a:solidFill>
                <a:latin typeface="Times New Roman"/>
                <a:ea typeface="MS Mincho"/>
              </a:rPr>
              <a:t>Topoisomerase inhibitors of antitumor antibiotics</a:t>
            </a:r>
            <a:endParaRPr lang="en-US" sz="3200" u="sng"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42900" y="1219200"/>
            <a:ext cx="6172200" cy="6949019"/>
          </a:xfrm>
        </p:spPr>
        <p:txBody>
          <a:bodyPr>
            <a:normAutofit fontScale="55000" lnSpcReduction="20000"/>
          </a:bodyPr>
          <a:lstStyle/>
          <a:p>
            <a:pPr marL="114300" indent="0">
              <a:lnSpc>
                <a:spcPct val="120000"/>
              </a:lnSpc>
              <a:spcBef>
                <a:spcPts val="0"/>
              </a:spcBef>
              <a:buNone/>
            </a:pPr>
            <a:r>
              <a:rPr lang="en-US" sz="3600" b="1" dirty="0" smtClean="0">
                <a:solidFill>
                  <a:srgbClr val="FF0000"/>
                </a:solidFill>
                <a:latin typeface="Times New Roman"/>
                <a:ea typeface="MS Mincho"/>
              </a:rPr>
              <a:t>1. Doxorubicin </a:t>
            </a:r>
            <a:r>
              <a:rPr lang="en-US" sz="3600" b="1" dirty="0">
                <a:solidFill>
                  <a:srgbClr val="FF0000"/>
                </a:solidFill>
                <a:latin typeface="Times New Roman"/>
                <a:ea typeface="MS Mincho"/>
              </a:rPr>
              <a:t>(Adriamycin):</a:t>
            </a:r>
            <a:r>
              <a:rPr lang="en-US" sz="3600" dirty="0">
                <a:solidFill>
                  <a:srgbClr val="FF0000"/>
                </a:solidFill>
                <a:latin typeface="Times New Roman"/>
                <a:ea typeface="MS Mincho"/>
              </a:rPr>
              <a:t> </a:t>
            </a:r>
            <a:r>
              <a:rPr lang="en-US" dirty="0">
                <a:solidFill>
                  <a:srgbClr val="FFFF00"/>
                </a:solidFill>
                <a:latin typeface="Times New Roman"/>
                <a:ea typeface="MS Mincho"/>
              </a:rPr>
              <a:t>It is anthracycline antibiotic that:</a:t>
            </a:r>
          </a:p>
          <a:p>
            <a:pPr lvl="1">
              <a:lnSpc>
                <a:spcPct val="120000"/>
              </a:lnSpc>
              <a:spcBef>
                <a:spcPts val="0"/>
              </a:spcBef>
              <a:buFont typeface="Symbol"/>
              <a:buChar char=""/>
            </a:pPr>
            <a:r>
              <a:rPr lang="en-US" sz="3300" dirty="0">
                <a:solidFill>
                  <a:srgbClr val="FFFF00"/>
                </a:solidFill>
                <a:latin typeface="Times New Roman"/>
                <a:ea typeface="MS Mincho"/>
              </a:rPr>
              <a:t>Inhibits topoisomerase II, an enzyme is involved in the cleavage, </a:t>
            </a:r>
            <a:r>
              <a:rPr lang="en-US" sz="3300" dirty="0" smtClean="0">
                <a:solidFill>
                  <a:srgbClr val="FFFF00"/>
                </a:solidFill>
                <a:latin typeface="Times New Roman"/>
                <a:ea typeface="MS Mincho"/>
              </a:rPr>
              <a:t>unwinding of </a:t>
            </a:r>
            <a:r>
              <a:rPr lang="en-US" sz="3300" dirty="0">
                <a:solidFill>
                  <a:srgbClr val="FFFF00"/>
                </a:solidFill>
                <a:latin typeface="Times New Roman"/>
                <a:ea typeface="MS Mincho"/>
              </a:rPr>
              <a:t>segments of DNA;</a:t>
            </a:r>
          </a:p>
          <a:p>
            <a:pPr lvl="1">
              <a:lnSpc>
                <a:spcPct val="120000"/>
              </a:lnSpc>
              <a:spcBef>
                <a:spcPts val="0"/>
              </a:spcBef>
              <a:buFont typeface="Symbol"/>
              <a:buChar char=""/>
            </a:pPr>
            <a:r>
              <a:rPr lang="en-US" sz="3300" dirty="0">
                <a:solidFill>
                  <a:srgbClr val="FFFF00"/>
                </a:solidFill>
                <a:latin typeface="Times New Roman"/>
                <a:ea typeface="MS Mincho"/>
              </a:rPr>
              <a:t>It intercalates with DNA (forms a stable complex);</a:t>
            </a:r>
          </a:p>
          <a:p>
            <a:pPr lvl="1">
              <a:lnSpc>
                <a:spcPct val="120000"/>
              </a:lnSpc>
              <a:spcBef>
                <a:spcPts val="0"/>
              </a:spcBef>
              <a:buFont typeface="Symbol"/>
              <a:buChar char=""/>
            </a:pPr>
            <a:r>
              <a:rPr lang="en-US" sz="3300" dirty="0">
                <a:solidFill>
                  <a:srgbClr val="FFFF00"/>
                </a:solidFill>
                <a:latin typeface="Times New Roman"/>
                <a:ea typeface="MS Mincho"/>
              </a:rPr>
              <a:t>Inhibits DNA helicase;</a:t>
            </a:r>
          </a:p>
          <a:p>
            <a:pPr lvl="1">
              <a:lnSpc>
                <a:spcPct val="120000"/>
              </a:lnSpc>
              <a:spcBef>
                <a:spcPts val="0"/>
              </a:spcBef>
              <a:buFont typeface="Symbol"/>
              <a:buChar char=""/>
            </a:pPr>
            <a:r>
              <a:rPr lang="en-US" sz="3300" dirty="0">
                <a:solidFill>
                  <a:srgbClr val="FFFF00"/>
                </a:solidFill>
                <a:latin typeface="Times New Roman"/>
                <a:ea typeface="MS Mincho"/>
              </a:rPr>
              <a:t>Generates oxygen free radicals leading to oxidative damage to cell membranes and DNA;</a:t>
            </a:r>
          </a:p>
          <a:p>
            <a:pPr lvl="1">
              <a:lnSpc>
                <a:spcPct val="120000"/>
              </a:lnSpc>
              <a:spcBef>
                <a:spcPts val="0"/>
              </a:spcBef>
              <a:buFont typeface="Symbol"/>
              <a:buChar char=""/>
            </a:pPr>
            <a:r>
              <a:rPr lang="en-US" sz="3300" dirty="0">
                <a:solidFill>
                  <a:srgbClr val="FFFF00"/>
                </a:solidFill>
                <a:latin typeface="Times New Roman"/>
                <a:ea typeface="MS Mincho"/>
              </a:rPr>
              <a:t>It is non-cell cycle specific (inhibits both DNA and RNA synthesis)</a:t>
            </a:r>
          </a:p>
          <a:p>
            <a:pPr lvl="1">
              <a:lnSpc>
                <a:spcPct val="120000"/>
              </a:lnSpc>
              <a:spcBef>
                <a:spcPts val="0"/>
              </a:spcBef>
              <a:buFont typeface="Symbol"/>
              <a:buChar char=""/>
            </a:pPr>
            <a:r>
              <a:rPr lang="en-US" sz="3300" dirty="0">
                <a:solidFill>
                  <a:srgbClr val="FFFF00"/>
                </a:solidFill>
                <a:latin typeface="Times New Roman"/>
                <a:ea typeface="MS Mincho"/>
              </a:rPr>
              <a:t>It is most active in S phase</a:t>
            </a:r>
          </a:p>
          <a:p>
            <a:pPr marL="400050" marR="0">
              <a:lnSpc>
                <a:spcPct val="150000"/>
              </a:lnSpc>
              <a:spcBef>
                <a:spcPts val="0"/>
              </a:spcBef>
              <a:spcAft>
                <a:spcPts val="0"/>
              </a:spcAft>
            </a:pPr>
            <a:r>
              <a:rPr lang="en-US" dirty="0">
                <a:solidFill>
                  <a:srgbClr val="FFFF00"/>
                </a:solidFill>
                <a:latin typeface="Times New Roman"/>
                <a:ea typeface="MS Mincho"/>
              </a:rPr>
              <a:t>Doxorubicin is used in the treatment of carcinomas and sarcomas in dogs, especially lymphoma, thyroid and mammary gland carcinoma and osteosarcoma.</a:t>
            </a:r>
          </a:p>
          <a:p>
            <a:pPr marL="400050" marR="0">
              <a:lnSpc>
                <a:spcPct val="150000"/>
              </a:lnSpc>
              <a:spcBef>
                <a:spcPts val="0"/>
              </a:spcBef>
              <a:spcAft>
                <a:spcPts val="0"/>
              </a:spcAft>
            </a:pPr>
            <a:r>
              <a:rPr lang="en-US" dirty="0">
                <a:solidFill>
                  <a:srgbClr val="FFFF00"/>
                </a:solidFill>
                <a:latin typeface="Times New Roman"/>
                <a:ea typeface="MS Mincho"/>
              </a:rPr>
              <a:t>Doxorubicin is not absorbed orally and causes severe tissue necrosis if given SC or IM.  After IV administration, it is rapidly and widely distributed throughout the body except to the CNS.  It is mainly metabolized by the liver to active metabolite, </a:t>
            </a:r>
            <a:r>
              <a:rPr lang="en-US" dirty="0" err="1">
                <a:solidFill>
                  <a:srgbClr val="FFFF00"/>
                </a:solidFill>
                <a:latin typeface="Times New Roman"/>
                <a:ea typeface="MS Mincho"/>
              </a:rPr>
              <a:t>doxorubusinol</a:t>
            </a:r>
            <a:r>
              <a:rPr lang="en-US" dirty="0">
                <a:solidFill>
                  <a:srgbClr val="FFFF00"/>
                </a:solidFill>
                <a:latin typeface="Times New Roman"/>
                <a:ea typeface="MS Mincho"/>
              </a:rPr>
              <a:t>, and other inactive metabolites that are primarily excreted by bile and feces along with the non-metabolized parent compound. </a:t>
            </a:r>
          </a:p>
          <a:p>
            <a:endParaRPr lang="en-US" sz="2000" dirty="0"/>
          </a:p>
        </p:txBody>
      </p:sp>
    </p:spTree>
    <p:extLst>
      <p:ext uri="{BB962C8B-B14F-4D97-AF65-F5344CB8AC3E}">
        <p14:creationId xmlns:p14="http://schemas.microsoft.com/office/powerpoint/2010/main" val="20838595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6172200" cy="853016"/>
          </a:xfrm>
        </p:spPr>
        <p:txBody>
          <a:bodyPr>
            <a:normAutofit fontScale="90000"/>
          </a:bodyPr>
          <a:lstStyle/>
          <a:p>
            <a:r>
              <a:rPr lang="en-US" sz="2900" b="1" u="sng" dirty="0">
                <a:solidFill>
                  <a:srgbClr val="FFFF00"/>
                </a:solidFill>
                <a:latin typeface="Times New Roman"/>
                <a:ea typeface="MS Mincho"/>
              </a:rPr>
              <a:t>Topoisomerase inhibitors of antitumor antibiotics</a:t>
            </a:r>
            <a:endParaRPr lang="en-US" sz="3200" b="1" dirty="0">
              <a:solidFill>
                <a:srgbClr val="FFFF00"/>
              </a:solidFill>
            </a:endParaRPr>
          </a:p>
        </p:txBody>
      </p:sp>
      <p:sp>
        <p:nvSpPr>
          <p:cNvPr id="3" name="Content Placeholder 2"/>
          <p:cNvSpPr>
            <a:spLocks noGrp="1"/>
          </p:cNvSpPr>
          <p:nvPr>
            <p:ph idx="1"/>
          </p:nvPr>
        </p:nvSpPr>
        <p:spPr>
          <a:xfrm>
            <a:off x="342900" y="1066800"/>
            <a:ext cx="6438900" cy="7772400"/>
          </a:xfrm>
        </p:spPr>
        <p:txBody>
          <a:bodyPr>
            <a:normAutofit fontScale="25000" lnSpcReduction="20000"/>
          </a:bodyPr>
          <a:lstStyle/>
          <a:p>
            <a:pPr marL="114300" indent="0">
              <a:lnSpc>
                <a:spcPct val="150000"/>
              </a:lnSpc>
              <a:spcBef>
                <a:spcPts val="0"/>
              </a:spcBef>
              <a:buNone/>
            </a:pPr>
            <a:r>
              <a:rPr lang="en-US" sz="8000" b="1" dirty="0" smtClean="0">
                <a:solidFill>
                  <a:srgbClr val="FF0000"/>
                </a:solidFill>
                <a:latin typeface="Times New Roman"/>
                <a:ea typeface="MS Mincho"/>
              </a:rPr>
              <a:t>2.  </a:t>
            </a:r>
            <a:r>
              <a:rPr lang="en-US" sz="8000" b="1" dirty="0" err="1" smtClean="0">
                <a:solidFill>
                  <a:srgbClr val="FF0000"/>
                </a:solidFill>
                <a:latin typeface="Times New Roman"/>
                <a:ea typeface="MS Mincho"/>
              </a:rPr>
              <a:t>Mitoxantrone</a:t>
            </a:r>
            <a:r>
              <a:rPr lang="en-US" sz="8000" b="1" dirty="0" smtClean="0">
                <a:solidFill>
                  <a:srgbClr val="FF0000"/>
                </a:solidFill>
                <a:latin typeface="Times New Roman"/>
                <a:ea typeface="MS Mincho"/>
              </a:rPr>
              <a:t> </a:t>
            </a:r>
            <a:r>
              <a:rPr lang="en-US" sz="8000" b="1" dirty="0">
                <a:solidFill>
                  <a:srgbClr val="FF0000"/>
                </a:solidFill>
                <a:latin typeface="Times New Roman"/>
                <a:ea typeface="MS Mincho"/>
              </a:rPr>
              <a:t>(</a:t>
            </a:r>
            <a:r>
              <a:rPr lang="en-US" sz="8000" b="1" dirty="0" err="1">
                <a:solidFill>
                  <a:srgbClr val="FF0000"/>
                </a:solidFill>
                <a:latin typeface="Times New Roman"/>
                <a:ea typeface="MS Mincho"/>
              </a:rPr>
              <a:t>Novantrone</a:t>
            </a:r>
            <a:r>
              <a:rPr lang="en-US" sz="8000" b="1" dirty="0">
                <a:solidFill>
                  <a:srgbClr val="FF0000"/>
                </a:solidFill>
                <a:latin typeface="Times New Roman"/>
                <a:ea typeface="MS Mincho"/>
              </a:rPr>
              <a:t>®):</a:t>
            </a:r>
            <a:r>
              <a:rPr lang="en-US" sz="8000" b="1" i="1" dirty="0">
                <a:solidFill>
                  <a:srgbClr val="FF0000"/>
                </a:solidFill>
                <a:latin typeface="Times New Roman"/>
                <a:ea typeface="MS Mincho"/>
              </a:rPr>
              <a:t> </a:t>
            </a:r>
            <a:endParaRPr lang="en-US" sz="8000" dirty="0">
              <a:solidFill>
                <a:srgbClr val="FF0000"/>
              </a:solidFill>
              <a:latin typeface="Times New Roman"/>
              <a:ea typeface="MS Mincho"/>
            </a:endParaRPr>
          </a:p>
          <a:p>
            <a:pPr marL="57150" marR="0" indent="0">
              <a:lnSpc>
                <a:spcPct val="120000"/>
              </a:lnSpc>
              <a:spcBef>
                <a:spcPts val="0"/>
              </a:spcBef>
              <a:spcAft>
                <a:spcPts val="0"/>
              </a:spcAft>
              <a:buNone/>
            </a:pPr>
            <a:r>
              <a:rPr lang="en-US" sz="7200" b="1" dirty="0">
                <a:solidFill>
                  <a:srgbClr val="00B050"/>
                </a:solidFill>
                <a:latin typeface="Times New Roman"/>
                <a:ea typeface="MS Mincho"/>
              </a:rPr>
              <a:t>Mechanism of action:</a:t>
            </a:r>
            <a:endParaRPr lang="en-US" sz="7200" dirty="0">
              <a:solidFill>
                <a:srgbClr val="00B050"/>
              </a:solidFill>
              <a:latin typeface="Times New Roman"/>
              <a:ea typeface="MS Mincho"/>
            </a:endParaRPr>
          </a:p>
          <a:p>
            <a:pPr lvl="0">
              <a:lnSpc>
                <a:spcPct val="120000"/>
              </a:lnSpc>
              <a:spcBef>
                <a:spcPts val="0"/>
              </a:spcBef>
              <a:buFont typeface="Symbol"/>
              <a:buChar char=""/>
            </a:pPr>
            <a:r>
              <a:rPr lang="en-US" sz="7200" dirty="0">
                <a:solidFill>
                  <a:srgbClr val="FFFF00"/>
                </a:solidFill>
                <a:latin typeface="Times New Roman"/>
                <a:ea typeface="MS Mincho"/>
              </a:rPr>
              <a:t>It intercalates between base pairs and </a:t>
            </a:r>
            <a:r>
              <a:rPr lang="en-US" sz="7200" dirty="0" err="1">
                <a:solidFill>
                  <a:srgbClr val="FFFF00"/>
                </a:solidFill>
                <a:latin typeface="Times New Roman"/>
                <a:ea typeface="MS Mincho"/>
              </a:rPr>
              <a:t>nonintercalative</a:t>
            </a:r>
            <a:r>
              <a:rPr lang="en-US" sz="7200" dirty="0">
                <a:solidFill>
                  <a:srgbClr val="FFFF00"/>
                </a:solidFill>
                <a:latin typeface="Times New Roman"/>
                <a:ea typeface="MS Mincho"/>
              </a:rPr>
              <a:t> electrostatic interactions;</a:t>
            </a:r>
          </a:p>
          <a:p>
            <a:pPr lvl="0">
              <a:lnSpc>
                <a:spcPct val="120000"/>
              </a:lnSpc>
              <a:spcBef>
                <a:spcPts val="0"/>
              </a:spcBef>
              <a:buFont typeface="Symbol"/>
              <a:buChar char=""/>
            </a:pPr>
            <a:r>
              <a:rPr lang="en-US" sz="7200" dirty="0">
                <a:solidFill>
                  <a:srgbClr val="FFFF00"/>
                </a:solidFill>
                <a:latin typeface="Times New Roman"/>
                <a:ea typeface="MS Mincho"/>
              </a:rPr>
              <a:t>It inhibits both DNA and RNA synthesis;</a:t>
            </a:r>
          </a:p>
          <a:p>
            <a:pPr lvl="0">
              <a:lnSpc>
                <a:spcPct val="120000"/>
              </a:lnSpc>
              <a:spcBef>
                <a:spcPts val="0"/>
              </a:spcBef>
              <a:buFont typeface="Symbol"/>
              <a:buChar char=""/>
            </a:pPr>
            <a:r>
              <a:rPr lang="en-US" sz="7200" dirty="0">
                <a:solidFill>
                  <a:srgbClr val="FFFF00"/>
                </a:solidFill>
                <a:latin typeface="Times New Roman"/>
                <a:ea typeface="MS Mincho"/>
              </a:rPr>
              <a:t>It may also function s an inhibitor of topoisomerase II;</a:t>
            </a:r>
          </a:p>
          <a:p>
            <a:pPr lvl="0">
              <a:lnSpc>
                <a:spcPct val="120000"/>
              </a:lnSpc>
              <a:spcBef>
                <a:spcPts val="0"/>
              </a:spcBef>
              <a:buFont typeface="Symbol"/>
              <a:buChar char=""/>
            </a:pPr>
            <a:r>
              <a:rPr lang="en-US" sz="7200" dirty="0">
                <a:solidFill>
                  <a:srgbClr val="FFFF00"/>
                </a:solidFill>
                <a:latin typeface="Times New Roman"/>
                <a:ea typeface="MS Mincho"/>
              </a:rPr>
              <a:t>It is not considered cell-cycle phase specific, but it is more active during the S phase.</a:t>
            </a:r>
          </a:p>
          <a:p>
            <a:pPr marL="57150" marR="0" indent="0">
              <a:lnSpc>
                <a:spcPct val="120000"/>
              </a:lnSpc>
              <a:spcBef>
                <a:spcPts val="0"/>
              </a:spcBef>
              <a:spcAft>
                <a:spcPts val="0"/>
              </a:spcAft>
              <a:buNone/>
            </a:pPr>
            <a:r>
              <a:rPr lang="en-US" sz="7200" b="1" dirty="0">
                <a:solidFill>
                  <a:srgbClr val="00B050"/>
                </a:solidFill>
                <a:latin typeface="Times New Roman"/>
                <a:ea typeface="MS Mincho"/>
              </a:rPr>
              <a:t>Therapeutic uses: </a:t>
            </a:r>
            <a:r>
              <a:rPr lang="en-US" sz="7200" dirty="0">
                <a:solidFill>
                  <a:srgbClr val="FFFF00"/>
                </a:solidFill>
                <a:latin typeface="Times New Roman"/>
                <a:ea typeface="MS Mincho"/>
              </a:rPr>
              <a:t>Include lymphoma (naïve and relapsed), squamous cell carcinoma, soft tissue sarcomas, mammary gland carcinoma, transitional cell carcinoma, and other carcinomas/sarcomas</a:t>
            </a:r>
            <a:r>
              <a:rPr lang="en-US" sz="5500" dirty="0" smtClean="0">
                <a:solidFill>
                  <a:srgbClr val="FFFF00"/>
                </a:solidFill>
                <a:latin typeface="Times New Roman"/>
                <a:ea typeface="MS Mincho"/>
              </a:rPr>
              <a:t>.</a:t>
            </a:r>
          </a:p>
          <a:p>
            <a:pPr marL="57150" marR="0" indent="0">
              <a:lnSpc>
                <a:spcPct val="120000"/>
              </a:lnSpc>
              <a:spcBef>
                <a:spcPts val="0"/>
              </a:spcBef>
              <a:spcAft>
                <a:spcPts val="0"/>
              </a:spcAft>
              <a:buNone/>
            </a:pPr>
            <a:endParaRPr lang="en-US" sz="5500" dirty="0">
              <a:solidFill>
                <a:srgbClr val="FFFF00"/>
              </a:solidFill>
              <a:latin typeface="Times New Roman"/>
              <a:ea typeface="MS Mincho"/>
            </a:endParaRPr>
          </a:p>
          <a:p>
            <a:pPr marL="114300" indent="0">
              <a:lnSpc>
                <a:spcPct val="120000"/>
              </a:lnSpc>
              <a:spcBef>
                <a:spcPts val="0"/>
              </a:spcBef>
              <a:buNone/>
            </a:pPr>
            <a:r>
              <a:rPr lang="en-US" sz="8000" b="1" dirty="0" smtClean="0">
                <a:solidFill>
                  <a:srgbClr val="FF0000"/>
                </a:solidFill>
                <a:latin typeface="Times New Roman"/>
                <a:ea typeface="MS Mincho"/>
              </a:rPr>
              <a:t>3.  </a:t>
            </a:r>
            <a:r>
              <a:rPr lang="en-US" sz="8000" b="1" dirty="0" err="1" smtClean="0">
                <a:solidFill>
                  <a:srgbClr val="FF0000"/>
                </a:solidFill>
                <a:latin typeface="Times New Roman"/>
                <a:ea typeface="MS Mincho"/>
              </a:rPr>
              <a:t>Actinomycin</a:t>
            </a:r>
            <a:r>
              <a:rPr lang="en-US" sz="8000" b="1" dirty="0" smtClean="0">
                <a:solidFill>
                  <a:srgbClr val="FF0000"/>
                </a:solidFill>
                <a:latin typeface="Times New Roman"/>
                <a:ea typeface="MS Mincho"/>
              </a:rPr>
              <a:t> </a:t>
            </a:r>
            <a:r>
              <a:rPr lang="en-US" sz="8000" b="1" dirty="0">
                <a:solidFill>
                  <a:srgbClr val="FF0000"/>
                </a:solidFill>
                <a:latin typeface="Times New Roman"/>
                <a:ea typeface="MS Mincho"/>
              </a:rPr>
              <a:t>D (</a:t>
            </a:r>
            <a:r>
              <a:rPr lang="en-US" sz="8000" b="1" dirty="0" err="1">
                <a:solidFill>
                  <a:srgbClr val="FF0000"/>
                </a:solidFill>
                <a:latin typeface="Times New Roman"/>
                <a:ea typeface="MS Mincho"/>
              </a:rPr>
              <a:t>Dactinomycin</a:t>
            </a:r>
            <a:r>
              <a:rPr lang="en-US" sz="8000" b="1" dirty="0">
                <a:solidFill>
                  <a:srgbClr val="FF0000"/>
                </a:solidFill>
                <a:latin typeface="Times New Roman"/>
                <a:ea typeface="MS Mincho"/>
              </a:rPr>
              <a:t>, </a:t>
            </a:r>
            <a:r>
              <a:rPr lang="en-US" sz="8000" b="1" dirty="0" err="1">
                <a:solidFill>
                  <a:srgbClr val="FF0000"/>
                </a:solidFill>
                <a:latin typeface="Times New Roman"/>
                <a:ea typeface="MS Mincho"/>
              </a:rPr>
              <a:t>Cosmegen</a:t>
            </a:r>
            <a:r>
              <a:rPr lang="en-US" sz="8000" b="1" dirty="0">
                <a:solidFill>
                  <a:srgbClr val="FF0000"/>
                </a:solidFill>
                <a:latin typeface="Times New Roman"/>
                <a:ea typeface="MS Mincho"/>
              </a:rPr>
              <a:t>®): </a:t>
            </a:r>
            <a:r>
              <a:rPr lang="en-US" sz="7200" dirty="0">
                <a:solidFill>
                  <a:srgbClr val="FFFF00"/>
                </a:solidFill>
                <a:latin typeface="Times New Roman"/>
                <a:ea typeface="MS Mincho"/>
              </a:rPr>
              <a:t>It intercalates with the DNA helix and block transcription by RNA polymerase.  It is not cell cycle specific. It has been used for treatment of dogs and cats’ lymphoma (naïve and relapsed), soft tissue and bone sarcomas, and some carcinomas. </a:t>
            </a:r>
            <a:r>
              <a:rPr lang="en-US" sz="7200" dirty="0" smtClean="0">
                <a:solidFill>
                  <a:srgbClr val="FFFF00"/>
                </a:solidFill>
                <a:latin typeface="Times New Roman"/>
                <a:ea typeface="MS Mincho"/>
              </a:rPr>
              <a:t>It </a:t>
            </a:r>
            <a:r>
              <a:rPr lang="en-US" sz="7200" dirty="0">
                <a:solidFill>
                  <a:srgbClr val="FFFF00"/>
                </a:solidFill>
                <a:latin typeface="Times New Roman"/>
                <a:ea typeface="MS Mincho"/>
              </a:rPr>
              <a:t>is rapidly distributed throughout the body tissues except </a:t>
            </a:r>
            <a:r>
              <a:rPr lang="en-US" sz="7200" dirty="0" smtClean="0">
                <a:solidFill>
                  <a:srgbClr val="FFFF00"/>
                </a:solidFill>
                <a:latin typeface="Times New Roman"/>
                <a:ea typeface="MS Mincho"/>
              </a:rPr>
              <a:t>CNS after IV injection.   </a:t>
            </a:r>
            <a:r>
              <a:rPr lang="en-US" sz="7200" dirty="0">
                <a:solidFill>
                  <a:srgbClr val="FFFF00"/>
                </a:solidFill>
                <a:latin typeface="Times New Roman"/>
                <a:ea typeface="MS Mincho"/>
              </a:rPr>
              <a:t>It is excreted unchanged in urine and bile</a:t>
            </a:r>
            <a:r>
              <a:rPr lang="en-US" sz="7200" dirty="0" smtClean="0">
                <a:solidFill>
                  <a:srgbClr val="FFFF00"/>
                </a:solidFill>
                <a:latin typeface="Times New Roman"/>
                <a:ea typeface="MS Mincho"/>
              </a:rPr>
              <a:t>.</a:t>
            </a:r>
          </a:p>
          <a:p>
            <a:pPr marL="114300" indent="0">
              <a:lnSpc>
                <a:spcPct val="120000"/>
              </a:lnSpc>
              <a:spcBef>
                <a:spcPts val="0"/>
              </a:spcBef>
              <a:buNone/>
            </a:pPr>
            <a:endParaRPr lang="en-US" sz="7200" dirty="0">
              <a:solidFill>
                <a:srgbClr val="FFFF00"/>
              </a:solidFill>
              <a:latin typeface="Times New Roman"/>
              <a:ea typeface="MS Mincho"/>
            </a:endParaRPr>
          </a:p>
          <a:p>
            <a:pPr marL="1600200" marR="0">
              <a:lnSpc>
                <a:spcPct val="150000"/>
              </a:lnSpc>
              <a:spcBef>
                <a:spcPts val="0"/>
              </a:spcBef>
              <a:spcAft>
                <a:spcPts val="0"/>
              </a:spcAft>
              <a:tabLst>
                <a:tab pos="1657350" algn="l"/>
              </a:tabLst>
            </a:pPr>
            <a:r>
              <a:rPr lang="en-US" b="1" dirty="0">
                <a:solidFill>
                  <a:srgbClr val="FFFF00"/>
                </a:solidFill>
                <a:latin typeface="Times New Roman"/>
                <a:ea typeface="MS Mincho"/>
              </a:rPr>
              <a:t> </a:t>
            </a:r>
            <a:endParaRPr lang="en-US" dirty="0">
              <a:solidFill>
                <a:srgbClr val="FFFF00"/>
              </a:solidFill>
              <a:latin typeface="Times New Roman"/>
              <a:ea typeface="MS Mincho"/>
            </a:endParaRPr>
          </a:p>
          <a:p>
            <a:pPr marL="114300" indent="0">
              <a:lnSpc>
                <a:spcPct val="120000"/>
              </a:lnSpc>
              <a:spcBef>
                <a:spcPts val="0"/>
              </a:spcBef>
              <a:buNone/>
            </a:pPr>
            <a:r>
              <a:rPr lang="en-US" sz="8000" b="1" dirty="0" smtClean="0">
                <a:solidFill>
                  <a:srgbClr val="FF0000"/>
                </a:solidFill>
                <a:latin typeface="Times New Roman"/>
                <a:ea typeface="MS Mincho"/>
              </a:rPr>
              <a:t>4.  Etoposide </a:t>
            </a:r>
            <a:r>
              <a:rPr lang="en-US" sz="8000" b="1" dirty="0">
                <a:solidFill>
                  <a:srgbClr val="FF0000"/>
                </a:solidFill>
                <a:latin typeface="Times New Roman"/>
                <a:ea typeface="MS Mincho"/>
              </a:rPr>
              <a:t>(</a:t>
            </a:r>
            <a:r>
              <a:rPr lang="en-US" sz="8000" b="1" dirty="0" err="1">
                <a:solidFill>
                  <a:srgbClr val="FF0000"/>
                </a:solidFill>
                <a:latin typeface="Times New Roman"/>
                <a:ea typeface="MS Mincho"/>
              </a:rPr>
              <a:t>Topscar</a:t>
            </a:r>
            <a:r>
              <a:rPr lang="en-US" sz="8000" b="1" dirty="0" smtClean="0">
                <a:solidFill>
                  <a:srgbClr val="FF0000"/>
                </a:solidFill>
                <a:latin typeface="Times New Roman"/>
                <a:ea typeface="MS Mincho"/>
              </a:rPr>
              <a:t>®):</a:t>
            </a:r>
            <a:r>
              <a:rPr lang="en-US" sz="7200" dirty="0" smtClean="0">
                <a:solidFill>
                  <a:srgbClr val="FFFF00"/>
                </a:solidFill>
                <a:latin typeface="Times New Roman"/>
                <a:ea typeface="MS Mincho"/>
              </a:rPr>
              <a:t>  </a:t>
            </a:r>
            <a:r>
              <a:rPr lang="en-US" sz="7200" dirty="0">
                <a:solidFill>
                  <a:srgbClr val="FFFF00"/>
                </a:solidFill>
                <a:latin typeface="Times New Roman"/>
                <a:ea typeface="MS Mincho"/>
              </a:rPr>
              <a:t>Etoposide is a DNA topoisomerase II inhibitor that stops the action of topoisomerase II after it creates a nick in one strand of the DNA.  The nicked DNA is unable to unwind and eventually breaks.</a:t>
            </a:r>
          </a:p>
          <a:p>
            <a:endParaRPr lang="en-US" sz="18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81804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386416"/>
          </a:xfrm>
        </p:spPr>
        <p:txBody>
          <a:bodyPr>
            <a:normAutofit/>
          </a:bodyPr>
          <a:lstStyle/>
          <a:p>
            <a:r>
              <a:rPr lang="en-US" sz="3200" b="1" u="sng" dirty="0" smtClean="0">
                <a:solidFill>
                  <a:srgbClr val="FFFF00"/>
                </a:solidFill>
                <a:latin typeface="Times New Roman"/>
                <a:ea typeface="MS Mincho"/>
              </a:rPr>
              <a:t>VI. Hormones</a:t>
            </a:r>
            <a:endParaRPr lang="en-US" sz="3200" b="1" u="sng"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lnSpcReduction="10000"/>
          </a:bodyPr>
          <a:lstStyle/>
          <a:p>
            <a:pPr marL="0" indent="0">
              <a:buNone/>
            </a:pPr>
            <a:r>
              <a:rPr lang="en-US" dirty="0" smtClean="0">
                <a:solidFill>
                  <a:srgbClr val="FF0000"/>
                </a:solidFill>
                <a:latin typeface="Times New Roman"/>
                <a:ea typeface="MS Mincho"/>
              </a:rPr>
              <a:t>Glucocorticoids:</a:t>
            </a:r>
          </a:p>
          <a:p>
            <a:r>
              <a:rPr lang="en-US" sz="2600" dirty="0" smtClean="0">
                <a:solidFill>
                  <a:srgbClr val="FFFF00"/>
                </a:solidFill>
                <a:latin typeface="Times New Roman"/>
                <a:ea typeface="MS Mincho"/>
              </a:rPr>
              <a:t>Is </a:t>
            </a:r>
            <a:r>
              <a:rPr lang="en-US" sz="2600" dirty="0">
                <a:solidFill>
                  <a:srgbClr val="FFFF00"/>
                </a:solidFill>
                <a:latin typeface="Times New Roman"/>
                <a:ea typeface="MS Mincho"/>
              </a:rPr>
              <a:t>an example for this group of antineoplastic agents.  </a:t>
            </a:r>
            <a:endParaRPr lang="en-US" sz="2600" dirty="0" smtClean="0">
              <a:solidFill>
                <a:srgbClr val="FFFF00"/>
              </a:solidFill>
              <a:latin typeface="Times New Roman"/>
              <a:ea typeface="MS Mincho"/>
            </a:endParaRPr>
          </a:p>
          <a:p>
            <a:r>
              <a:rPr lang="en-US" sz="2600" dirty="0" smtClean="0">
                <a:solidFill>
                  <a:srgbClr val="FFFF00"/>
                </a:solidFill>
                <a:latin typeface="Times New Roman"/>
                <a:ea typeface="MS Mincho"/>
              </a:rPr>
              <a:t>Glucocorticoids </a:t>
            </a:r>
            <a:r>
              <a:rPr lang="en-US" sz="2600" dirty="0">
                <a:solidFill>
                  <a:srgbClr val="FFFF00"/>
                </a:solidFill>
                <a:latin typeface="Times New Roman"/>
                <a:ea typeface="MS Mincho"/>
              </a:rPr>
              <a:t>cause apoptosis of lymphocytes and thus are lymphocytic as a mechanism of action.  </a:t>
            </a:r>
            <a:endParaRPr lang="en-US" sz="2600" dirty="0" smtClean="0">
              <a:solidFill>
                <a:srgbClr val="FFFF00"/>
              </a:solidFill>
              <a:latin typeface="Times New Roman"/>
              <a:ea typeface="MS Mincho"/>
            </a:endParaRPr>
          </a:p>
          <a:p>
            <a:r>
              <a:rPr lang="en-US" sz="2600" dirty="0" smtClean="0">
                <a:solidFill>
                  <a:srgbClr val="FFFF00"/>
                </a:solidFill>
                <a:latin typeface="Times New Roman"/>
                <a:ea typeface="MS Mincho"/>
              </a:rPr>
              <a:t>They </a:t>
            </a:r>
            <a:r>
              <a:rPr lang="en-US" sz="2600" dirty="0">
                <a:solidFill>
                  <a:srgbClr val="FFFF00"/>
                </a:solidFill>
                <a:latin typeface="Times New Roman"/>
                <a:ea typeface="MS Mincho"/>
              </a:rPr>
              <a:t>are not considered as cell cycle specific. </a:t>
            </a:r>
            <a:endParaRPr lang="en-US" sz="2600" dirty="0" smtClean="0">
              <a:solidFill>
                <a:srgbClr val="FFFF00"/>
              </a:solidFill>
              <a:latin typeface="Times New Roman"/>
              <a:ea typeface="MS Mincho"/>
            </a:endParaRPr>
          </a:p>
          <a:p>
            <a:r>
              <a:rPr lang="en-US" sz="2600" dirty="0" smtClean="0">
                <a:solidFill>
                  <a:srgbClr val="FFFF00"/>
                </a:solidFill>
                <a:latin typeface="Times New Roman"/>
                <a:ea typeface="MS Mincho"/>
              </a:rPr>
              <a:t> </a:t>
            </a:r>
            <a:r>
              <a:rPr lang="en-US" sz="2600" dirty="0">
                <a:solidFill>
                  <a:srgbClr val="FFFF00"/>
                </a:solidFill>
                <a:latin typeface="Times New Roman"/>
                <a:ea typeface="MS Mincho"/>
              </a:rPr>
              <a:t>Major use of glucocorticoids is the treatment of dogs and cats lymphoreticular neoplasms including lymphomas of CNS and mast cell tumors. </a:t>
            </a:r>
            <a:endParaRPr lang="en-US" sz="2600" dirty="0" smtClean="0">
              <a:solidFill>
                <a:srgbClr val="FFFF00"/>
              </a:solidFill>
              <a:latin typeface="Times New Roman"/>
              <a:ea typeface="MS Mincho"/>
            </a:endParaRPr>
          </a:p>
          <a:p>
            <a:r>
              <a:rPr lang="en-US" sz="2600" dirty="0" smtClean="0">
                <a:solidFill>
                  <a:srgbClr val="FFFF00"/>
                </a:solidFill>
                <a:latin typeface="Times New Roman"/>
                <a:ea typeface="MS Mincho"/>
              </a:rPr>
              <a:t>They </a:t>
            </a:r>
            <a:r>
              <a:rPr lang="en-US" sz="2600" dirty="0">
                <a:solidFill>
                  <a:srgbClr val="FFFF00"/>
                </a:solidFill>
                <a:latin typeface="Times New Roman"/>
                <a:ea typeface="MS Mincho"/>
              </a:rPr>
              <a:t>are frequently used in cancer therapy with other drugs for their symptomatic improvement of appetite and well-being</a:t>
            </a:r>
            <a:r>
              <a:rPr lang="en-US" sz="2600" dirty="0">
                <a:latin typeface="Times New Roman"/>
                <a:ea typeface="MS Mincho"/>
              </a:rPr>
              <a:t>.</a:t>
            </a:r>
            <a:endParaRPr lang="en-US" sz="2600" dirty="0"/>
          </a:p>
        </p:txBody>
      </p:sp>
    </p:spTree>
    <p:extLst>
      <p:ext uri="{BB962C8B-B14F-4D97-AF65-F5344CB8AC3E}">
        <p14:creationId xmlns:p14="http://schemas.microsoft.com/office/powerpoint/2010/main" val="22916548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929216"/>
          </a:xfrm>
        </p:spPr>
        <p:txBody>
          <a:bodyPr>
            <a:normAutofit fontScale="90000"/>
          </a:bodyPr>
          <a:lstStyle/>
          <a:p>
            <a:pPr lvl="0">
              <a:lnSpc>
                <a:spcPct val="150000"/>
              </a:lnSpc>
              <a:spcBef>
                <a:spcPts val="0"/>
              </a:spcBef>
            </a:pPr>
            <a:r>
              <a:rPr lang="en-US" sz="3200" b="1" u="sng" dirty="0" smtClean="0">
                <a:solidFill>
                  <a:srgbClr val="FFFF00"/>
                </a:solidFill>
                <a:latin typeface="Times New Roman"/>
                <a:ea typeface="MS Mincho"/>
              </a:rPr>
              <a:t>VI. Enzymes</a:t>
            </a:r>
            <a:r>
              <a:rPr lang="en-US" sz="3200" dirty="0">
                <a:latin typeface="Times New Roman"/>
                <a:ea typeface="MS Mincho"/>
              </a:rPr>
              <a:t/>
            </a:r>
            <a:br>
              <a:rPr lang="en-US" sz="3200" dirty="0">
                <a:latin typeface="Times New Roman"/>
                <a:ea typeface="MS Mincho"/>
              </a:rPr>
            </a:br>
            <a:endParaRPr lang="en-US" sz="32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2400" y="990600"/>
            <a:ext cx="6629400" cy="8077200"/>
          </a:xfrm>
        </p:spPr>
        <p:txBody>
          <a:bodyPr>
            <a:normAutofit fontScale="70000" lnSpcReduction="20000"/>
          </a:bodyPr>
          <a:lstStyle/>
          <a:p>
            <a:pPr marL="114300" indent="0">
              <a:lnSpc>
                <a:spcPct val="150000"/>
              </a:lnSpc>
              <a:spcBef>
                <a:spcPts val="0"/>
              </a:spcBef>
              <a:buNone/>
            </a:pPr>
            <a:r>
              <a:rPr lang="en-US" sz="4400" b="1" dirty="0" err="1" smtClean="0">
                <a:solidFill>
                  <a:srgbClr val="FF0000"/>
                </a:solidFill>
                <a:latin typeface="Times New Roman"/>
                <a:ea typeface="MS Mincho"/>
              </a:rPr>
              <a:t>Asparaginase</a:t>
            </a:r>
            <a:r>
              <a:rPr lang="en-US" sz="4400" b="1" dirty="0" smtClean="0">
                <a:solidFill>
                  <a:srgbClr val="FF0000"/>
                </a:solidFill>
                <a:latin typeface="Times New Roman"/>
                <a:ea typeface="MS Mincho"/>
              </a:rPr>
              <a:t> </a:t>
            </a:r>
            <a:r>
              <a:rPr lang="en-US" sz="4400" b="1" dirty="0">
                <a:solidFill>
                  <a:srgbClr val="FF0000"/>
                </a:solidFill>
                <a:latin typeface="Times New Roman"/>
                <a:ea typeface="MS Mincho"/>
              </a:rPr>
              <a:t>(</a:t>
            </a:r>
            <a:r>
              <a:rPr lang="en-US" sz="4400" b="1" dirty="0" err="1">
                <a:solidFill>
                  <a:srgbClr val="FF0000"/>
                </a:solidFill>
                <a:latin typeface="Times New Roman"/>
                <a:ea typeface="MS Mincho"/>
              </a:rPr>
              <a:t>Elspar</a:t>
            </a:r>
            <a:r>
              <a:rPr lang="en-US" sz="4400" b="1" dirty="0">
                <a:solidFill>
                  <a:srgbClr val="FF0000"/>
                </a:solidFill>
                <a:latin typeface="Times New Roman"/>
                <a:ea typeface="MS Mincho"/>
              </a:rPr>
              <a:t>®): </a:t>
            </a:r>
            <a:endParaRPr lang="en-US" sz="4400" dirty="0">
              <a:solidFill>
                <a:srgbClr val="FF0000"/>
              </a:solidFill>
              <a:latin typeface="Times New Roman"/>
              <a:ea typeface="MS Mincho"/>
            </a:endParaRPr>
          </a:p>
          <a:p>
            <a:pPr marL="57150" marR="0" indent="0">
              <a:lnSpc>
                <a:spcPct val="120000"/>
              </a:lnSpc>
              <a:spcBef>
                <a:spcPts val="0"/>
              </a:spcBef>
              <a:spcAft>
                <a:spcPts val="0"/>
              </a:spcAft>
              <a:buNone/>
            </a:pPr>
            <a:r>
              <a:rPr lang="en-US" b="1" dirty="0">
                <a:solidFill>
                  <a:srgbClr val="00B050"/>
                </a:solidFill>
                <a:latin typeface="Times New Roman"/>
                <a:ea typeface="MS Mincho"/>
              </a:rPr>
              <a:t>Mechanism of action: </a:t>
            </a:r>
            <a:r>
              <a:rPr lang="en-US" dirty="0">
                <a:solidFill>
                  <a:srgbClr val="FFFF00"/>
                </a:solidFill>
                <a:latin typeface="Times New Roman"/>
                <a:ea typeface="MS Mincho"/>
              </a:rPr>
              <a:t>L-</a:t>
            </a:r>
            <a:r>
              <a:rPr lang="en-US" dirty="0" err="1">
                <a:solidFill>
                  <a:srgbClr val="FFFF00"/>
                </a:solidFill>
                <a:latin typeface="Times New Roman"/>
                <a:ea typeface="MS Mincho"/>
              </a:rPr>
              <a:t>asparaginase</a:t>
            </a:r>
            <a:r>
              <a:rPr lang="en-US" dirty="0">
                <a:solidFill>
                  <a:srgbClr val="FFFF00"/>
                </a:solidFill>
                <a:latin typeface="Times New Roman"/>
                <a:ea typeface="MS Mincho"/>
              </a:rPr>
              <a:t> is an enzyme which hydrolysis L-asparagine to deplete circulating levels and thus, inhibits protein synthesis.  Normal cells synthesis sufficient L-asparagine for protein synthesis, bit certain neoplastic cells require and exogenous source f this amino acid, and its depletion results in cell death. It is G1 phase specific</a:t>
            </a:r>
            <a:r>
              <a:rPr lang="en-US" dirty="0" smtClean="0">
                <a:solidFill>
                  <a:srgbClr val="FFFF00"/>
                </a:solidFill>
                <a:latin typeface="Times New Roman"/>
                <a:ea typeface="MS Mincho"/>
              </a:rPr>
              <a:t>.</a:t>
            </a:r>
          </a:p>
          <a:p>
            <a:pPr marL="57150" marR="0" indent="0">
              <a:lnSpc>
                <a:spcPct val="120000"/>
              </a:lnSpc>
              <a:spcBef>
                <a:spcPts val="0"/>
              </a:spcBef>
              <a:spcAft>
                <a:spcPts val="0"/>
              </a:spcAft>
              <a:buNone/>
            </a:pPr>
            <a:endParaRPr lang="en-US" dirty="0">
              <a:solidFill>
                <a:srgbClr val="FFFF00"/>
              </a:solidFill>
              <a:latin typeface="Times New Roman"/>
              <a:ea typeface="MS Mincho"/>
            </a:endParaRPr>
          </a:p>
          <a:p>
            <a:pPr marL="57150" marR="0" indent="0">
              <a:lnSpc>
                <a:spcPct val="120000"/>
              </a:lnSpc>
              <a:spcBef>
                <a:spcPts val="0"/>
              </a:spcBef>
              <a:spcAft>
                <a:spcPts val="0"/>
              </a:spcAft>
              <a:buNone/>
            </a:pPr>
            <a:r>
              <a:rPr lang="en-US" b="1" dirty="0">
                <a:solidFill>
                  <a:srgbClr val="00B050"/>
                </a:solidFill>
                <a:latin typeface="Times New Roman"/>
                <a:ea typeface="MS Mincho"/>
              </a:rPr>
              <a:t>Therapeutic uses:</a:t>
            </a:r>
            <a:r>
              <a:rPr lang="en-US" dirty="0">
                <a:solidFill>
                  <a:srgbClr val="00B050"/>
                </a:solidFill>
                <a:latin typeface="Times New Roman"/>
                <a:ea typeface="MS Mincho"/>
              </a:rPr>
              <a:t> </a:t>
            </a:r>
            <a:r>
              <a:rPr lang="en-US" dirty="0">
                <a:solidFill>
                  <a:srgbClr val="FFFF00"/>
                </a:solidFill>
                <a:latin typeface="Times New Roman"/>
                <a:ea typeface="MS Mincho"/>
              </a:rPr>
              <a:t>Acute lymphoblastic leukemia and </a:t>
            </a:r>
            <a:r>
              <a:rPr lang="en-US" dirty="0" err="1">
                <a:solidFill>
                  <a:srgbClr val="FFFF00"/>
                </a:solidFill>
                <a:latin typeface="Times New Roman"/>
                <a:ea typeface="MS Mincho"/>
              </a:rPr>
              <a:t>multicentric</a:t>
            </a:r>
            <a:r>
              <a:rPr lang="en-US" dirty="0">
                <a:solidFill>
                  <a:srgbClr val="FFFF00"/>
                </a:solidFill>
                <a:latin typeface="Times New Roman"/>
                <a:ea typeface="MS Mincho"/>
              </a:rPr>
              <a:t> lymphoma in dogs and cats. It is used in multidrug protocols</a:t>
            </a:r>
            <a:r>
              <a:rPr lang="en-US" dirty="0" smtClean="0">
                <a:solidFill>
                  <a:srgbClr val="FFFF00"/>
                </a:solidFill>
                <a:latin typeface="Times New Roman"/>
                <a:ea typeface="MS Mincho"/>
              </a:rPr>
              <a:t>.</a:t>
            </a:r>
          </a:p>
          <a:p>
            <a:pPr marL="57150" marR="0" indent="0">
              <a:lnSpc>
                <a:spcPct val="120000"/>
              </a:lnSpc>
              <a:spcBef>
                <a:spcPts val="0"/>
              </a:spcBef>
              <a:spcAft>
                <a:spcPts val="0"/>
              </a:spcAft>
              <a:buNone/>
            </a:pPr>
            <a:endParaRPr lang="en-US" dirty="0">
              <a:solidFill>
                <a:srgbClr val="FFFF00"/>
              </a:solidFill>
              <a:latin typeface="Times New Roman"/>
              <a:ea typeface="MS Mincho"/>
            </a:endParaRPr>
          </a:p>
          <a:p>
            <a:pPr marL="57150" marR="0" indent="0">
              <a:lnSpc>
                <a:spcPct val="120000"/>
              </a:lnSpc>
              <a:spcBef>
                <a:spcPts val="0"/>
              </a:spcBef>
              <a:spcAft>
                <a:spcPts val="0"/>
              </a:spcAft>
              <a:buNone/>
            </a:pPr>
            <a:r>
              <a:rPr lang="en-US" b="1" dirty="0">
                <a:solidFill>
                  <a:srgbClr val="00B050"/>
                </a:solidFill>
                <a:latin typeface="Times New Roman"/>
                <a:ea typeface="MS Mincho"/>
              </a:rPr>
              <a:t>Pharmacokinetics:</a:t>
            </a:r>
            <a:r>
              <a:rPr lang="en-US" dirty="0">
                <a:solidFill>
                  <a:srgbClr val="00B050"/>
                </a:solidFill>
                <a:latin typeface="Times New Roman"/>
                <a:ea typeface="MS Mincho"/>
              </a:rPr>
              <a:t> </a:t>
            </a:r>
            <a:r>
              <a:rPr lang="en-US" dirty="0">
                <a:solidFill>
                  <a:srgbClr val="FFFF00"/>
                </a:solidFill>
                <a:latin typeface="Times New Roman"/>
                <a:ea typeface="MS Mincho"/>
              </a:rPr>
              <a:t>The metabolic fate of </a:t>
            </a:r>
            <a:r>
              <a:rPr lang="en-US" dirty="0" err="1">
                <a:solidFill>
                  <a:srgbClr val="FFFF00"/>
                </a:solidFill>
                <a:latin typeface="Times New Roman"/>
                <a:ea typeface="MS Mincho"/>
              </a:rPr>
              <a:t>asparaginase</a:t>
            </a:r>
            <a:r>
              <a:rPr lang="en-US" dirty="0">
                <a:solidFill>
                  <a:srgbClr val="FFFF00"/>
                </a:solidFill>
                <a:latin typeface="Times New Roman"/>
                <a:ea typeface="MS Mincho"/>
              </a:rPr>
              <a:t> is not known.  It is probably metabolized by proteases in the liver and kidneys.  Only trace amount are found in in bile and urine of dogs</a:t>
            </a:r>
            <a:r>
              <a:rPr lang="en-US" dirty="0" smtClean="0">
                <a:solidFill>
                  <a:srgbClr val="FFFF00"/>
                </a:solidFill>
                <a:latin typeface="Times New Roman"/>
                <a:ea typeface="MS Mincho"/>
              </a:rPr>
              <a:t>.</a:t>
            </a:r>
          </a:p>
          <a:p>
            <a:pPr marL="57150" marR="0" indent="0">
              <a:lnSpc>
                <a:spcPct val="120000"/>
              </a:lnSpc>
              <a:spcBef>
                <a:spcPts val="0"/>
              </a:spcBef>
              <a:spcAft>
                <a:spcPts val="0"/>
              </a:spcAft>
              <a:buNone/>
            </a:pPr>
            <a:endParaRPr lang="en-US" dirty="0">
              <a:solidFill>
                <a:srgbClr val="FFFF00"/>
              </a:solidFill>
              <a:latin typeface="Times New Roman"/>
              <a:ea typeface="MS Mincho"/>
            </a:endParaRPr>
          </a:p>
          <a:p>
            <a:pPr marL="57150" marR="0" indent="0">
              <a:lnSpc>
                <a:spcPct val="120000"/>
              </a:lnSpc>
              <a:spcBef>
                <a:spcPts val="0"/>
              </a:spcBef>
              <a:spcAft>
                <a:spcPts val="0"/>
              </a:spcAft>
              <a:buNone/>
            </a:pPr>
            <a:r>
              <a:rPr lang="en-US" b="1" dirty="0">
                <a:solidFill>
                  <a:srgbClr val="00B050"/>
                </a:solidFill>
                <a:latin typeface="Times New Roman"/>
                <a:ea typeface="MS Mincho"/>
              </a:rPr>
              <a:t>Administration:</a:t>
            </a:r>
            <a:r>
              <a:rPr lang="en-US" dirty="0">
                <a:solidFill>
                  <a:srgbClr val="00B050"/>
                </a:solidFill>
                <a:latin typeface="Times New Roman"/>
                <a:ea typeface="MS Mincho"/>
              </a:rPr>
              <a:t> </a:t>
            </a:r>
            <a:r>
              <a:rPr lang="en-US" dirty="0">
                <a:solidFill>
                  <a:srgbClr val="FFFF00"/>
                </a:solidFill>
                <a:latin typeface="Times New Roman"/>
                <a:ea typeface="MS Mincho"/>
              </a:rPr>
              <a:t>To decrease the incidence and severity of anaphylactic shock to a “foreign protein”, L-</a:t>
            </a:r>
            <a:r>
              <a:rPr lang="en-US" dirty="0" err="1">
                <a:solidFill>
                  <a:srgbClr val="FFFF00"/>
                </a:solidFill>
                <a:latin typeface="Times New Roman"/>
                <a:ea typeface="MS Mincho"/>
              </a:rPr>
              <a:t>asparaginase</a:t>
            </a:r>
            <a:r>
              <a:rPr lang="en-US" dirty="0">
                <a:solidFill>
                  <a:srgbClr val="FFFF00"/>
                </a:solidFill>
                <a:latin typeface="Times New Roman"/>
                <a:ea typeface="MS Mincho"/>
              </a:rPr>
              <a:t> is administered IM or DC once a week</a:t>
            </a:r>
            <a:r>
              <a:rPr lang="en-US" dirty="0">
                <a:latin typeface="Times New Roman"/>
                <a:ea typeface="MS Mincho"/>
              </a:rPr>
              <a:t>.</a:t>
            </a:r>
          </a:p>
          <a:p>
            <a:endParaRPr lang="en-US" dirty="0"/>
          </a:p>
        </p:txBody>
      </p:sp>
    </p:spTree>
    <p:extLst>
      <p:ext uri="{BB962C8B-B14F-4D97-AF65-F5344CB8AC3E}">
        <p14:creationId xmlns:p14="http://schemas.microsoft.com/office/powerpoint/2010/main" val="38245322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6172200" cy="700616"/>
          </a:xfrm>
        </p:spPr>
        <p:txBody>
          <a:bodyPr>
            <a:normAutofit/>
          </a:bodyPr>
          <a:lstStyle/>
          <a:p>
            <a:r>
              <a:rPr lang="en-US" sz="3200" b="1" u="sng" dirty="0" smtClean="0">
                <a:solidFill>
                  <a:srgbClr val="FFFF00"/>
                </a:solidFill>
                <a:latin typeface="Times New Roman"/>
                <a:ea typeface="MS Mincho"/>
              </a:rPr>
              <a:t>VIII. Miscellaneous</a:t>
            </a:r>
            <a:endParaRPr lang="en-US" sz="3200" b="1" u="sng"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81000" y="1219200"/>
            <a:ext cx="6172200" cy="7330019"/>
          </a:xfrm>
        </p:spPr>
        <p:txBody>
          <a:bodyPr>
            <a:normAutofit/>
          </a:bodyPr>
          <a:lstStyle/>
          <a:p>
            <a:pPr marL="0" marR="0" indent="0">
              <a:lnSpc>
                <a:spcPct val="150000"/>
              </a:lnSpc>
              <a:spcBef>
                <a:spcPts val="0"/>
              </a:spcBef>
              <a:spcAft>
                <a:spcPts val="0"/>
              </a:spcAft>
              <a:buNone/>
            </a:pPr>
            <a:r>
              <a:rPr lang="en-US" sz="2400" b="1" dirty="0" smtClean="0">
                <a:solidFill>
                  <a:srgbClr val="FF0000"/>
                </a:solidFill>
                <a:latin typeface="Times New Roman"/>
                <a:ea typeface="MS Mincho"/>
              </a:rPr>
              <a:t>1.  </a:t>
            </a:r>
            <a:r>
              <a:rPr lang="en-US" sz="2400" b="1" dirty="0" err="1" smtClean="0">
                <a:solidFill>
                  <a:srgbClr val="FF0000"/>
                </a:solidFill>
                <a:latin typeface="Times New Roman"/>
                <a:ea typeface="MS Mincho"/>
              </a:rPr>
              <a:t>Piroxicam</a:t>
            </a:r>
            <a:r>
              <a:rPr lang="en-US" sz="2400" b="1" dirty="0">
                <a:solidFill>
                  <a:srgbClr val="FF0000"/>
                </a:solidFill>
                <a:latin typeface="Times New Roman"/>
                <a:ea typeface="MS Mincho"/>
              </a:rPr>
              <a:t>:</a:t>
            </a:r>
            <a:r>
              <a:rPr lang="en-US" sz="2400" dirty="0">
                <a:solidFill>
                  <a:srgbClr val="FF0000"/>
                </a:solidFill>
                <a:latin typeface="Times New Roman"/>
                <a:ea typeface="MS Mincho"/>
              </a:rPr>
              <a:t> </a:t>
            </a:r>
            <a:r>
              <a:rPr lang="en-US" sz="2000" dirty="0">
                <a:solidFill>
                  <a:srgbClr val="FFFF00"/>
                </a:solidFill>
                <a:latin typeface="Times New Roman"/>
                <a:ea typeface="MS Mincho"/>
              </a:rPr>
              <a:t>As NSAID that inhibit both COX-1 and COX-2, it is thought that </a:t>
            </a:r>
            <a:r>
              <a:rPr lang="en-US" sz="2000" dirty="0" err="1">
                <a:solidFill>
                  <a:srgbClr val="FFFF00"/>
                </a:solidFill>
                <a:latin typeface="Times New Roman"/>
                <a:ea typeface="MS Mincho"/>
              </a:rPr>
              <a:t>piroxicam</a:t>
            </a:r>
            <a:r>
              <a:rPr lang="en-US" sz="2000" dirty="0">
                <a:solidFill>
                  <a:srgbClr val="FFFF00"/>
                </a:solidFill>
                <a:latin typeface="Times New Roman"/>
                <a:ea typeface="MS Mincho"/>
              </a:rPr>
              <a:t> in COX-2 activity expressed on transitional cell carcinoma cells and to inhibitions of tumor angiogenesis.</a:t>
            </a:r>
          </a:p>
          <a:p>
            <a:pPr marL="0" marR="0" indent="0">
              <a:lnSpc>
                <a:spcPct val="150000"/>
              </a:lnSpc>
              <a:spcBef>
                <a:spcPts val="0"/>
              </a:spcBef>
              <a:spcAft>
                <a:spcPts val="0"/>
              </a:spcAft>
              <a:buNone/>
            </a:pPr>
            <a:r>
              <a:rPr lang="en-US" sz="2400" b="1" dirty="0" smtClean="0">
                <a:solidFill>
                  <a:srgbClr val="FF0000"/>
                </a:solidFill>
                <a:latin typeface="Times New Roman"/>
                <a:ea typeface="MS Mincho"/>
              </a:rPr>
              <a:t>2.  </a:t>
            </a:r>
            <a:r>
              <a:rPr lang="en-US" sz="2400" b="1" dirty="0" err="1" smtClean="0">
                <a:solidFill>
                  <a:srgbClr val="FF0000"/>
                </a:solidFill>
                <a:latin typeface="Times New Roman"/>
                <a:ea typeface="MS Mincho"/>
              </a:rPr>
              <a:t>Mitotane</a:t>
            </a:r>
            <a:r>
              <a:rPr lang="en-US" sz="2400" b="1" dirty="0">
                <a:solidFill>
                  <a:srgbClr val="FF0000"/>
                </a:solidFill>
                <a:latin typeface="Times New Roman"/>
                <a:ea typeface="MS Mincho"/>
              </a:rPr>
              <a:t>: </a:t>
            </a:r>
            <a:r>
              <a:rPr lang="en-US" sz="2000" dirty="0">
                <a:solidFill>
                  <a:srgbClr val="FFFF00"/>
                </a:solidFill>
                <a:latin typeface="Times New Roman"/>
                <a:ea typeface="MS Mincho"/>
              </a:rPr>
              <a:t>Is a chlorinated hydrocarbon, which is selectively cytotoxic to the cells of the adrenal cortex.</a:t>
            </a:r>
          </a:p>
          <a:p>
            <a:pPr marL="0" marR="0" indent="0">
              <a:lnSpc>
                <a:spcPct val="150000"/>
              </a:lnSpc>
              <a:spcBef>
                <a:spcPts val="0"/>
              </a:spcBef>
              <a:spcAft>
                <a:spcPts val="0"/>
              </a:spcAft>
              <a:buNone/>
            </a:pPr>
            <a:r>
              <a:rPr lang="en-US" sz="2400" b="1" dirty="0" smtClean="0">
                <a:solidFill>
                  <a:srgbClr val="FF0000"/>
                </a:solidFill>
                <a:latin typeface="Times New Roman"/>
                <a:ea typeface="MS Mincho"/>
              </a:rPr>
              <a:t>3.  Bleomycin</a:t>
            </a:r>
            <a:r>
              <a:rPr lang="en-US" sz="2400" b="1" dirty="0">
                <a:solidFill>
                  <a:srgbClr val="FF0000"/>
                </a:solidFill>
                <a:latin typeface="Times New Roman"/>
                <a:ea typeface="MS Mincho"/>
              </a:rPr>
              <a:t>: </a:t>
            </a:r>
            <a:r>
              <a:rPr lang="en-US" sz="2000" dirty="0">
                <a:solidFill>
                  <a:srgbClr val="FFFF00"/>
                </a:solidFill>
                <a:latin typeface="Times New Roman"/>
                <a:ea typeface="MS Mincho"/>
              </a:rPr>
              <a:t>It is a mixture of </a:t>
            </a:r>
            <a:r>
              <a:rPr lang="en-US" sz="2000" dirty="0" err="1">
                <a:solidFill>
                  <a:srgbClr val="FFFF00"/>
                </a:solidFill>
                <a:latin typeface="Times New Roman"/>
                <a:ea typeface="MS Mincho"/>
              </a:rPr>
              <a:t>gylcopeptide</a:t>
            </a:r>
            <a:r>
              <a:rPr lang="en-US" sz="2000" dirty="0">
                <a:solidFill>
                  <a:srgbClr val="FFFF00"/>
                </a:solidFill>
                <a:latin typeface="Times New Roman"/>
                <a:ea typeface="MS Mincho"/>
              </a:rPr>
              <a:t> antibiotics, which bind to DNA and cause chain scission and fragmentation via generation of free radicals.  It is a G2 specific antineoplastic agent.</a:t>
            </a:r>
          </a:p>
          <a:p>
            <a:pPr marL="0" indent="0">
              <a:buNone/>
            </a:pPr>
            <a:endParaRPr lang="en-US" sz="2000" dirty="0">
              <a:solidFill>
                <a:srgbClr val="FFFF00"/>
              </a:solidFill>
            </a:endParaRPr>
          </a:p>
        </p:txBody>
      </p:sp>
    </p:spTree>
    <p:extLst>
      <p:ext uri="{BB962C8B-B14F-4D97-AF65-F5344CB8AC3E}">
        <p14:creationId xmlns:p14="http://schemas.microsoft.com/office/powerpoint/2010/main" val="23104738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500" y="304800"/>
            <a:ext cx="5829300" cy="609600"/>
          </a:xfrm>
        </p:spPr>
        <p:txBody>
          <a:bodyPr>
            <a:normAutofit fontScale="90000"/>
          </a:bodyPr>
          <a:lstStyle/>
          <a:p>
            <a:r>
              <a:rPr lang="en-US" sz="2800" b="1" dirty="0" smtClean="0">
                <a:solidFill>
                  <a:srgbClr val="FFFF00"/>
                </a:solidFill>
                <a:latin typeface="Times New Roman" panose="02020603050405020304" pitchFamily="18" charset="0"/>
                <a:cs typeface="Times New Roman" panose="02020603050405020304" pitchFamily="18" charset="0"/>
              </a:rPr>
              <a:t/>
            </a:r>
            <a:br>
              <a:rPr lang="en-US" sz="2800" b="1" dirty="0" smtClean="0">
                <a:solidFill>
                  <a:srgbClr val="FFFF00"/>
                </a:solidFill>
                <a:latin typeface="Times New Roman" panose="02020603050405020304" pitchFamily="18" charset="0"/>
                <a:cs typeface="Times New Roman" panose="02020603050405020304" pitchFamily="18" charset="0"/>
              </a:rPr>
            </a:br>
            <a:r>
              <a:rPr lang="en-US" sz="2800" b="1" dirty="0" smtClean="0">
                <a:solidFill>
                  <a:srgbClr val="FFFF00"/>
                </a:solidFill>
                <a:latin typeface="Times New Roman" panose="02020603050405020304" pitchFamily="18" charset="0"/>
                <a:cs typeface="Times New Roman" panose="02020603050405020304" pitchFamily="18" charset="0"/>
              </a:rPr>
              <a:t/>
            </a:r>
            <a:br>
              <a:rPr lang="en-US" sz="2800" b="1" dirty="0" smtClean="0">
                <a:solidFill>
                  <a:srgbClr val="FFFF00"/>
                </a:solidFill>
                <a:latin typeface="Times New Roman" panose="02020603050405020304" pitchFamily="18" charset="0"/>
                <a:cs typeface="Times New Roman" panose="02020603050405020304" pitchFamily="18" charset="0"/>
              </a:rPr>
            </a:br>
            <a:r>
              <a:rPr lang="en-US" sz="2800" b="1" dirty="0" smtClean="0">
                <a:solidFill>
                  <a:srgbClr val="FFFF00"/>
                </a:solidFill>
                <a:latin typeface="Times New Roman" panose="02020603050405020304" pitchFamily="18" charset="0"/>
                <a:cs typeface="Times New Roman" panose="02020603050405020304" pitchFamily="18" charset="0"/>
              </a:rPr>
              <a:t>Antineoplastic Drugs</a:t>
            </a:r>
            <a:r>
              <a:rPr lang="en-US" dirty="0" smtClean="0"/>
              <a:t/>
            </a:r>
            <a:br>
              <a:rPr lang="en-US" dirty="0" smtClean="0"/>
            </a:br>
            <a:endParaRPr lang="en-US" dirty="0"/>
          </a:p>
        </p:txBody>
      </p:sp>
      <p:sp>
        <p:nvSpPr>
          <p:cNvPr id="3" name="Subtitle 2"/>
          <p:cNvSpPr>
            <a:spLocks noGrp="1"/>
          </p:cNvSpPr>
          <p:nvPr>
            <p:ph type="subTitle" idx="1"/>
          </p:nvPr>
        </p:nvSpPr>
        <p:spPr>
          <a:xfrm>
            <a:off x="171450" y="1016000"/>
            <a:ext cx="6400800" cy="7518400"/>
          </a:xfrm>
        </p:spPr>
        <p:txBody>
          <a:bodyPr>
            <a:normAutofit/>
          </a:bodyPr>
          <a:lstStyle/>
          <a:p>
            <a:pPr algn="l"/>
            <a:r>
              <a:rPr lang="en-US" sz="2400" b="1" dirty="0" smtClean="0">
                <a:solidFill>
                  <a:schemeClr val="bg1"/>
                </a:solidFill>
                <a:latin typeface="Times New Roman" panose="02020603050405020304" pitchFamily="18" charset="0"/>
                <a:cs typeface="Times New Roman" panose="02020603050405020304" pitchFamily="18" charset="0"/>
              </a:rPr>
              <a:t>The compounds used in the chemotherapy of neoplastic disease are quite varied in structure and mechanism of action, including: alkylating agents; antimetabolite analogs of folic acid, pyrimidine, and purine; natural products; hormones and hormone antagonists; and a variety of agents directed at specific molecular targets. Figure 1 depicts the cellular targets of chemotherapeutic agents. </a:t>
            </a:r>
            <a:endParaRPr lang="en-US" sz="24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188320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334" y="1371600"/>
            <a:ext cx="5486400" cy="758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33400" y="381000"/>
            <a:ext cx="5334000" cy="707886"/>
          </a:xfrm>
          <a:prstGeom prst="rect">
            <a:avLst/>
          </a:prstGeom>
          <a:noFill/>
        </p:spPr>
        <p:txBody>
          <a:bodyPr wrap="square" rtlCol="0">
            <a:spAutoFit/>
          </a:bodyPr>
          <a:lstStyle/>
          <a:p>
            <a:pPr algn="ctr"/>
            <a:r>
              <a:rPr lang="en-US" sz="2000" b="1" dirty="0">
                <a:solidFill>
                  <a:schemeClr val="bg1"/>
                </a:solidFill>
                <a:latin typeface="Times New Roman" pitchFamily="18" charset="0"/>
                <a:cs typeface="Times New Roman" pitchFamily="18" charset="0"/>
              </a:rPr>
              <a:t>Schematic representation for mechanisms and sites of action of some chemotherapeutic agents</a:t>
            </a:r>
          </a:p>
        </p:txBody>
      </p:sp>
    </p:spTree>
    <p:extLst>
      <p:ext uri="{BB962C8B-B14F-4D97-AF65-F5344CB8AC3E}">
        <p14:creationId xmlns:p14="http://schemas.microsoft.com/office/powerpoint/2010/main" val="354515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2303" y="554266"/>
            <a:ext cx="5867400" cy="400110"/>
          </a:xfrm>
          <a:prstGeom prst="rect">
            <a:avLst/>
          </a:prstGeom>
        </p:spPr>
        <p:txBody>
          <a:bodyPr wrap="square">
            <a:spAutoFit/>
          </a:bodyPr>
          <a:lstStyle/>
          <a:p>
            <a:pPr algn="ctr"/>
            <a:r>
              <a:rPr lang="en-US" sz="2000" b="1" u="sng" dirty="0">
                <a:solidFill>
                  <a:srgbClr val="FFFF00"/>
                </a:solidFill>
                <a:latin typeface="Times New Roman" pitchFamily="18" charset="0"/>
                <a:cs typeface="Times New Roman" pitchFamily="18" charset="0"/>
              </a:rPr>
              <a:t>General principles of cancer </a:t>
            </a:r>
            <a:r>
              <a:rPr lang="en-US" sz="2000" b="1" u="sng" dirty="0" smtClean="0">
                <a:solidFill>
                  <a:srgbClr val="FFFF00"/>
                </a:solidFill>
                <a:latin typeface="Times New Roman" pitchFamily="18" charset="0"/>
                <a:cs typeface="Times New Roman" pitchFamily="18" charset="0"/>
              </a:rPr>
              <a:t>chemotherapy </a:t>
            </a:r>
            <a:endParaRPr lang="en-US" sz="2000" b="1" u="sng" dirty="0">
              <a:solidFill>
                <a:srgbClr val="FFFF00"/>
              </a:solidFill>
              <a:latin typeface="Times New Roman" pitchFamily="18" charset="0"/>
              <a:cs typeface="Times New Roman" pitchFamily="18" charset="0"/>
            </a:endParaRPr>
          </a:p>
        </p:txBody>
      </p:sp>
      <p:sp>
        <p:nvSpPr>
          <p:cNvPr id="4" name="TextBox 3"/>
          <p:cNvSpPr txBox="1"/>
          <p:nvPr/>
        </p:nvSpPr>
        <p:spPr>
          <a:xfrm>
            <a:off x="228600" y="1295400"/>
            <a:ext cx="6400800" cy="7048083"/>
          </a:xfrm>
          <a:prstGeom prst="rect">
            <a:avLst/>
          </a:prstGeom>
          <a:noFill/>
        </p:spPr>
        <p:txBody>
          <a:bodyPr wrap="square" rtlCol="0">
            <a:spAutoFit/>
          </a:bodyPr>
          <a:lstStyle/>
          <a:p>
            <a:pPr marL="342900" indent="-342900">
              <a:buFont typeface="+mj-lt"/>
              <a:buAutoNum type="arabicPeriod"/>
            </a:pPr>
            <a:r>
              <a:rPr lang="en-US" sz="2000" b="1" dirty="0" smtClean="0">
                <a:solidFill>
                  <a:schemeClr val="bg1"/>
                </a:solidFill>
                <a:latin typeface="Times New Roman" pitchFamily="18" charset="0"/>
                <a:cs typeface="Times New Roman" pitchFamily="18" charset="0"/>
              </a:rPr>
              <a:t>The </a:t>
            </a:r>
            <a:r>
              <a:rPr lang="en-US" sz="2000" b="1" dirty="0">
                <a:solidFill>
                  <a:schemeClr val="bg1"/>
                </a:solidFill>
                <a:latin typeface="Times New Roman" pitchFamily="18" charset="0"/>
                <a:cs typeface="Times New Roman" pitchFamily="18" charset="0"/>
              </a:rPr>
              <a:t>goal of </a:t>
            </a:r>
            <a:r>
              <a:rPr lang="en-US" sz="2000" b="1" dirty="0" smtClean="0">
                <a:solidFill>
                  <a:schemeClr val="bg1"/>
                </a:solidFill>
                <a:latin typeface="Times New Roman" pitchFamily="18" charset="0"/>
                <a:cs typeface="Times New Roman" pitchFamily="18" charset="0"/>
              </a:rPr>
              <a:t>treatment is </a:t>
            </a:r>
            <a:r>
              <a:rPr lang="en-US" sz="2000" b="1" dirty="0">
                <a:solidFill>
                  <a:schemeClr val="bg1"/>
                </a:solidFill>
                <a:latin typeface="Times New Roman" pitchFamily="18" charset="0"/>
                <a:cs typeface="Times New Roman" pitchFamily="18" charset="0"/>
              </a:rPr>
              <a:t>to increase the length and quality of life of patients based on an accurate </a:t>
            </a:r>
            <a:r>
              <a:rPr lang="en-US" sz="2000" b="1" dirty="0" smtClean="0">
                <a:solidFill>
                  <a:schemeClr val="bg1"/>
                </a:solidFill>
                <a:latin typeface="Times New Roman" pitchFamily="18" charset="0"/>
                <a:cs typeface="Times New Roman" pitchFamily="18" charset="0"/>
              </a:rPr>
              <a:t>diagnosis </a:t>
            </a:r>
            <a:r>
              <a:rPr lang="en-US" sz="2000" b="1" dirty="0">
                <a:solidFill>
                  <a:schemeClr val="bg1"/>
                </a:solidFill>
                <a:latin typeface="Times New Roman" pitchFamily="18" charset="0"/>
                <a:cs typeface="Times New Roman" pitchFamily="18" charset="0"/>
              </a:rPr>
              <a:t>of the tumor and the clinical </a:t>
            </a:r>
            <a:r>
              <a:rPr lang="en-US" sz="2000" b="1" dirty="0" smtClean="0">
                <a:solidFill>
                  <a:schemeClr val="bg1"/>
                </a:solidFill>
                <a:latin typeface="Times New Roman" pitchFamily="18" charset="0"/>
                <a:cs typeface="Times New Roman" pitchFamily="18" charset="0"/>
              </a:rPr>
              <a:t>stage </a:t>
            </a:r>
            <a:r>
              <a:rPr lang="en-US" sz="2000" b="1" dirty="0">
                <a:solidFill>
                  <a:schemeClr val="bg1"/>
                </a:solidFill>
                <a:latin typeface="Times New Roman" pitchFamily="18" charset="0"/>
                <a:cs typeface="Times New Roman" pitchFamily="18" charset="0"/>
              </a:rPr>
              <a:t>of the </a:t>
            </a:r>
            <a:r>
              <a:rPr lang="en-US" sz="2000" b="1" dirty="0" smtClean="0">
                <a:solidFill>
                  <a:schemeClr val="bg1"/>
                </a:solidFill>
                <a:latin typeface="Times New Roman" pitchFamily="18" charset="0"/>
                <a:cs typeface="Times New Roman" pitchFamily="18" charset="0"/>
              </a:rPr>
              <a:t>tumor,</a:t>
            </a:r>
          </a:p>
          <a:p>
            <a:pPr marL="342900" indent="-342900">
              <a:buFont typeface="+mj-lt"/>
              <a:buAutoNum type="arabicPeriod"/>
            </a:pPr>
            <a:endParaRPr lang="en-US" sz="2000" b="1" dirty="0">
              <a:solidFill>
                <a:schemeClr val="bg1"/>
              </a:solidFill>
              <a:latin typeface="Times New Roman" pitchFamily="18" charset="0"/>
              <a:cs typeface="Times New Roman" pitchFamily="18" charset="0"/>
            </a:endParaRPr>
          </a:p>
          <a:p>
            <a:pPr marL="342900" indent="-342900">
              <a:buFont typeface="+mj-lt"/>
              <a:buAutoNum type="arabicPeriod"/>
            </a:pPr>
            <a:r>
              <a:rPr lang="en-US" sz="2000" b="1" dirty="0" smtClean="0">
                <a:solidFill>
                  <a:schemeClr val="bg1"/>
                </a:solidFill>
                <a:latin typeface="Times New Roman" pitchFamily="18" charset="0"/>
                <a:cs typeface="Times New Roman" pitchFamily="18" charset="0"/>
              </a:rPr>
              <a:t>Its </a:t>
            </a:r>
            <a:r>
              <a:rPr lang="en-US" sz="2000" b="1" dirty="0">
                <a:solidFill>
                  <a:schemeClr val="bg1"/>
                </a:solidFill>
                <a:latin typeface="Times New Roman" pitchFamily="18" charset="0"/>
                <a:cs typeface="Times New Roman" pitchFamily="18" charset="0"/>
              </a:rPr>
              <a:t>best </a:t>
            </a:r>
            <a:r>
              <a:rPr lang="en-US" sz="2000" b="1" dirty="0" smtClean="0">
                <a:solidFill>
                  <a:schemeClr val="bg1"/>
                </a:solidFill>
                <a:latin typeface="Times New Roman" pitchFamily="18" charset="0"/>
                <a:cs typeface="Times New Roman" pitchFamily="18" charset="0"/>
              </a:rPr>
              <a:t>use </a:t>
            </a:r>
            <a:r>
              <a:rPr lang="en-US" sz="2000" b="1" dirty="0">
                <a:solidFill>
                  <a:schemeClr val="bg1"/>
                </a:solidFill>
                <a:latin typeface="Times New Roman" pitchFamily="18" charset="0"/>
                <a:cs typeface="Times New Roman" pitchFamily="18" charset="0"/>
              </a:rPr>
              <a:t>as treatment for systemic disease, palliation for metastatic, or </a:t>
            </a:r>
            <a:r>
              <a:rPr lang="en-US" sz="2000" b="1" dirty="0" err="1">
                <a:solidFill>
                  <a:schemeClr val="bg1"/>
                </a:solidFill>
                <a:latin typeface="Times New Roman" pitchFamily="18" charset="0"/>
                <a:cs typeface="Times New Roman" pitchFamily="18" charset="0"/>
              </a:rPr>
              <a:t>nonresectable</a:t>
            </a:r>
            <a:r>
              <a:rPr lang="en-US" sz="2000" b="1" dirty="0">
                <a:solidFill>
                  <a:schemeClr val="bg1"/>
                </a:solidFill>
                <a:latin typeface="Times New Roman" pitchFamily="18" charset="0"/>
                <a:cs typeface="Times New Roman" pitchFamily="18" charset="0"/>
              </a:rPr>
              <a:t> (cannot be removed completely by surgery) tumors, large tumor size </a:t>
            </a:r>
            <a:r>
              <a:rPr lang="en-US" sz="2000" b="1" dirty="0" smtClean="0">
                <a:solidFill>
                  <a:schemeClr val="bg1"/>
                </a:solidFill>
                <a:latin typeface="Times New Roman" pitchFamily="18" charset="0"/>
                <a:cs typeface="Times New Roman" pitchFamily="18" charset="0"/>
              </a:rPr>
              <a:t>reduction</a:t>
            </a:r>
            <a:r>
              <a:rPr lang="en-US" sz="2000" b="1" dirty="0">
                <a:solidFill>
                  <a:schemeClr val="bg1"/>
                </a:solidFill>
                <a:latin typeface="Times New Roman" pitchFamily="18" charset="0"/>
                <a:cs typeface="Times New Roman" pitchFamily="18" charset="0"/>
              </a:rPr>
              <a:t> </a:t>
            </a:r>
            <a:r>
              <a:rPr lang="en-US" sz="2000" b="1" dirty="0" smtClean="0">
                <a:solidFill>
                  <a:schemeClr val="bg1"/>
                </a:solidFill>
                <a:latin typeface="Times New Roman" pitchFamily="18" charset="0"/>
                <a:cs typeface="Times New Roman" pitchFamily="18" charset="0"/>
              </a:rPr>
              <a:t>(e.g., surgery and radiation)</a:t>
            </a:r>
          </a:p>
          <a:p>
            <a:pPr marL="342900" indent="-342900">
              <a:buFont typeface="+mj-lt"/>
              <a:buAutoNum type="arabicPeriod"/>
            </a:pPr>
            <a:endParaRPr lang="en-US" sz="2000" b="1" dirty="0">
              <a:solidFill>
                <a:schemeClr val="bg1"/>
              </a:solidFill>
              <a:latin typeface="Times New Roman" pitchFamily="18" charset="0"/>
              <a:cs typeface="Times New Roman" pitchFamily="18" charset="0"/>
            </a:endParaRPr>
          </a:p>
          <a:p>
            <a:pPr marL="342900" indent="-342900">
              <a:buFont typeface="+mj-lt"/>
              <a:buAutoNum type="arabicPeriod"/>
            </a:pPr>
            <a:r>
              <a:rPr lang="en-US" sz="2000" b="1" dirty="0" smtClean="0">
                <a:solidFill>
                  <a:schemeClr val="bg1"/>
                </a:solidFill>
                <a:latin typeface="Times New Roman" pitchFamily="18" charset="0"/>
                <a:cs typeface="Times New Roman" pitchFamily="18" charset="0"/>
              </a:rPr>
              <a:t>They are </a:t>
            </a:r>
            <a:r>
              <a:rPr lang="en-US" sz="2000" b="1" dirty="0">
                <a:solidFill>
                  <a:schemeClr val="bg1"/>
                </a:solidFill>
                <a:latin typeface="Times New Roman" pitchFamily="18" charset="0"/>
                <a:cs typeface="Times New Roman" pitchFamily="18" charset="0"/>
              </a:rPr>
              <a:t>most effective when the tumor is small and is rapidly growing</a:t>
            </a:r>
            <a:r>
              <a:rPr lang="en-US" sz="2000" b="1" dirty="0" smtClean="0">
                <a:solidFill>
                  <a:schemeClr val="bg1"/>
                </a:solidFill>
                <a:latin typeface="Times New Roman" pitchFamily="18" charset="0"/>
                <a:cs typeface="Times New Roman" pitchFamily="18" charset="0"/>
              </a:rPr>
              <a:t>.</a:t>
            </a:r>
          </a:p>
          <a:p>
            <a:pPr marL="342900" indent="-342900">
              <a:buFont typeface="+mj-lt"/>
              <a:buAutoNum type="arabicPeriod"/>
            </a:pPr>
            <a:endParaRPr lang="en-US" sz="2000" b="1" dirty="0">
              <a:solidFill>
                <a:schemeClr val="bg1"/>
              </a:solidFill>
              <a:latin typeface="Times New Roman" pitchFamily="18" charset="0"/>
              <a:cs typeface="Times New Roman" pitchFamily="18" charset="0"/>
            </a:endParaRPr>
          </a:p>
          <a:p>
            <a:pPr marL="342900" indent="-342900">
              <a:buFont typeface="+mj-lt"/>
              <a:buAutoNum type="arabicPeriod"/>
            </a:pPr>
            <a:r>
              <a:rPr lang="en-US" sz="2000" b="1" dirty="0" smtClean="0">
                <a:solidFill>
                  <a:schemeClr val="bg1"/>
                </a:solidFill>
                <a:latin typeface="Times New Roman" pitchFamily="18" charset="0"/>
                <a:cs typeface="Times New Roman" pitchFamily="18" charset="0"/>
              </a:rPr>
              <a:t>Because </a:t>
            </a:r>
            <a:r>
              <a:rPr lang="en-US" sz="2000" b="1" dirty="0">
                <a:solidFill>
                  <a:schemeClr val="bg1"/>
                </a:solidFill>
                <a:latin typeface="Times New Roman" pitchFamily="18" charset="0"/>
                <a:cs typeface="Times New Roman" pitchFamily="18" charset="0"/>
              </a:rPr>
              <a:t>tumor cells undergo a high spontaneous mutation rate, </a:t>
            </a:r>
            <a:r>
              <a:rPr lang="en-US" sz="2000" b="1" dirty="0" smtClean="0">
                <a:solidFill>
                  <a:schemeClr val="bg1"/>
                </a:solidFill>
                <a:latin typeface="Times New Roman" pitchFamily="18" charset="0"/>
                <a:cs typeface="Times New Roman" pitchFamily="18" charset="0"/>
              </a:rPr>
              <a:t>cells </a:t>
            </a:r>
            <a:r>
              <a:rPr lang="en-US" sz="2000" b="1" dirty="0">
                <a:solidFill>
                  <a:schemeClr val="bg1"/>
                </a:solidFill>
                <a:latin typeface="Times New Roman" pitchFamily="18" charset="0"/>
                <a:cs typeface="Times New Roman" pitchFamily="18" charset="0"/>
              </a:rPr>
              <a:t>may have acquired mutation that can confer resistance at the time of </a:t>
            </a:r>
            <a:r>
              <a:rPr lang="en-US" sz="2000" b="1" dirty="0" smtClean="0">
                <a:solidFill>
                  <a:schemeClr val="bg1"/>
                </a:solidFill>
                <a:latin typeface="Times New Roman" pitchFamily="18" charset="0"/>
                <a:cs typeface="Times New Roman" pitchFamily="18" charset="0"/>
              </a:rPr>
              <a:t>diagnosis. Thus</a:t>
            </a:r>
            <a:r>
              <a:rPr lang="en-US" sz="2000" b="1" dirty="0">
                <a:solidFill>
                  <a:schemeClr val="bg1"/>
                </a:solidFill>
                <a:latin typeface="Times New Roman" pitchFamily="18" charset="0"/>
                <a:cs typeface="Times New Roman" pitchFamily="18" charset="0"/>
              </a:rPr>
              <a:t>, </a:t>
            </a:r>
            <a:r>
              <a:rPr lang="en-US" sz="2000" b="1" dirty="0" smtClean="0">
                <a:solidFill>
                  <a:schemeClr val="bg1"/>
                </a:solidFill>
                <a:latin typeface="Times New Roman" pitchFamily="18" charset="0"/>
                <a:cs typeface="Times New Roman" pitchFamily="18" charset="0"/>
              </a:rPr>
              <a:t> </a:t>
            </a:r>
            <a:r>
              <a:rPr lang="en-US" sz="2000" b="1" dirty="0" err="1">
                <a:solidFill>
                  <a:schemeClr val="bg1"/>
                </a:solidFill>
                <a:latin typeface="Times New Roman" pitchFamily="18" charset="0"/>
                <a:cs typeface="Times New Roman" pitchFamily="18" charset="0"/>
              </a:rPr>
              <a:t>multiagent</a:t>
            </a:r>
            <a:r>
              <a:rPr lang="en-US" sz="2000" b="1" dirty="0">
                <a:solidFill>
                  <a:schemeClr val="bg1"/>
                </a:solidFill>
                <a:latin typeface="Times New Roman" pitchFamily="18" charset="0"/>
                <a:cs typeface="Times New Roman" pitchFamily="18" charset="0"/>
              </a:rPr>
              <a:t> therapy administered as early in the course of disease as is possible, is likely to be the most helpful.</a:t>
            </a:r>
          </a:p>
          <a:p>
            <a:pPr marL="800100" lvl="1" indent="-342900">
              <a:buFont typeface="+mj-lt"/>
              <a:buAutoNum type="arabicPeriod"/>
            </a:pPr>
            <a:endParaRPr lang="en-US" b="1" dirty="0">
              <a:solidFill>
                <a:schemeClr val="bg1"/>
              </a:solidFill>
              <a:latin typeface="Times New Roman" pitchFamily="18" charset="0"/>
              <a:cs typeface="Times New Roman" pitchFamily="18" charset="0"/>
            </a:endParaRPr>
          </a:p>
          <a:p>
            <a:pPr marL="800100" lvl="1" indent="-342900">
              <a:buFont typeface="+mj-lt"/>
              <a:buAutoNum type="arabicPeriod"/>
            </a:pPr>
            <a:endParaRPr lang="en-US" b="1" dirty="0" smtClean="0">
              <a:solidFill>
                <a:schemeClr val="bg1"/>
              </a:solidFill>
              <a:latin typeface="Times New Roman" pitchFamily="18" charset="0"/>
              <a:cs typeface="Times New Roman" pitchFamily="18" charset="0"/>
            </a:endParaRPr>
          </a:p>
          <a:p>
            <a:pPr marL="800100" lvl="1" indent="-342900">
              <a:buFont typeface="+mj-lt"/>
              <a:buAutoNum type="arabicPeriod"/>
            </a:pPr>
            <a:endParaRPr lang="en-US" b="1" dirty="0">
              <a:solidFill>
                <a:schemeClr val="bg1"/>
              </a:solidFill>
              <a:latin typeface="Times New Roman" pitchFamily="18" charset="0"/>
              <a:cs typeface="Times New Roman" pitchFamily="18" charset="0"/>
            </a:endParaRPr>
          </a:p>
          <a:p>
            <a:pPr marL="342900" indent="-342900">
              <a:buFont typeface="+mj-lt"/>
              <a:buAutoNum type="arabicPeriod"/>
            </a:pP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1323034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4703" y="2438400"/>
            <a:ext cx="5562600" cy="4647426"/>
          </a:xfrm>
          <a:prstGeom prst="rect">
            <a:avLst/>
          </a:prstGeom>
        </p:spPr>
        <p:txBody>
          <a:bodyPr wrap="square">
            <a:spAutoFit/>
          </a:bodyPr>
          <a:lstStyle/>
          <a:p>
            <a:pPr marL="342900" lvl="0" indent="-342900">
              <a:buAutoNum type="arabicPeriod" startAt="5"/>
            </a:pPr>
            <a:r>
              <a:rPr lang="en-US" sz="2000" b="1" dirty="0" smtClean="0">
                <a:solidFill>
                  <a:prstClr val="white"/>
                </a:solidFill>
                <a:latin typeface="Times New Roman" pitchFamily="18" charset="0"/>
                <a:cs typeface="Times New Roman" pitchFamily="18" charset="0"/>
              </a:rPr>
              <a:t>Drug </a:t>
            </a:r>
            <a:r>
              <a:rPr lang="en-US" sz="2000" b="1" dirty="0">
                <a:solidFill>
                  <a:prstClr val="white"/>
                </a:solidFill>
                <a:latin typeface="Times New Roman" pitchFamily="18" charset="0"/>
                <a:cs typeface="Times New Roman" pitchFamily="18" charset="0"/>
              </a:rPr>
              <a:t>resistance develops in neoplastic cells with mechanisms similar to those observed in antibiotic resistant bacteria.  These include the following</a:t>
            </a:r>
            <a:r>
              <a:rPr lang="en-US" sz="2000" b="1" dirty="0" smtClean="0">
                <a:solidFill>
                  <a:prstClr val="white"/>
                </a:solidFill>
                <a:latin typeface="Times New Roman" pitchFamily="18" charset="0"/>
                <a:cs typeface="Times New Roman" pitchFamily="18" charset="0"/>
              </a:rPr>
              <a:t>:</a:t>
            </a:r>
          </a:p>
          <a:p>
            <a:pPr lvl="0"/>
            <a:endParaRPr lang="en-US" b="1" dirty="0">
              <a:solidFill>
                <a:prstClr val="white"/>
              </a:solidFill>
              <a:latin typeface="Times New Roman" pitchFamily="18" charset="0"/>
              <a:cs typeface="Times New Roman" pitchFamily="18" charset="0"/>
            </a:endParaRPr>
          </a:p>
          <a:p>
            <a:pPr marL="800100" lvl="1" indent="-342900">
              <a:buFont typeface="+mj-lt"/>
              <a:buAutoNum type="alphaLcPeriod"/>
            </a:pPr>
            <a:r>
              <a:rPr lang="en-US" b="1" dirty="0">
                <a:solidFill>
                  <a:prstClr val="white"/>
                </a:solidFill>
                <a:latin typeface="Times New Roman" pitchFamily="18" charset="0"/>
                <a:cs typeface="Times New Roman" pitchFamily="18" charset="0"/>
              </a:rPr>
              <a:t>Decreased cell permeability or uptake, or increased efflux of </a:t>
            </a:r>
            <a:r>
              <a:rPr lang="en-US" b="1" dirty="0" smtClean="0">
                <a:solidFill>
                  <a:prstClr val="white"/>
                </a:solidFill>
                <a:latin typeface="Times New Roman" pitchFamily="18" charset="0"/>
                <a:cs typeface="Times New Roman" pitchFamily="18" charset="0"/>
              </a:rPr>
              <a:t>drugs</a:t>
            </a:r>
          </a:p>
          <a:p>
            <a:pPr marL="800100" lvl="1" indent="-342900">
              <a:buFont typeface="+mj-lt"/>
              <a:buAutoNum type="alphaLcPeriod"/>
            </a:pPr>
            <a:endParaRPr lang="en-US" b="1" dirty="0">
              <a:solidFill>
                <a:prstClr val="white"/>
              </a:solidFill>
              <a:latin typeface="Times New Roman" pitchFamily="18" charset="0"/>
              <a:cs typeface="Times New Roman" pitchFamily="18" charset="0"/>
            </a:endParaRPr>
          </a:p>
          <a:p>
            <a:pPr marL="800100" lvl="1" indent="-342900">
              <a:buFont typeface="+mj-lt"/>
              <a:buAutoNum type="alphaLcPeriod"/>
            </a:pPr>
            <a:r>
              <a:rPr lang="en-US" b="1" dirty="0">
                <a:solidFill>
                  <a:prstClr val="white"/>
                </a:solidFill>
                <a:latin typeface="Times New Roman" pitchFamily="18" charset="0"/>
                <a:cs typeface="Times New Roman" pitchFamily="18" charset="0"/>
              </a:rPr>
              <a:t>Increased production of enzymes which degrade the </a:t>
            </a:r>
            <a:r>
              <a:rPr lang="en-US" b="1" dirty="0" smtClean="0">
                <a:solidFill>
                  <a:prstClr val="white"/>
                </a:solidFill>
                <a:latin typeface="Times New Roman" pitchFamily="18" charset="0"/>
                <a:cs typeface="Times New Roman" pitchFamily="18" charset="0"/>
              </a:rPr>
              <a:t>drug</a:t>
            </a:r>
          </a:p>
          <a:p>
            <a:pPr marL="800100" lvl="1" indent="-342900">
              <a:buFont typeface="+mj-lt"/>
              <a:buAutoNum type="alphaLcPeriod"/>
            </a:pPr>
            <a:endParaRPr lang="en-US" b="1" dirty="0">
              <a:solidFill>
                <a:prstClr val="white"/>
              </a:solidFill>
              <a:latin typeface="Times New Roman" pitchFamily="18" charset="0"/>
              <a:cs typeface="Times New Roman" pitchFamily="18" charset="0"/>
            </a:endParaRPr>
          </a:p>
          <a:p>
            <a:pPr marL="800100" lvl="1" indent="-342900">
              <a:buFont typeface="+mj-lt"/>
              <a:buAutoNum type="alphaLcPeriod"/>
            </a:pPr>
            <a:r>
              <a:rPr lang="en-US" b="1" dirty="0">
                <a:solidFill>
                  <a:prstClr val="white"/>
                </a:solidFill>
                <a:latin typeface="Times New Roman" pitchFamily="18" charset="0"/>
                <a:cs typeface="Times New Roman" pitchFamily="18" charset="0"/>
              </a:rPr>
              <a:t>Increased capacity to repair or bypass the effects of the </a:t>
            </a:r>
            <a:r>
              <a:rPr lang="en-US" b="1" dirty="0" smtClean="0">
                <a:solidFill>
                  <a:prstClr val="white"/>
                </a:solidFill>
                <a:latin typeface="Times New Roman" pitchFamily="18" charset="0"/>
                <a:cs typeface="Times New Roman" pitchFamily="18" charset="0"/>
              </a:rPr>
              <a:t>drug</a:t>
            </a:r>
          </a:p>
          <a:p>
            <a:pPr marL="800100" lvl="1" indent="-342900">
              <a:buFont typeface="+mj-lt"/>
              <a:buAutoNum type="alphaLcPeriod"/>
            </a:pPr>
            <a:endParaRPr lang="en-US" b="1" dirty="0">
              <a:solidFill>
                <a:prstClr val="white"/>
              </a:solidFill>
              <a:latin typeface="Times New Roman" pitchFamily="18" charset="0"/>
              <a:cs typeface="Times New Roman" pitchFamily="18" charset="0"/>
            </a:endParaRPr>
          </a:p>
          <a:p>
            <a:pPr marL="800100" lvl="1" indent="-342900">
              <a:buFont typeface="+mj-lt"/>
              <a:buAutoNum type="alphaLcPeriod"/>
            </a:pPr>
            <a:r>
              <a:rPr lang="en-US" b="1" dirty="0">
                <a:solidFill>
                  <a:prstClr val="white"/>
                </a:solidFill>
                <a:latin typeface="Times New Roman" pitchFamily="18" charset="0"/>
                <a:cs typeface="Times New Roman" pitchFamily="18" charset="0"/>
              </a:rPr>
              <a:t>Decreased binding of drug </a:t>
            </a:r>
            <a:r>
              <a:rPr lang="en-US" b="1" dirty="0" smtClean="0">
                <a:solidFill>
                  <a:prstClr val="white"/>
                </a:solidFill>
                <a:latin typeface="Times New Roman" pitchFamily="18" charset="0"/>
                <a:cs typeface="Times New Roman" pitchFamily="18" charset="0"/>
              </a:rPr>
              <a:t>to </a:t>
            </a:r>
            <a:r>
              <a:rPr lang="en-US" b="1" dirty="0">
                <a:solidFill>
                  <a:prstClr val="white"/>
                </a:solidFill>
                <a:latin typeface="Times New Roman" pitchFamily="18" charset="0"/>
                <a:cs typeface="Times New Roman" pitchFamily="18" charset="0"/>
              </a:rPr>
              <a:t>receptors or target enzymes</a:t>
            </a:r>
          </a:p>
        </p:txBody>
      </p:sp>
      <p:sp>
        <p:nvSpPr>
          <p:cNvPr id="3" name="TextBox 2"/>
          <p:cNvSpPr txBox="1"/>
          <p:nvPr/>
        </p:nvSpPr>
        <p:spPr>
          <a:xfrm>
            <a:off x="381000" y="1219200"/>
            <a:ext cx="5909441" cy="461665"/>
          </a:xfrm>
          <a:prstGeom prst="rect">
            <a:avLst/>
          </a:prstGeom>
          <a:noFill/>
        </p:spPr>
        <p:txBody>
          <a:bodyPr wrap="square" rtlCol="0">
            <a:spAutoFit/>
          </a:bodyPr>
          <a:lstStyle/>
          <a:p>
            <a:pPr lvl="0" algn="ctr"/>
            <a:r>
              <a:rPr lang="en-US" sz="2400" b="1" u="sng" dirty="0">
                <a:solidFill>
                  <a:srgbClr val="FFFF00"/>
                </a:solidFill>
                <a:latin typeface="Times New Roman" pitchFamily="18" charset="0"/>
                <a:cs typeface="Times New Roman" pitchFamily="18" charset="0"/>
              </a:rPr>
              <a:t>General principles of cancer chemotherapy </a:t>
            </a:r>
          </a:p>
        </p:txBody>
      </p:sp>
    </p:spTree>
    <p:extLst>
      <p:ext uri="{BB962C8B-B14F-4D97-AF65-F5344CB8AC3E}">
        <p14:creationId xmlns:p14="http://schemas.microsoft.com/office/powerpoint/2010/main" val="1837886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828800"/>
            <a:ext cx="6477000" cy="5940088"/>
          </a:xfrm>
          <a:prstGeom prst="rect">
            <a:avLst/>
          </a:prstGeom>
        </p:spPr>
        <p:txBody>
          <a:bodyPr wrap="square">
            <a:spAutoFit/>
          </a:bodyPr>
          <a:lstStyle/>
          <a:p>
            <a:pPr marL="342900" lvl="0" indent="-342900">
              <a:buAutoNum type="arabicPeriod" startAt="6"/>
            </a:pPr>
            <a:r>
              <a:rPr lang="en-US" sz="2000" b="1" dirty="0" smtClean="0">
                <a:solidFill>
                  <a:schemeClr val="bg1"/>
                </a:solidFill>
                <a:latin typeface="Times New Roman" pitchFamily="18" charset="0"/>
                <a:cs typeface="Times New Roman" pitchFamily="18" charset="0"/>
              </a:rPr>
              <a:t>Multidrug </a:t>
            </a:r>
            <a:r>
              <a:rPr lang="en-US" sz="2000" b="1" dirty="0">
                <a:solidFill>
                  <a:schemeClr val="bg1"/>
                </a:solidFill>
                <a:latin typeface="Times New Roman" pitchFamily="18" charset="0"/>
                <a:cs typeface="Times New Roman" pitchFamily="18" charset="0"/>
              </a:rPr>
              <a:t>protocols are more efficacious than single drug protocols.  They are designed using drugs with different mechanisms of action to augment cell kill and slow the development of </a:t>
            </a:r>
            <a:r>
              <a:rPr lang="en-US" sz="2000" b="1" dirty="0" smtClean="0">
                <a:solidFill>
                  <a:schemeClr val="bg1"/>
                </a:solidFill>
                <a:latin typeface="Times New Roman" pitchFamily="18" charset="0"/>
                <a:cs typeface="Times New Roman" pitchFamily="18" charset="0"/>
              </a:rPr>
              <a:t>resistance.</a:t>
            </a:r>
          </a:p>
          <a:p>
            <a:pPr marL="342900" lvl="0" indent="-342900">
              <a:buAutoNum type="arabicPeriod" startAt="6"/>
            </a:pPr>
            <a:endParaRPr lang="en-US" sz="2000" b="1" dirty="0" smtClean="0">
              <a:solidFill>
                <a:schemeClr val="bg1"/>
              </a:solidFill>
              <a:latin typeface="Times New Roman" pitchFamily="18" charset="0"/>
              <a:cs typeface="Times New Roman" pitchFamily="18" charset="0"/>
            </a:endParaRPr>
          </a:p>
          <a:p>
            <a:pPr marL="342900" lvl="0" indent="-342900">
              <a:buAutoNum type="arabicPeriod" startAt="6"/>
            </a:pPr>
            <a:r>
              <a:rPr lang="en-US" sz="2000" b="1" dirty="0" smtClean="0">
                <a:solidFill>
                  <a:schemeClr val="bg1"/>
                </a:solidFill>
                <a:latin typeface="Times New Roman" pitchFamily="18" charset="0"/>
                <a:cs typeface="Times New Roman" pitchFamily="18" charset="0"/>
              </a:rPr>
              <a:t>Most </a:t>
            </a:r>
            <a:r>
              <a:rPr lang="en-US" sz="2000" b="1" dirty="0">
                <a:solidFill>
                  <a:schemeClr val="bg1"/>
                </a:solidFill>
                <a:latin typeface="Times New Roman" pitchFamily="18" charset="0"/>
                <a:cs typeface="Times New Roman" pitchFamily="18" charset="0"/>
              </a:rPr>
              <a:t>drugs are dosed on the basis of body surface area (BSA) in square meters, because of the narrow therapeutic index of antineoplastic drugs.  </a:t>
            </a:r>
            <a:endParaRPr lang="en-US" sz="2000" b="1" dirty="0" smtClean="0">
              <a:solidFill>
                <a:schemeClr val="bg1"/>
              </a:solidFill>
              <a:latin typeface="Times New Roman" pitchFamily="18" charset="0"/>
              <a:cs typeface="Times New Roman" pitchFamily="18" charset="0"/>
            </a:endParaRPr>
          </a:p>
          <a:p>
            <a:pPr marL="342900" lvl="0" indent="-342900">
              <a:buAutoNum type="arabicPeriod" startAt="6"/>
            </a:pPr>
            <a:endParaRPr lang="en-US" sz="2000" b="1" dirty="0" smtClean="0">
              <a:solidFill>
                <a:schemeClr val="bg1"/>
              </a:solidFill>
              <a:latin typeface="Times New Roman" pitchFamily="18" charset="0"/>
              <a:cs typeface="Times New Roman" pitchFamily="18" charset="0"/>
            </a:endParaRPr>
          </a:p>
          <a:p>
            <a:pPr marL="342900" lvl="0" indent="-342900">
              <a:buAutoNum type="arabicPeriod" startAt="6"/>
            </a:pPr>
            <a:r>
              <a:rPr lang="en-US" sz="2000" b="1" dirty="0" smtClean="0">
                <a:solidFill>
                  <a:schemeClr val="bg1"/>
                </a:solidFill>
                <a:latin typeface="Times New Roman" pitchFamily="18" charset="0"/>
                <a:cs typeface="Times New Roman" pitchFamily="18" charset="0"/>
              </a:rPr>
              <a:t>Rapidly </a:t>
            </a:r>
            <a:r>
              <a:rPr lang="en-US" sz="2000" b="1" dirty="0">
                <a:solidFill>
                  <a:schemeClr val="bg1"/>
                </a:solidFill>
                <a:latin typeface="Times New Roman" pitchFamily="18" charset="0"/>
                <a:cs typeface="Times New Roman" pitchFamily="18" charset="0"/>
              </a:rPr>
              <a:t>multiplying and growing cells are most susceptible to drug effects.  These include the normal cells of the hair follicles, gastrointestinal tract, and bone marrow.  Thus, hair loss, vomiting and diarrhea, and leucopenia and thrombocytopenia are common side effects of therapy. </a:t>
            </a:r>
            <a:endParaRPr lang="en-US" sz="2000" b="1" dirty="0" smtClean="0">
              <a:solidFill>
                <a:schemeClr val="bg1"/>
              </a:solidFill>
              <a:latin typeface="Times New Roman" pitchFamily="18" charset="0"/>
              <a:cs typeface="Times New Roman" pitchFamily="18" charset="0"/>
            </a:endParaRPr>
          </a:p>
          <a:p>
            <a:pPr marL="342900" lvl="0" indent="-342900">
              <a:buAutoNum type="arabicPeriod" startAt="6"/>
            </a:pPr>
            <a:endParaRPr lang="en-US" sz="2000" b="1" dirty="0" smtClean="0">
              <a:solidFill>
                <a:schemeClr val="bg1"/>
              </a:solidFill>
              <a:latin typeface="Times New Roman" pitchFamily="18" charset="0"/>
              <a:cs typeface="Times New Roman" pitchFamily="18" charset="0"/>
            </a:endParaRPr>
          </a:p>
          <a:p>
            <a:pPr marL="342900" lvl="0" indent="-342900">
              <a:buAutoNum type="arabicPeriod" startAt="6"/>
            </a:pPr>
            <a:r>
              <a:rPr lang="en-US" sz="2000" b="1" dirty="0" smtClean="0">
                <a:solidFill>
                  <a:schemeClr val="bg1"/>
                </a:solidFill>
                <a:latin typeface="Times New Roman" pitchFamily="18" charset="0"/>
                <a:cs typeface="Times New Roman" pitchFamily="18" charset="0"/>
              </a:rPr>
              <a:t>Most </a:t>
            </a:r>
            <a:r>
              <a:rPr lang="en-US" sz="2000" b="1" dirty="0">
                <a:solidFill>
                  <a:schemeClr val="bg1"/>
                </a:solidFill>
                <a:latin typeface="Times New Roman" pitchFamily="18" charset="0"/>
                <a:cs typeface="Times New Roman" pitchFamily="18" charset="0"/>
              </a:rPr>
              <a:t>chemotherapeutic drugs have the potential to be mutagenic, </a:t>
            </a:r>
            <a:r>
              <a:rPr lang="en-US" sz="2000" b="1" dirty="0" err="1">
                <a:solidFill>
                  <a:schemeClr val="bg1"/>
                </a:solidFill>
                <a:latin typeface="Times New Roman" pitchFamily="18" charset="0"/>
                <a:cs typeface="Times New Roman" pitchFamily="18" charset="0"/>
              </a:rPr>
              <a:t>embryotoxic</a:t>
            </a:r>
            <a:r>
              <a:rPr lang="en-US" sz="2000" b="1" dirty="0">
                <a:solidFill>
                  <a:schemeClr val="bg1"/>
                </a:solidFill>
                <a:latin typeface="Times New Roman" pitchFamily="18" charset="0"/>
                <a:cs typeface="Times New Roman" pitchFamily="18" charset="0"/>
              </a:rPr>
              <a:t>, </a:t>
            </a:r>
            <a:r>
              <a:rPr lang="en-US" sz="2000" b="1" dirty="0" err="1">
                <a:solidFill>
                  <a:schemeClr val="bg1"/>
                </a:solidFill>
                <a:latin typeface="Times New Roman" pitchFamily="18" charset="0"/>
                <a:cs typeface="Times New Roman" pitchFamily="18" charset="0"/>
              </a:rPr>
              <a:t>teratogenic</a:t>
            </a:r>
            <a:r>
              <a:rPr lang="en-US" sz="2000" b="1" dirty="0">
                <a:solidFill>
                  <a:schemeClr val="bg1"/>
                </a:solidFill>
                <a:latin typeface="Times New Roman" pitchFamily="18" charset="0"/>
                <a:cs typeface="Times New Roman" pitchFamily="18" charset="0"/>
              </a:rPr>
              <a:t>, carcinogenic, and cytotoxic.</a:t>
            </a:r>
            <a:endParaRPr lang="en-US" sz="2000" dirty="0">
              <a:solidFill>
                <a:schemeClr val="bg1"/>
              </a:solidFill>
            </a:endParaRPr>
          </a:p>
        </p:txBody>
      </p:sp>
      <p:sp>
        <p:nvSpPr>
          <p:cNvPr id="3" name="TextBox 2"/>
          <p:cNvSpPr txBox="1"/>
          <p:nvPr/>
        </p:nvSpPr>
        <p:spPr>
          <a:xfrm>
            <a:off x="533400" y="762000"/>
            <a:ext cx="6096000" cy="461665"/>
          </a:xfrm>
          <a:prstGeom prst="rect">
            <a:avLst/>
          </a:prstGeom>
          <a:noFill/>
        </p:spPr>
        <p:txBody>
          <a:bodyPr wrap="square" rtlCol="0">
            <a:spAutoFit/>
          </a:bodyPr>
          <a:lstStyle/>
          <a:p>
            <a:pPr lvl="0"/>
            <a:r>
              <a:rPr lang="en-US" sz="2400" b="1" u="sng" dirty="0">
                <a:solidFill>
                  <a:srgbClr val="FFFF00"/>
                </a:solidFill>
                <a:latin typeface="Times New Roman" pitchFamily="18" charset="0"/>
                <a:cs typeface="Times New Roman" pitchFamily="18" charset="0"/>
              </a:rPr>
              <a:t>General principles of cancer chemotherapy </a:t>
            </a:r>
          </a:p>
        </p:txBody>
      </p:sp>
    </p:spTree>
    <p:extLst>
      <p:ext uri="{BB962C8B-B14F-4D97-AF65-F5344CB8AC3E}">
        <p14:creationId xmlns:p14="http://schemas.microsoft.com/office/powerpoint/2010/main" val="3039160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685800"/>
            <a:ext cx="6400800" cy="8094524"/>
          </a:xfrm>
          <a:prstGeom prst="rect">
            <a:avLst/>
          </a:prstGeom>
        </p:spPr>
        <p:txBody>
          <a:bodyPr wrap="square">
            <a:spAutoFit/>
          </a:bodyPr>
          <a:lstStyle/>
          <a:p>
            <a:pPr marL="514350" marR="0" indent="-285750">
              <a:spcBef>
                <a:spcPts val="0"/>
              </a:spcBef>
              <a:spcAft>
                <a:spcPts val="0"/>
              </a:spcAft>
              <a:buFont typeface="Wingdings" pitchFamily="2" charset="2"/>
              <a:buChar char="ü"/>
            </a:pPr>
            <a:r>
              <a:rPr lang="en-US" sz="2000" dirty="0">
                <a:solidFill>
                  <a:schemeClr val="bg1"/>
                </a:solidFill>
                <a:latin typeface="Times New Roman"/>
                <a:ea typeface="MS Mincho"/>
              </a:rPr>
              <a:t>U</a:t>
            </a:r>
            <a:r>
              <a:rPr lang="en-US" sz="2000" dirty="0" smtClean="0">
                <a:solidFill>
                  <a:schemeClr val="bg1"/>
                </a:solidFill>
                <a:latin typeface="Times New Roman"/>
                <a:ea typeface="MS Mincho"/>
              </a:rPr>
              <a:t>nderstanding </a:t>
            </a:r>
            <a:r>
              <a:rPr lang="en-US" sz="2000" dirty="0">
                <a:solidFill>
                  <a:schemeClr val="bg1"/>
                </a:solidFill>
                <a:latin typeface="Times New Roman"/>
                <a:ea typeface="MS Mincho"/>
              </a:rPr>
              <a:t>of the life cycle of tumors is essential for the rational use of antineoplastic agents </a:t>
            </a:r>
            <a:endParaRPr lang="en-US" sz="2000" dirty="0" smtClean="0">
              <a:solidFill>
                <a:schemeClr val="bg1"/>
              </a:solidFill>
              <a:latin typeface="Times New Roman"/>
              <a:ea typeface="MS Mincho"/>
            </a:endParaRPr>
          </a:p>
          <a:p>
            <a:pPr marL="514350" marR="0" indent="-285750">
              <a:lnSpc>
                <a:spcPct val="150000"/>
              </a:lnSpc>
              <a:spcBef>
                <a:spcPts val="0"/>
              </a:spcBef>
              <a:spcAft>
                <a:spcPts val="0"/>
              </a:spcAft>
              <a:buFont typeface="Wingdings" pitchFamily="2" charset="2"/>
              <a:buChar char="ü"/>
            </a:pPr>
            <a:endParaRPr lang="en-US" sz="2000" dirty="0">
              <a:solidFill>
                <a:schemeClr val="bg1"/>
              </a:solidFill>
              <a:latin typeface="Times New Roman"/>
              <a:ea typeface="MS Mincho"/>
            </a:endParaRPr>
          </a:p>
          <a:p>
            <a:pPr marL="514350" marR="0" indent="-285750">
              <a:spcBef>
                <a:spcPts val="0"/>
              </a:spcBef>
              <a:spcAft>
                <a:spcPts val="0"/>
              </a:spcAft>
              <a:buFont typeface="Wingdings" pitchFamily="2" charset="2"/>
              <a:buChar char="ü"/>
            </a:pPr>
            <a:r>
              <a:rPr lang="en-US" sz="2000" dirty="0" smtClean="0">
                <a:solidFill>
                  <a:schemeClr val="bg1"/>
                </a:solidFill>
                <a:latin typeface="Times New Roman"/>
                <a:ea typeface="MS Mincho"/>
              </a:rPr>
              <a:t>Many </a:t>
            </a:r>
            <a:r>
              <a:rPr lang="en-US" sz="2000" dirty="0">
                <a:solidFill>
                  <a:schemeClr val="bg1"/>
                </a:solidFill>
                <a:latin typeface="Times New Roman"/>
                <a:ea typeface="MS Mincho"/>
              </a:rPr>
              <a:t>cytotoxic agents act by damaging DNA.  Their toxicity is greatest during the S phase, or DNA synthetic, phase of the cell cycle.  Others, such as the </a:t>
            </a:r>
            <a:r>
              <a:rPr lang="en-US" sz="2000" dirty="0" err="1">
                <a:solidFill>
                  <a:schemeClr val="bg1"/>
                </a:solidFill>
                <a:latin typeface="Times New Roman"/>
                <a:ea typeface="MS Mincho"/>
              </a:rPr>
              <a:t>vinca</a:t>
            </a:r>
            <a:r>
              <a:rPr lang="en-US" sz="2000" dirty="0">
                <a:solidFill>
                  <a:schemeClr val="bg1"/>
                </a:solidFill>
                <a:latin typeface="Times New Roman"/>
                <a:ea typeface="MS Mincho"/>
              </a:rPr>
              <a:t> alkaloids and </a:t>
            </a:r>
            <a:r>
              <a:rPr lang="en-US" sz="2000" dirty="0" err="1">
                <a:solidFill>
                  <a:schemeClr val="bg1"/>
                </a:solidFill>
                <a:latin typeface="Times New Roman"/>
                <a:ea typeface="MS Mincho"/>
              </a:rPr>
              <a:t>taxanes</a:t>
            </a:r>
            <a:r>
              <a:rPr lang="en-US" sz="2000" dirty="0">
                <a:solidFill>
                  <a:schemeClr val="bg1"/>
                </a:solidFill>
                <a:latin typeface="Times New Roman"/>
                <a:ea typeface="MS Mincho"/>
              </a:rPr>
              <a:t>, block the formation of a functional mitotic spindle in the M phase.  </a:t>
            </a:r>
            <a:endParaRPr lang="en-US" sz="2000" dirty="0" smtClean="0">
              <a:solidFill>
                <a:schemeClr val="bg1"/>
              </a:solidFill>
              <a:latin typeface="Times New Roman"/>
              <a:ea typeface="MS Mincho"/>
            </a:endParaRPr>
          </a:p>
          <a:p>
            <a:pPr marL="514350" marR="0" indent="-285750">
              <a:lnSpc>
                <a:spcPct val="150000"/>
              </a:lnSpc>
              <a:spcBef>
                <a:spcPts val="0"/>
              </a:spcBef>
              <a:spcAft>
                <a:spcPts val="0"/>
              </a:spcAft>
              <a:buFont typeface="Wingdings" pitchFamily="2" charset="2"/>
              <a:buChar char="ü"/>
            </a:pPr>
            <a:endParaRPr lang="en-US" sz="2000" dirty="0" smtClean="0">
              <a:solidFill>
                <a:schemeClr val="bg1"/>
              </a:solidFill>
              <a:latin typeface="Times New Roman"/>
              <a:ea typeface="MS Mincho"/>
            </a:endParaRPr>
          </a:p>
          <a:p>
            <a:pPr marL="514350" marR="0" indent="-285750">
              <a:spcBef>
                <a:spcPts val="0"/>
              </a:spcBef>
              <a:spcAft>
                <a:spcPts val="0"/>
              </a:spcAft>
              <a:buFont typeface="Wingdings" pitchFamily="2" charset="2"/>
              <a:buChar char="ü"/>
            </a:pPr>
            <a:r>
              <a:rPr lang="en-US" sz="2000" dirty="0" smtClean="0">
                <a:solidFill>
                  <a:schemeClr val="bg1"/>
                </a:solidFill>
                <a:latin typeface="Times New Roman"/>
                <a:ea typeface="MS Mincho"/>
              </a:rPr>
              <a:t>These </a:t>
            </a:r>
            <a:r>
              <a:rPr lang="en-US" sz="2000" dirty="0">
                <a:solidFill>
                  <a:schemeClr val="bg1"/>
                </a:solidFill>
                <a:latin typeface="Times New Roman"/>
                <a:ea typeface="MS Mincho"/>
              </a:rPr>
              <a:t>agents are most effective on cells entering mitosis, the most vulnerable phase of the cell cycle.  Accordingly, neoplasms most susceptible to chemotherapeutic </a:t>
            </a:r>
            <a:r>
              <a:rPr lang="en-US" sz="2000" dirty="0" smtClean="0">
                <a:solidFill>
                  <a:schemeClr val="bg1"/>
                </a:solidFill>
                <a:latin typeface="Times New Roman"/>
                <a:ea typeface="MS Mincho"/>
              </a:rPr>
              <a:t>measures are: </a:t>
            </a:r>
            <a:endParaRPr lang="en-US" sz="2000" dirty="0" smtClean="0">
              <a:solidFill>
                <a:schemeClr val="bg1"/>
              </a:solidFill>
              <a:latin typeface="Times New Roman"/>
              <a:ea typeface="MS Mincho"/>
            </a:endParaRPr>
          </a:p>
          <a:p>
            <a:pPr marL="514350" marR="0" indent="-285750">
              <a:spcBef>
                <a:spcPts val="0"/>
              </a:spcBef>
              <a:spcAft>
                <a:spcPts val="0"/>
              </a:spcAft>
              <a:buFont typeface="Wingdings" pitchFamily="2" charset="2"/>
              <a:buChar char="ü"/>
            </a:pPr>
            <a:endParaRPr lang="en-US" sz="2000" dirty="0" smtClean="0">
              <a:solidFill>
                <a:schemeClr val="bg1"/>
              </a:solidFill>
              <a:latin typeface="Times New Roman"/>
              <a:ea typeface="MS Mincho"/>
            </a:endParaRPr>
          </a:p>
          <a:p>
            <a:pPr marL="1028700" lvl="1" indent="-342900">
              <a:buFont typeface="Arial" pitchFamily="34" charset="0"/>
              <a:buChar char="•"/>
            </a:pPr>
            <a:r>
              <a:rPr lang="en-US" sz="2000" dirty="0" smtClean="0">
                <a:solidFill>
                  <a:schemeClr val="bg1"/>
                </a:solidFill>
                <a:latin typeface="Times New Roman"/>
                <a:ea typeface="MS Mincho"/>
              </a:rPr>
              <a:t>T</a:t>
            </a:r>
            <a:r>
              <a:rPr lang="en-US" sz="2000" dirty="0" smtClean="0">
                <a:solidFill>
                  <a:schemeClr val="bg1"/>
                </a:solidFill>
                <a:latin typeface="Times New Roman"/>
                <a:ea typeface="MS Mincho"/>
              </a:rPr>
              <a:t>hose </a:t>
            </a:r>
            <a:r>
              <a:rPr lang="en-US" sz="2000" dirty="0">
                <a:solidFill>
                  <a:schemeClr val="bg1"/>
                </a:solidFill>
                <a:latin typeface="Times New Roman"/>
                <a:ea typeface="MS Mincho"/>
              </a:rPr>
              <a:t>having a high percentage of proliferating cells.  Normal tissues that proliferate rapidly </a:t>
            </a:r>
            <a:r>
              <a:rPr lang="en-US" sz="2000" dirty="0" smtClean="0">
                <a:solidFill>
                  <a:schemeClr val="bg1"/>
                </a:solidFill>
                <a:latin typeface="Times New Roman"/>
                <a:ea typeface="MS Mincho"/>
              </a:rPr>
              <a:t>are </a:t>
            </a:r>
            <a:r>
              <a:rPr lang="en-US" sz="2000" dirty="0">
                <a:solidFill>
                  <a:schemeClr val="bg1"/>
                </a:solidFill>
                <a:latin typeface="Times New Roman"/>
                <a:ea typeface="MS Mincho"/>
              </a:rPr>
              <a:t>thus highly susceptible to damage from cytotoxic </a:t>
            </a:r>
            <a:r>
              <a:rPr lang="en-US" sz="2000" dirty="0" smtClean="0">
                <a:solidFill>
                  <a:schemeClr val="bg1"/>
                </a:solidFill>
                <a:latin typeface="Times New Roman"/>
                <a:ea typeface="MS Mincho"/>
              </a:rPr>
              <a:t>drugs.</a:t>
            </a:r>
          </a:p>
          <a:p>
            <a:pPr marL="1028700" lvl="1" indent="-342900">
              <a:lnSpc>
                <a:spcPct val="150000"/>
              </a:lnSpc>
              <a:buFont typeface="Arial" pitchFamily="34" charset="0"/>
              <a:buChar char="•"/>
            </a:pPr>
            <a:endParaRPr lang="en-US" sz="2000" dirty="0" smtClean="0">
              <a:solidFill>
                <a:schemeClr val="bg1"/>
              </a:solidFill>
              <a:latin typeface="Times New Roman"/>
              <a:ea typeface="MS Mincho"/>
            </a:endParaRPr>
          </a:p>
          <a:p>
            <a:pPr marL="571500" indent="-342900">
              <a:buFont typeface="Wingdings" pitchFamily="2" charset="2"/>
              <a:buChar char="ü"/>
            </a:pPr>
            <a:r>
              <a:rPr lang="en-US" sz="2000" dirty="0" smtClean="0">
                <a:solidFill>
                  <a:schemeClr val="bg1"/>
                </a:solidFill>
                <a:latin typeface="Times New Roman"/>
                <a:ea typeface="MS Mincho"/>
              </a:rPr>
              <a:t>Slowly </a:t>
            </a:r>
            <a:r>
              <a:rPr lang="en-US" sz="2000" dirty="0">
                <a:solidFill>
                  <a:schemeClr val="bg1"/>
                </a:solidFill>
                <a:latin typeface="Times New Roman"/>
                <a:ea typeface="MS Mincho"/>
              </a:rPr>
              <a:t>growing tumors with a small growth fraction </a:t>
            </a:r>
            <a:r>
              <a:rPr lang="en-US" sz="2000" dirty="0" smtClean="0">
                <a:solidFill>
                  <a:schemeClr val="bg1"/>
                </a:solidFill>
                <a:latin typeface="Times New Roman"/>
                <a:ea typeface="MS Mincho"/>
              </a:rPr>
              <a:t>are </a:t>
            </a:r>
            <a:r>
              <a:rPr lang="en-US" sz="2000" dirty="0">
                <a:solidFill>
                  <a:schemeClr val="bg1"/>
                </a:solidFill>
                <a:latin typeface="Times New Roman"/>
                <a:ea typeface="MS Mincho"/>
              </a:rPr>
              <a:t>less responsive to cycle-specific drugs. </a:t>
            </a:r>
            <a:endParaRPr lang="en-US" sz="2000" dirty="0" smtClean="0">
              <a:solidFill>
                <a:schemeClr val="bg1"/>
              </a:solidFill>
              <a:latin typeface="Times New Roman"/>
              <a:ea typeface="MS Mincho"/>
            </a:endParaRPr>
          </a:p>
          <a:p>
            <a:pPr marL="514350" marR="0" indent="-285750">
              <a:lnSpc>
                <a:spcPct val="150000"/>
              </a:lnSpc>
              <a:spcBef>
                <a:spcPts val="0"/>
              </a:spcBef>
              <a:spcAft>
                <a:spcPts val="0"/>
              </a:spcAft>
              <a:buFont typeface="Wingdings" pitchFamily="2" charset="2"/>
              <a:buChar char="ü"/>
            </a:pPr>
            <a:endParaRPr lang="en-US" sz="2000" dirty="0">
              <a:solidFill>
                <a:schemeClr val="bg1"/>
              </a:solidFill>
              <a:latin typeface="Times New Roman"/>
              <a:ea typeface="MS Mincho"/>
            </a:endParaRPr>
          </a:p>
          <a:p>
            <a:pPr marL="514350" marR="0" indent="-285750">
              <a:spcBef>
                <a:spcPts val="0"/>
              </a:spcBef>
              <a:spcAft>
                <a:spcPts val="0"/>
              </a:spcAft>
              <a:buFont typeface="Wingdings" pitchFamily="2" charset="2"/>
              <a:buChar char="ü"/>
            </a:pPr>
            <a:r>
              <a:rPr lang="en-US" sz="2000" dirty="0" smtClean="0">
                <a:solidFill>
                  <a:schemeClr val="bg1"/>
                </a:solidFill>
                <a:latin typeface="Times New Roman"/>
                <a:ea typeface="MS Mincho"/>
              </a:rPr>
              <a:t>Many </a:t>
            </a:r>
            <a:r>
              <a:rPr lang="en-US" sz="2000" dirty="0">
                <a:solidFill>
                  <a:schemeClr val="bg1"/>
                </a:solidFill>
                <a:latin typeface="Times New Roman"/>
                <a:ea typeface="MS Mincho"/>
              </a:rPr>
              <a:t>drugs are cell cycle specific in that they kill tumor cells in specific phase of the cell cycle </a:t>
            </a:r>
            <a:endParaRPr lang="en-US" sz="2000" dirty="0">
              <a:solidFill>
                <a:schemeClr val="bg1"/>
              </a:solidFill>
            </a:endParaRPr>
          </a:p>
        </p:txBody>
      </p:sp>
      <p:sp>
        <p:nvSpPr>
          <p:cNvPr id="3" name="TextBox 2"/>
          <p:cNvSpPr txBox="1"/>
          <p:nvPr/>
        </p:nvSpPr>
        <p:spPr>
          <a:xfrm>
            <a:off x="685800" y="14816"/>
            <a:ext cx="5638800" cy="579967"/>
          </a:xfrm>
          <a:prstGeom prst="rect">
            <a:avLst/>
          </a:prstGeom>
          <a:noFill/>
        </p:spPr>
        <p:txBody>
          <a:bodyPr wrap="square" rtlCol="0">
            <a:spAutoFit/>
          </a:bodyPr>
          <a:lstStyle/>
          <a:p>
            <a:pPr marL="228600" lvl="0" algn="ctr">
              <a:lnSpc>
                <a:spcPct val="150000"/>
              </a:lnSpc>
            </a:pPr>
            <a:r>
              <a:rPr lang="en-US" sz="2400" b="1" dirty="0">
                <a:solidFill>
                  <a:srgbClr val="FFFF00"/>
                </a:solidFill>
                <a:latin typeface="Times New Roman"/>
                <a:ea typeface="MS Mincho"/>
              </a:rPr>
              <a:t>The cell </a:t>
            </a:r>
            <a:r>
              <a:rPr lang="en-US" sz="2400" b="1" dirty="0" smtClean="0">
                <a:solidFill>
                  <a:srgbClr val="FFFF00"/>
                </a:solidFill>
                <a:latin typeface="Times New Roman"/>
                <a:ea typeface="MS Mincho"/>
              </a:rPr>
              <a:t>cycle</a:t>
            </a:r>
            <a:endParaRPr lang="en-US" sz="2400" dirty="0">
              <a:solidFill>
                <a:srgbClr val="FFFF00"/>
              </a:solidFill>
              <a:latin typeface="Times New Roman"/>
              <a:ea typeface="MS Mincho"/>
            </a:endParaRPr>
          </a:p>
        </p:txBody>
      </p:sp>
    </p:spTree>
    <p:extLst>
      <p:ext uri="{BB962C8B-B14F-4D97-AF65-F5344CB8AC3E}">
        <p14:creationId xmlns:p14="http://schemas.microsoft.com/office/powerpoint/2010/main" val="21070163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371600"/>
            <a:ext cx="6553200" cy="6555641"/>
          </a:xfrm>
          <a:prstGeom prst="rect">
            <a:avLst/>
          </a:prstGeom>
        </p:spPr>
        <p:txBody>
          <a:bodyPr wrap="square">
            <a:spAutoFit/>
          </a:bodyPr>
          <a:lstStyle/>
          <a:p>
            <a:pPr marL="228600" marR="0">
              <a:spcBef>
                <a:spcPts val="0"/>
              </a:spcBef>
              <a:spcAft>
                <a:spcPts val="0"/>
              </a:spcAft>
            </a:pPr>
            <a:r>
              <a:rPr lang="en-US" sz="2400" b="1" dirty="0">
                <a:solidFill>
                  <a:srgbClr val="00B050"/>
                </a:solidFill>
                <a:latin typeface="Times New Roman"/>
                <a:ea typeface="MS Mincho"/>
              </a:rPr>
              <a:t>G</a:t>
            </a:r>
            <a:r>
              <a:rPr lang="en-US" sz="2400" b="1" baseline="-25000" dirty="0">
                <a:solidFill>
                  <a:srgbClr val="00B050"/>
                </a:solidFill>
                <a:latin typeface="Times New Roman"/>
                <a:ea typeface="MS Mincho"/>
              </a:rPr>
              <a:t>1</a:t>
            </a:r>
            <a:r>
              <a:rPr lang="en-US" sz="2400" b="1" dirty="0">
                <a:solidFill>
                  <a:srgbClr val="00B050"/>
                </a:solidFill>
                <a:latin typeface="Times New Roman"/>
                <a:ea typeface="MS Mincho"/>
              </a:rPr>
              <a:t>Phase: </a:t>
            </a:r>
            <a:r>
              <a:rPr lang="en-US" sz="2200" dirty="0">
                <a:solidFill>
                  <a:schemeClr val="bg1"/>
                </a:solidFill>
                <a:latin typeface="Times New Roman"/>
                <a:ea typeface="MS Mincho"/>
              </a:rPr>
              <a:t>in this phase there is synthesis of proteins and RNA required for DNA replication in the S phase.  The duration of the G1 phase varies from hours to days depending on the cell type</a:t>
            </a:r>
            <a:r>
              <a:rPr lang="en-US" sz="2200" dirty="0" smtClean="0">
                <a:solidFill>
                  <a:schemeClr val="bg1"/>
                </a:solidFill>
                <a:latin typeface="Times New Roman"/>
                <a:ea typeface="MS Mincho"/>
              </a:rPr>
              <a:t>.</a:t>
            </a:r>
          </a:p>
          <a:p>
            <a:pPr marL="228600" marR="0">
              <a:spcBef>
                <a:spcPts val="0"/>
              </a:spcBef>
              <a:spcAft>
                <a:spcPts val="0"/>
              </a:spcAft>
            </a:pPr>
            <a:endParaRPr lang="en-US" sz="2000" dirty="0">
              <a:solidFill>
                <a:schemeClr val="bg1"/>
              </a:solidFill>
              <a:latin typeface="Times New Roman"/>
              <a:ea typeface="MS Mincho"/>
            </a:endParaRPr>
          </a:p>
          <a:p>
            <a:pPr marL="228600" marR="0">
              <a:spcBef>
                <a:spcPts val="0"/>
              </a:spcBef>
              <a:spcAft>
                <a:spcPts val="0"/>
              </a:spcAft>
            </a:pPr>
            <a:r>
              <a:rPr lang="en-US" sz="2400" b="1" dirty="0">
                <a:solidFill>
                  <a:srgbClr val="00B050"/>
                </a:solidFill>
                <a:latin typeface="Times New Roman"/>
                <a:ea typeface="MS Mincho"/>
              </a:rPr>
              <a:t>S Phase: </a:t>
            </a:r>
            <a:r>
              <a:rPr lang="en-US" sz="2200" dirty="0">
                <a:solidFill>
                  <a:schemeClr val="bg1"/>
                </a:solidFill>
                <a:latin typeface="Times New Roman"/>
                <a:ea typeface="MS Mincho"/>
              </a:rPr>
              <a:t>DNA synthesis occurs in the S phase.  Its duration usually is 2-4 hours.  Many drugs act at this phase of the cycle</a:t>
            </a:r>
            <a:r>
              <a:rPr lang="en-US" sz="2200" dirty="0" smtClean="0">
                <a:solidFill>
                  <a:schemeClr val="bg1"/>
                </a:solidFill>
                <a:latin typeface="Times New Roman"/>
                <a:ea typeface="MS Mincho"/>
              </a:rPr>
              <a:t>.</a:t>
            </a:r>
          </a:p>
          <a:p>
            <a:pPr marL="228600" marR="0">
              <a:spcBef>
                <a:spcPts val="0"/>
              </a:spcBef>
              <a:spcAft>
                <a:spcPts val="0"/>
              </a:spcAft>
            </a:pPr>
            <a:endParaRPr lang="en-US" sz="2000" dirty="0">
              <a:solidFill>
                <a:schemeClr val="bg1"/>
              </a:solidFill>
              <a:latin typeface="Times New Roman"/>
              <a:ea typeface="MS Mincho"/>
            </a:endParaRPr>
          </a:p>
          <a:p>
            <a:pPr marL="228600" marR="0">
              <a:spcBef>
                <a:spcPts val="0"/>
              </a:spcBef>
              <a:spcAft>
                <a:spcPts val="0"/>
              </a:spcAft>
            </a:pPr>
            <a:r>
              <a:rPr lang="en-US" sz="2400" b="1" dirty="0">
                <a:solidFill>
                  <a:srgbClr val="00B050"/>
                </a:solidFill>
                <a:latin typeface="Times New Roman"/>
                <a:ea typeface="MS Mincho"/>
              </a:rPr>
              <a:t>G</a:t>
            </a:r>
            <a:r>
              <a:rPr lang="en-US" sz="2400" b="1" baseline="-25000" dirty="0">
                <a:solidFill>
                  <a:srgbClr val="00B050"/>
                </a:solidFill>
                <a:latin typeface="Times New Roman"/>
                <a:ea typeface="MS Mincho"/>
              </a:rPr>
              <a:t>2</a:t>
            </a:r>
            <a:r>
              <a:rPr lang="en-US" sz="2400" b="1" dirty="0">
                <a:solidFill>
                  <a:srgbClr val="00B050"/>
                </a:solidFill>
                <a:latin typeface="Times New Roman"/>
                <a:ea typeface="MS Mincho"/>
              </a:rPr>
              <a:t> phase: </a:t>
            </a:r>
            <a:r>
              <a:rPr lang="en-US" sz="2200" dirty="0">
                <a:solidFill>
                  <a:schemeClr val="bg1"/>
                </a:solidFill>
                <a:latin typeface="Times New Roman"/>
                <a:ea typeface="MS Mincho"/>
              </a:rPr>
              <a:t>The G</a:t>
            </a:r>
            <a:r>
              <a:rPr lang="en-US" sz="2200" baseline="-25000" dirty="0">
                <a:solidFill>
                  <a:schemeClr val="bg1"/>
                </a:solidFill>
                <a:latin typeface="Times New Roman"/>
                <a:ea typeface="MS Mincho"/>
              </a:rPr>
              <a:t>2</a:t>
            </a:r>
            <a:r>
              <a:rPr lang="en-US" sz="2200" dirty="0">
                <a:solidFill>
                  <a:schemeClr val="bg1"/>
                </a:solidFill>
                <a:latin typeface="Times New Roman"/>
                <a:ea typeface="MS Mincho"/>
              </a:rPr>
              <a:t> phase is characterized by the synthesis of proteins and RNA required for mitosis and cell division.  Its duration usually is 3-8 hours</a:t>
            </a:r>
            <a:r>
              <a:rPr lang="en-US" sz="2000" dirty="0" smtClean="0">
                <a:solidFill>
                  <a:schemeClr val="bg1"/>
                </a:solidFill>
                <a:latin typeface="Times New Roman"/>
                <a:ea typeface="MS Mincho"/>
              </a:rPr>
              <a:t>.</a:t>
            </a:r>
          </a:p>
          <a:p>
            <a:pPr marL="228600" marR="0">
              <a:spcBef>
                <a:spcPts val="0"/>
              </a:spcBef>
              <a:spcAft>
                <a:spcPts val="0"/>
              </a:spcAft>
            </a:pPr>
            <a:endParaRPr lang="en-US" sz="2000" dirty="0">
              <a:solidFill>
                <a:schemeClr val="bg1"/>
              </a:solidFill>
              <a:latin typeface="Times New Roman"/>
              <a:ea typeface="MS Mincho"/>
            </a:endParaRPr>
          </a:p>
          <a:p>
            <a:pPr marL="228600" marR="0">
              <a:lnSpc>
                <a:spcPct val="150000"/>
              </a:lnSpc>
              <a:spcBef>
                <a:spcPts val="0"/>
              </a:spcBef>
              <a:spcAft>
                <a:spcPts val="0"/>
              </a:spcAft>
            </a:pPr>
            <a:r>
              <a:rPr lang="en-US" sz="2400" b="1" dirty="0">
                <a:solidFill>
                  <a:srgbClr val="00B050"/>
                </a:solidFill>
                <a:latin typeface="Times New Roman"/>
                <a:ea typeface="MS Mincho"/>
              </a:rPr>
              <a:t>M phase:</a:t>
            </a:r>
            <a:r>
              <a:rPr lang="en-US" sz="2400" dirty="0">
                <a:solidFill>
                  <a:srgbClr val="00B050"/>
                </a:solidFill>
                <a:latin typeface="Times New Roman"/>
                <a:ea typeface="MS Mincho"/>
              </a:rPr>
              <a:t> </a:t>
            </a:r>
            <a:r>
              <a:rPr lang="en-US" sz="2200" dirty="0">
                <a:solidFill>
                  <a:schemeClr val="bg1"/>
                </a:solidFill>
                <a:latin typeface="Times New Roman"/>
                <a:ea typeface="MS Mincho"/>
              </a:rPr>
              <a:t>Mitosis, its duration is 1 </a:t>
            </a:r>
            <a:r>
              <a:rPr lang="en-US" sz="2200" dirty="0" smtClean="0">
                <a:solidFill>
                  <a:schemeClr val="bg1"/>
                </a:solidFill>
                <a:latin typeface="Times New Roman"/>
                <a:ea typeface="MS Mincho"/>
              </a:rPr>
              <a:t>hour.</a:t>
            </a:r>
          </a:p>
          <a:p>
            <a:pPr marL="228600" marR="0">
              <a:lnSpc>
                <a:spcPct val="150000"/>
              </a:lnSpc>
              <a:spcBef>
                <a:spcPts val="0"/>
              </a:spcBef>
              <a:spcAft>
                <a:spcPts val="0"/>
              </a:spcAft>
            </a:pPr>
            <a:endParaRPr lang="en-US" sz="2000" dirty="0" smtClean="0">
              <a:solidFill>
                <a:schemeClr val="bg1"/>
              </a:solidFill>
              <a:latin typeface="Times New Roman"/>
              <a:ea typeface="MS Mincho"/>
            </a:endParaRPr>
          </a:p>
          <a:p>
            <a:pPr marL="228600" marR="0">
              <a:spcBef>
                <a:spcPts val="0"/>
              </a:spcBef>
              <a:spcAft>
                <a:spcPts val="0"/>
              </a:spcAft>
            </a:pPr>
            <a:r>
              <a:rPr lang="en-US" sz="2400" b="1" dirty="0" smtClean="0">
                <a:solidFill>
                  <a:srgbClr val="00B050"/>
                </a:solidFill>
                <a:latin typeface="Times New Roman"/>
                <a:ea typeface="MS Mincho"/>
              </a:rPr>
              <a:t>G</a:t>
            </a:r>
            <a:r>
              <a:rPr lang="en-US" sz="2400" b="1" baseline="-25000" dirty="0" smtClean="0">
                <a:solidFill>
                  <a:srgbClr val="00B050"/>
                </a:solidFill>
                <a:latin typeface="Times New Roman"/>
                <a:ea typeface="MS Mincho"/>
              </a:rPr>
              <a:t>0</a:t>
            </a:r>
            <a:r>
              <a:rPr lang="en-US" sz="2400" b="1" dirty="0" smtClean="0">
                <a:solidFill>
                  <a:srgbClr val="00B050"/>
                </a:solidFill>
                <a:latin typeface="Times New Roman"/>
                <a:ea typeface="MS Mincho"/>
              </a:rPr>
              <a:t> </a:t>
            </a:r>
            <a:r>
              <a:rPr lang="en-US" sz="2400" b="1" dirty="0">
                <a:solidFill>
                  <a:srgbClr val="00B050"/>
                </a:solidFill>
                <a:latin typeface="Times New Roman"/>
                <a:ea typeface="MS Mincho"/>
              </a:rPr>
              <a:t>Phase:</a:t>
            </a:r>
            <a:r>
              <a:rPr lang="en-US" sz="2400" dirty="0">
                <a:solidFill>
                  <a:srgbClr val="00B050"/>
                </a:solidFill>
                <a:latin typeface="Times New Roman"/>
                <a:ea typeface="MS Mincho"/>
              </a:rPr>
              <a:t>  </a:t>
            </a:r>
            <a:r>
              <a:rPr lang="en-US" sz="2200" dirty="0">
                <a:solidFill>
                  <a:schemeClr val="bg1"/>
                </a:solidFill>
                <a:latin typeface="Times New Roman"/>
                <a:ea typeface="MS Mincho"/>
              </a:rPr>
              <a:t>It is the resting phase and cells at this phase are resistant to the cytotoxic action of drugs.  Most normal cells are found in this phase</a:t>
            </a:r>
            <a:endParaRPr lang="en-US" sz="2200" dirty="0">
              <a:solidFill>
                <a:schemeClr val="bg1"/>
              </a:solidFill>
            </a:endParaRPr>
          </a:p>
        </p:txBody>
      </p:sp>
      <p:sp>
        <p:nvSpPr>
          <p:cNvPr id="3" name="TextBox 2"/>
          <p:cNvSpPr txBox="1"/>
          <p:nvPr/>
        </p:nvSpPr>
        <p:spPr>
          <a:xfrm>
            <a:off x="1066800" y="457200"/>
            <a:ext cx="4724400" cy="579967"/>
          </a:xfrm>
          <a:prstGeom prst="rect">
            <a:avLst/>
          </a:prstGeom>
          <a:noFill/>
        </p:spPr>
        <p:txBody>
          <a:bodyPr wrap="square" rtlCol="0">
            <a:spAutoFit/>
          </a:bodyPr>
          <a:lstStyle/>
          <a:p>
            <a:pPr marL="228600" lvl="0" algn="ctr">
              <a:lnSpc>
                <a:spcPct val="150000"/>
              </a:lnSpc>
            </a:pPr>
            <a:r>
              <a:rPr lang="en-US" sz="2400" b="1" dirty="0">
                <a:solidFill>
                  <a:srgbClr val="FFFF00"/>
                </a:solidFill>
                <a:latin typeface="Times New Roman"/>
                <a:ea typeface="MS Mincho"/>
              </a:rPr>
              <a:t>The cell cycle</a:t>
            </a:r>
            <a:endParaRPr lang="en-US" sz="2400" dirty="0">
              <a:solidFill>
                <a:srgbClr val="FFFF00"/>
              </a:solidFill>
              <a:latin typeface="Times New Roman"/>
              <a:ea typeface="MS Mincho"/>
            </a:endParaRPr>
          </a:p>
        </p:txBody>
      </p:sp>
    </p:spTree>
    <p:extLst>
      <p:ext uri="{BB962C8B-B14F-4D97-AF65-F5344CB8AC3E}">
        <p14:creationId xmlns:p14="http://schemas.microsoft.com/office/powerpoint/2010/main" val="69998670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669</TotalTime>
  <Words>3066</Words>
  <Application>Microsoft Office PowerPoint</Application>
  <PresentationFormat>On-screen Show (4:3)</PresentationFormat>
  <Paragraphs>228</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PowerPoint Presentation</vt:lpstr>
      <vt:lpstr>  Antineoplastic Drugs </vt:lpstr>
      <vt:lpstr>PowerPoint Presentation</vt:lpstr>
      <vt:lpstr>PowerPoint Presentation</vt:lpstr>
      <vt:lpstr>PowerPoint Presentation</vt:lpstr>
      <vt:lpstr>PowerPoint Presentation</vt:lpstr>
      <vt:lpstr>PowerPoint Presentation</vt:lpstr>
      <vt:lpstr>PowerPoint Presentation</vt:lpstr>
      <vt:lpstr>Classification of antineoplastic drugs</vt:lpstr>
      <vt:lpstr>Cell cycle specify of antineoplastic gents.  Mitosis (M) is followed by the first growth phase (G1), or by a resting phase (G0). During the S phase, DNA synthesis takes place.  The S phase is followed by a second growth phase (G2).</vt:lpstr>
      <vt:lpstr>I. Alkylating Agents</vt:lpstr>
      <vt:lpstr>Alkylating Agents – cont’d</vt:lpstr>
      <vt:lpstr>Alkylating Agents – cont’d</vt:lpstr>
      <vt:lpstr>Alkylating Agents – cont’d</vt:lpstr>
      <vt:lpstr>II. Platinating agents</vt:lpstr>
      <vt:lpstr>Platinating agents – cont’d</vt:lpstr>
      <vt:lpstr>III. Antimetabolites</vt:lpstr>
      <vt:lpstr>Antimetabolites – cont’d</vt:lpstr>
      <vt:lpstr>Antimetabolites – cont’d</vt:lpstr>
      <vt:lpstr>Antimetabolites – cont’d</vt:lpstr>
      <vt:lpstr>Mitotic spindle inhibitors </vt:lpstr>
      <vt:lpstr>Topoisomerase inhibitors of antitumor antibiotics</vt:lpstr>
      <vt:lpstr>Topoisomerase inhibitors of antitumor antibiotics</vt:lpstr>
      <vt:lpstr>VI. Hormones</vt:lpstr>
      <vt:lpstr>VI. Enzymes </vt:lpstr>
      <vt:lpstr>VIII. Miscellaneous</vt:lpstr>
    </vt:vector>
  </TitlesOfParts>
  <Company>SACC - ANAS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Sattar</dc:creator>
  <cp:lastModifiedBy>DR.Ahmed Saker 2o1O</cp:lastModifiedBy>
  <cp:revision>41</cp:revision>
  <dcterms:created xsi:type="dcterms:W3CDTF">2016-03-20T04:07:04Z</dcterms:created>
  <dcterms:modified xsi:type="dcterms:W3CDTF">2016-03-22T07:57:36Z</dcterms:modified>
</cp:coreProperties>
</file>