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ar-SA" smtClean="0"/>
              <a:t>انقر لتحرير نمط العنوان الرئيسي</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bwMode="white"/>
        <p:txBody>
          <a:bodyPr/>
          <a:lstStyle/>
          <a:p>
            <a:fld id="{1B8ABB09-4A1D-463E-8065-109CC2B7EFAA}" type="datetimeFigureOut">
              <a:rPr lang="ar-SA" smtClean="0"/>
              <a:t>12/06/1437</a:t>
            </a:fld>
            <a:endParaRPr lang="ar-SA" dirty="0"/>
          </a:p>
        </p:txBody>
      </p:sp>
      <p:sp>
        <p:nvSpPr>
          <p:cNvPr id="5" name="Footer Placeholder 4"/>
          <p:cNvSpPr>
            <a:spLocks noGrp="1"/>
          </p:cNvSpPr>
          <p:nvPr>
            <p:ph type="ftr" sz="quarter" idx="11"/>
          </p:nvPr>
        </p:nvSpPr>
        <p:spPr bwMode="white"/>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
        <p:nvSpPr>
          <p:cNvPr id="12" name="Content Placeholder 11"/>
          <p:cNvSpPr>
            <a:spLocks noGrp="1"/>
          </p:cNvSpPr>
          <p:nvPr>
            <p:ph sz="quarter" idx="14"/>
          </p:nvPr>
        </p:nvSpPr>
        <p:spPr>
          <a:xfrm>
            <a:off x="4648200" y="2438400"/>
            <a:ext cx="3124200" cy="3124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
        <p:nvSpPr>
          <p:cNvPr id="9" name="Content Placeholder 8"/>
          <p:cNvSpPr>
            <a:spLocks noGrp="1"/>
          </p:cNvSpPr>
          <p:nvPr>
            <p:ph sz="quarter" idx="13"/>
          </p:nvPr>
        </p:nvSpPr>
        <p:spPr>
          <a:xfrm>
            <a:off x="1371600" y="1676400"/>
            <a:ext cx="3276600" cy="3505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الأيقونة لإضافة صورة</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12/06/1437</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1B8ABB09-4A1D-463E-8065-109CC2B7EFAA}" type="datetimeFigureOut">
              <a:rPr lang="ar-SA" smtClean="0"/>
              <a:t>12/06/1437</a:t>
            </a:fld>
            <a:endParaRPr lang="ar-SA"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SA"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0B34F065-1154-456A-91E3-76DE8E75E17B}" type="slidenum">
              <a:rPr lang="ar-SA" smtClean="0"/>
              <a:t>‹#›</a:t>
            </a:fld>
            <a:endParaRPr lang="ar-SA"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LB" sz="4400" b="1" dirty="0" smtClean="0"/>
              <a:t>المبحث الثاني</a:t>
            </a:r>
            <a:endParaRPr lang="ar-LB" sz="4400" b="1" dirty="0"/>
          </a:p>
        </p:txBody>
      </p:sp>
      <p:sp>
        <p:nvSpPr>
          <p:cNvPr id="3" name="عنوان فرعي 2"/>
          <p:cNvSpPr>
            <a:spLocks noGrp="1"/>
          </p:cNvSpPr>
          <p:nvPr>
            <p:ph type="subTitle" idx="1"/>
          </p:nvPr>
        </p:nvSpPr>
        <p:spPr/>
        <p:txBody>
          <a:bodyPr>
            <a:noAutofit/>
          </a:bodyPr>
          <a:lstStyle/>
          <a:p>
            <a:r>
              <a:rPr lang="ar-LB" sz="3600" b="1" dirty="0" smtClean="0">
                <a:solidFill>
                  <a:srgbClr val="FF0000"/>
                </a:solidFill>
              </a:rPr>
              <a:t>تجهيز المواد</a:t>
            </a:r>
            <a:endParaRPr lang="ar-LB" sz="3600" b="1" dirty="0">
              <a:solidFill>
                <a:srgbClr val="FF0000"/>
              </a:solidFill>
            </a:endParaRPr>
          </a:p>
        </p:txBody>
      </p:sp>
    </p:spTree>
    <p:extLst>
      <p:ext uri="{BB962C8B-B14F-4D97-AF65-F5344CB8AC3E}">
        <p14:creationId xmlns:p14="http://schemas.microsoft.com/office/powerpoint/2010/main" val="1400759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1295400"/>
            <a:ext cx="6400800" cy="261392"/>
          </a:xfrm>
        </p:spPr>
        <p:txBody>
          <a:bodyPr>
            <a:normAutofit fontScale="90000"/>
          </a:bodyPr>
          <a:lstStyle/>
          <a:p>
            <a:endParaRPr lang="ar-LB" dirty="0"/>
          </a:p>
        </p:txBody>
      </p:sp>
      <p:sp>
        <p:nvSpPr>
          <p:cNvPr id="3" name="عنصر نائب للمحتوى 2"/>
          <p:cNvSpPr>
            <a:spLocks noGrp="1"/>
          </p:cNvSpPr>
          <p:nvPr>
            <p:ph idx="1"/>
          </p:nvPr>
        </p:nvSpPr>
        <p:spPr>
          <a:xfrm>
            <a:off x="971600" y="1916832"/>
            <a:ext cx="7128792" cy="3569569"/>
          </a:xfrm>
        </p:spPr>
        <p:txBody>
          <a:bodyPr>
            <a:normAutofit/>
          </a:bodyPr>
          <a:lstStyle/>
          <a:p>
            <a:pPr indent="0" algn="just">
              <a:buNone/>
            </a:pPr>
            <a:r>
              <a:rPr lang="ar-LB" sz="2400" dirty="0" smtClean="0"/>
              <a:t>تعد مهمة تجهيز المواد من المخازن من بين المهام الأساسية التي تقوم  بها إدارة المخازن  وتستهدف من خلاها توفير المواد لطالبيها بالكميات والنوعيات التي تشبع احتياجاتهم في الوقت المناسب وفي المكان الملائم.</a:t>
            </a:r>
          </a:p>
          <a:p>
            <a:pPr indent="0" algn="just">
              <a:buNone/>
            </a:pPr>
            <a:r>
              <a:rPr lang="ar-LB" sz="2400" dirty="0" smtClean="0"/>
              <a:t>وعلى هذا الأساس فأن عمليات تجهيز المواد من المخازن لابد أن تقوم وفق إجراءات تنظيمية محددة وواضحة يلتزم بها جميع العاملين بهدف إنجاز عمليات التجهيز بشكل صحيح وانسيابي.</a:t>
            </a:r>
            <a:endParaRPr lang="ar-LB" sz="2400" dirty="0"/>
          </a:p>
        </p:txBody>
      </p:sp>
    </p:spTree>
    <p:extLst>
      <p:ext uri="{BB962C8B-B14F-4D97-AF65-F5344CB8AC3E}">
        <p14:creationId xmlns:p14="http://schemas.microsoft.com/office/powerpoint/2010/main" val="1041856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LB" dirty="0"/>
          </a:p>
        </p:txBody>
      </p:sp>
      <p:sp>
        <p:nvSpPr>
          <p:cNvPr id="3" name="عنصر نائب للمحتوى 2"/>
          <p:cNvSpPr>
            <a:spLocks noGrp="1"/>
          </p:cNvSpPr>
          <p:nvPr>
            <p:ph idx="1"/>
          </p:nvPr>
        </p:nvSpPr>
        <p:spPr/>
        <p:txBody>
          <a:bodyPr>
            <a:normAutofit/>
          </a:bodyPr>
          <a:lstStyle/>
          <a:p>
            <a:pPr indent="0" algn="just">
              <a:buNone/>
            </a:pPr>
            <a:r>
              <a:rPr lang="ar-LB" sz="2400" dirty="0" smtClean="0"/>
              <a:t>تساهم دراسة وتحليل جميع الجوانب المتعلقة بعمليات التجهيز للمواد من المخازن إلى الجهات الطالبة في زيادة حجم الرقابة على حركة المواد الصادرة من المخازن، باعتبار أن تلك الإجراءات تستهدف تحديد الجوانب الآتية:</a:t>
            </a:r>
            <a:endParaRPr lang="ar-LB" sz="2400" dirty="0"/>
          </a:p>
        </p:txBody>
      </p:sp>
    </p:spTree>
    <p:extLst>
      <p:ext uri="{BB962C8B-B14F-4D97-AF65-F5344CB8AC3E}">
        <p14:creationId xmlns:p14="http://schemas.microsoft.com/office/powerpoint/2010/main" val="3725868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1124744"/>
            <a:ext cx="6400800" cy="856456"/>
          </a:xfrm>
        </p:spPr>
        <p:txBody>
          <a:bodyPr>
            <a:noAutofit/>
          </a:bodyPr>
          <a:lstStyle/>
          <a:p>
            <a:pPr algn="r"/>
            <a:r>
              <a:rPr lang="ar-LB" sz="2900" b="1" dirty="0">
                <a:solidFill>
                  <a:srgbClr val="FF0000"/>
                </a:solidFill>
                <a:latin typeface="Andalus" pitchFamily="18" charset="-78"/>
                <a:cs typeface="Andalus" pitchFamily="18" charset="-78"/>
              </a:rPr>
              <a:t>أولاً: تحديد الأشخاص أو الجهات التي لها سلطة طلب المواد والسلع من المخازن</a:t>
            </a:r>
          </a:p>
        </p:txBody>
      </p:sp>
      <p:sp>
        <p:nvSpPr>
          <p:cNvPr id="3" name="عنصر نائب للمحتوى 2"/>
          <p:cNvSpPr>
            <a:spLocks noGrp="1"/>
          </p:cNvSpPr>
          <p:nvPr>
            <p:ph idx="1"/>
          </p:nvPr>
        </p:nvSpPr>
        <p:spPr>
          <a:xfrm>
            <a:off x="827584" y="2348880"/>
            <a:ext cx="7416824" cy="3384376"/>
          </a:xfrm>
        </p:spPr>
        <p:txBody>
          <a:bodyPr>
            <a:normAutofit/>
          </a:bodyPr>
          <a:lstStyle/>
          <a:p>
            <a:pPr indent="0">
              <a:buNone/>
            </a:pPr>
            <a:r>
              <a:rPr lang="ar-LB" sz="2400" dirty="0" smtClean="0"/>
              <a:t>يتم طلب المواد من المخازن بموجب مستندات طلب تجهيز من المخازن يتم تنظيمها من قبل الجهات التي تطلب المواد داخل المنظمة ويوقع عليها من قبل الآمر بالصرف (</a:t>
            </a:r>
            <a:r>
              <a:rPr lang="ar-LB" sz="2400" dirty="0" smtClean="0">
                <a:solidFill>
                  <a:srgbClr val="FF0000"/>
                </a:solidFill>
              </a:rPr>
              <a:t>مدير الدائرة</a:t>
            </a:r>
            <a:r>
              <a:rPr lang="ar-LB" sz="2400" dirty="0" smtClean="0"/>
              <a:t>)، وتوضح تلك المستندات كمية ونوعية المواد المطلوبة ورمزها وعددها، ويكون كل مستند بعدة نسخ، إذ تبقى نسخة لدى المخازن يتم في </a:t>
            </a:r>
            <a:r>
              <a:rPr lang="ar-LB" sz="2400" dirty="0" err="1" smtClean="0"/>
              <a:t>ضوءها</a:t>
            </a:r>
            <a:r>
              <a:rPr lang="ar-LB" sz="2400" dirty="0" smtClean="0"/>
              <a:t> تجهيز المواد المطلوبة وأخرى للحسابات بهدف متابعة عمليات التجهيز ونسخة للجهة التي طلبت تلك المواد من المخزن.</a:t>
            </a:r>
            <a:endParaRPr lang="ar-LB" sz="2400" dirty="0"/>
          </a:p>
        </p:txBody>
      </p:sp>
    </p:spTree>
    <p:extLst>
      <p:ext uri="{BB962C8B-B14F-4D97-AF65-F5344CB8AC3E}">
        <p14:creationId xmlns:p14="http://schemas.microsoft.com/office/powerpoint/2010/main" val="2614073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1052736"/>
            <a:ext cx="6400800" cy="928464"/>
          </a:xfrm>
        </p:spPr>
        <p:txBody>
          <a:bodyPr>
            <a:noAutofit/>
          </a:bodyPr>
          <a:lstStyle/>
          <a:p>
            <a:pPr algn="r"/>
            <a:r>
              <a:rPr lang="ar-LB" sz="2900" b="1" dirty="0" smtClean="0">
                <a:solidFill>
                  <a:srgbClr val="FF0000"/>
                </a:solidFill>
                <a:latin typeface="Andalus" pitchFamily="18" charset="-78"/>
                <a:cs typeface="Andalus" pitchFamily="18" charset="-78"/>
              </a:rPr>
              <a:t>ثانياً: تحديد الأشخاص المسؤولين عن تجهيز المواد المطلوبة من المخازن</a:t>
            </a:r>
            <a:endParaRPr lang="ar-LB" sz="2900" b="1" dirty="0">
              <a:solidFill>
                <a:srgbClr val="FF0000"/>
              </a:solidFill>
              <a:latin typeface="Andalus" pitchFamily="18" charset="-78"/>
              <a:cs typeface="Andalus" pitchFamily="18" charset="-78"/>
            </a:endParaRPr>
          </a:p>
        </p:txBody>
      </p:sp>
      <p:sp>
        <p:nvSpPr>
          <p:cNvPr id="3" name="عنصر نائب للمحتوى 2"/>
          <p:cNvSpPr>
            <a:spLocks noGrp="1"/>
          </p:cNvSpPr>
          <p:nvPr>
            <p:ph idx="1"/>
          </p:nvPr>
        </p:nvSpPr>
        <p:spPr>
          <a:xfrm>
            <a:off x="827584" y="2276872"/>
            <a:ext cx="7416824" cy="3456384"/>
          </a:xfrm>
        </p:spPr>
        <p:txBody>
          <a:bodyPr>
            <a:normAutofit fontScale="25000" lnSpcReduction="20000"/>
          </a:bodyPr>
          <a:lstStyle/>
          <a:p>
            <a:pPr indent="0" algn="just">
              <a:buNone/>
            </a:pPr>
            <a:r>
              <a:rPr lang="ar-LB" sz="9600" dirty="0" smtClean="0"/>
              <a:t>يتعين على إدارة المخازن أن تحدد مسؤوليات أمناء المخازن بشكل واضح لتحديد المسؤولية عن تأخر عمليات التجهيز أو فقدان  المواد، ولذلك لابد من وضع المواد والسلع المخزونة تحت مسؤولية وإشراف أمناء المخازن.</a:t>
            </a:r>
          </a:p>
          <a:p>
            <a:pPr indent="0" algn="just">
              <a:buNone/>
            </a:pPr>
            <a:r>
              <a:rPr lang="ar-LB" sz="9600" dirty="0" smtClean="0"/>
              <a:t>إن الاهتمام بعمليات تجهيز المواد من المخازن ووضع الإجراءات والقواعد التي تستهدف تنظيماً وتحديد السلطات والمسؤوليات الممنوحة للعاملين والمتعلقة بطلب المواد والسلع من المخازن وتجهيزها لغرض تنظيمها بشكل سليم وإنجازها بكفاءة عالية وبأقل </a:t>
            </a:r>
            <a:r>
              <a:rPr lang="ar-LB" sz="9600" smtClean="0"/>
              <a:t>كلفة ممكنة.</a:t>
            </a:r>
            <a:endParaRPr lang="ar-LB" sz="9600" dirty="0" smtClean="0"/>
          </a:p>
          <a:p>
            <a:pPr indent="0">
              <a:buNone/>
            </a:pPr>
            <a:endParaRPr lang="ar-LB" sz="9600" dirty="0"/>
          </a:p>
          <a:p>
            <a:pPr indent="0">
              <a:buNone/>
            </a:pPr>
            <a:endParaRPr lang="ar-LB" sz="9600" dirty="0" smtClean="0"/>
          </a:p>
          <a:p>
            <a:pPr indent="0">
              <a:buNone/>
            </a:pPr>
            <a:endParaRPr lang="ar-LB" sz="2400" dirty="0"/>
          </a:p>
          <a:p>
            <a:pPr indent="0">
              <a:buNone/>
            </a:pPr>
            <a:endParaRPr lang="ar-LB" sz="2400" dirty="0" smtClean="0"/>
          </a:p>
          <a:p>
            <a:pPr indent="0">
              <a:buNone/>
            </a:pPr>
            <a:endParaRPr lang="ar-LB" sz="2400" dirty="0"/>
          </a:p>
          <a:p>
            <a:pPr indent="0">
              <a:buNone/>
            </a:pPr>
            <a:endParaRPr lang="ar-LB" sz="2400" dirty="0" smtClean="0"/>
          </a:p>
          <a:p>
            <a:pPr indent="0">
              <a:buNone/>
            </a:pPr>
            <a:endParaRPr lang="ar-LB" sz="2400" dirty="0"/>
          </a:p>
          <a:p>
            <a:pPr indent="0">
              <a:buNone/>
            </a:pPr>
            <a:r>
              <a:rPr lang="ar-LB" sz="2400" dirty="0" err="1" smtClean="0"/>
              <a:t>دد</a:t>
            </a:r>
            <a:endParaRPr lang="ar-LB" sz="2400" dirty="0"/>
          </a:p>
        </p:txBody>
      </p:sp>
    </p:spTree>
    <p:extLst>
      <p:ext uri="{BB962C8B-B14F-4D97-AF65-F5344CB8AC3E}">
        <p14:creationId xmlns:p14="http://schemas.microsoft.com/office/powerpoint/2010/main" val="22792134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فن الخياطه الرفيعة">
  <a:themeElements>
    <a:clrScheme name="فن الخياطه الرفيعة">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ربطة عنق سوداء">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فن الخياطه الرفيعة">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391</TotalTime>
  <Words>269</Words>
  <Application>Microsoft Office PowerPoint</Application>
  <PresentationFormat>عرض على الشاشة (3:4)‏</PresentationFormat>
  <Paragraphs>18</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فن الخياطه الرفيعة</vt:lpstr>
      <vt:lpstr>المبحث الثاني</vt:lpstr>
      <vt:lpstr>عرض تقديمي في PowerPoint</vt:lpstr>
      <vt:lpstr>عرض تقديمي في PowerPoint</vt:lpstr>
      <vt:lpstr>أولاً: تحديد الأشخاص أو الجهات التي لها سلطة طلب المواد والسلع من المخازن</vt:lpstr>
      <vt:lpstr>ثانياً: تحديد الأشخاص المسؤولين عن تجهيز المواد المطلوبة من المخازن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المبحث الثاني</dc:title>
  <dc:creator>Win7User</dc:creator>
  <cp:lastModifiedBy>Win7User</cp:lastModifiedBy>
  <cp:revision>11</cp:revision>
  <dcterms:created xsi:type="dcterms:W3CDTF">2016-03-21T07:22:44Z</dcterms:created>
  <dcterms:modified xsi:type="dcterms:W3CDTF">2016-03-21T17:37:27Z</dcterms:modified>
</cp:coreProperties>
</file>