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72" r:id="rId1"/>
  </p:sldMasterIdLst>
  <p:notesMasterIdLst>
    <p:notesMasterId r:id="rId15"/>
  </p:notesMasterIdLst>
  <p:handoutMasterIdLst>
    <p:handoutMasterId r:id="rId16"/>
  </p:handoutMasterIdLst>
  <p:sldIdLst>
    <p:sldId id="273" r:id="rId2"/>
    <p:sldId id="256" r:id="rId3"/>
    <p:sldId id="257" r:id="rId4"/>
    <p:sldId id="258" r:id="rId5"/>
    <p:sldId id="259"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17"/>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3A88A4F0-2193-42E5-AEB4-79773DA16E2B}" type="datetimeFigureOut">
              <a:rPr lang="ar-IQ" smtClean="0"/>
              <a:t>29/03/1437</a:t>
            </a:fld>
            <a:endParaRPr lang="ar-IQ"/>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668FE0F-5AAB-492C-8BFB-12E3FD291E25}" type="slidenum">
              <a:rPr lang="ar-IQ" smtClean="0"/>
              <a:t>‹#›</a:t>
            </a:fld>
            <a:endParaRPr lang="ar-IQ"/>
          </a:p>
        </p:txBody>
      </p:sp>
    </p:spTree>
    <p:extLst>
      <p:ext uri="{BB962C8B-B14F-4D97-AF65-F5344CB8AC3E}">
        <p14:creationId xmlns:p14="http://schemas.microsoft.com/office/powerpoint/2010/main" val="27354232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BEF3914-A407-43E5-959E-34F8C1C73AD9}" type="datetimeFigureOut">
              <a:rPr lang="ar-IQ" smtClean="0"/>
              <a:t>29/03/1437</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5F365B6-839F-4B3E-BFA3-F05A221B6B05}" type="slidenum">
              <a:rPr lang="ar-IQ" smtClean="0"/>
              <a:t>‹#›</a:t>
            </a:fld>
            <a:endParaRPr lang="ar-IQ"/>
          </a:p>
        </p:txBody>
      </p:sp>
    </p:spTree>
    <p:extLst>
      <p:ext uri="{BB962C8B-B14F-4D97-AF65-F5344CB8AC3E}">
        <p14:creationId xmlns:p14="http://schemas.microsoft.com/office/powerpoint/2010/main" val="3239875150"/>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a:p>
        </p:txBody>
      </p:sp>
      <p:sp>
        <p:nvSpPr>
          <p:cNvPr id="4" name="عنصر نائب لرقم الشريحة 3"/>
          <p:cNvSpPr>
            <a:spLocks noGrp="1"/>
          </p:cNvSpPr>
          <p:nvPr>
            <p:ph type="sldNum" sz="quarter" idx="10"/>
          </p:nvPr>
        </p:nvSpPr>
        <p:spPr/>
        <p:txBody>
          <a:bodyPr/>
          <a:lstStyle/>
          <a:p>
            <a:fld id="{95F365B6-839F-4B3E-BFA3-F05A221B6B05}" type="slidenum">
              <a:rPr lang="ar-IQ" smtClean="0"/>
              <a:t>9</a:t>
            </a:fld>
            <a:endParaRPr lang="ar-IQ"/>
          </a:p>
        </p:txBody>
      </p:sp>
    </p:spTree>
    <p:extLst>
      <p:ext uri="{BB962C8B-B14F-4D97-AF65-F5344CB8AC3E}">
        <p14:creationId xmlns:p14="http://schemas.microsoft.com/office/powerpoint/2010/main" val="3992170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DD89169A-12F4-4DCF-ADA2-767163E59275}" type="datetime1">
              <a:rPr lang="ar-SA" smtClean="0"/>
              <a:t>29/03/1437</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63069A3-8D1E-49AE-91E2-421866C5E8C2}" type="datetime1">
              <a:rPr lang="ar-SA" smtClean="0"/>
              <a:t>29/03/1437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71917A9-A5C8-4F98-B70C-A91C9BE3D77E}" type="datetime1">
              <a:rPr lang="ar-SA" smtClean="0"/>
              <a:t>29/03/1437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8B3C9713-45B4-4A05-9A2B-E1A9C4556C6F}" type="datetime1">
              <a:rPr lang="ar-SA" smtClean="0"/>
              <a:t>29/03/1437</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AE3181F4-60DE-4859-A6B0-B7953736FB42}" type="datetime1">
              <a:rPr lang="ar-SA" smtClean="0"/>
              <a:t>29/03/1437</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0B34F065-1154-456A-91E3-76DE8E75E17B}" type="slidenum">
              <a:rPr lang="ar-SA" smtClean="0"/>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B2A32355-08FC-4EE7-896B-A2AA68E030ED}" type="datetime1">
              <a:rPr lang="ar-SA" smtClean="0"/>
              <a:t>29/03/1437</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DC0FF959-4C5D-40EF-A1A1-772651DF64BE}" type="datetime1">
              <a:rPr lang="ar-SA" smtClean="0"/>
              <a:t>29/03/1437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0B34F065-1154-456A-91E3-76DE8E75E17B}" type="slidenum">
              <a:rPr lang="ar-SA" smtClean="0"/>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0F30189-6A16-4EA8-80A1-5DAF75406BE5}" type="datetime1">
              <a:rPr lang="ar-SA" smtClean="0"/>
              <a:t>29/03/1437</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389533C0-4EAE-4AC6-9FBB-1558CDA182FC}" type="datetime1">
              <a:rPr lang="ar-SA" smtClean="0"/>
              <a:t>29/03/1437</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A853088C-C2E4-46B8-8456-0183A7B066DC}" type="datetime1">
              <a:rPr lang="ar-SA" smtClean="0"/>
              <a:t>29/03/1437</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7" name="عنصر نائب للتاريخ 6"/>
          <p:cNvSpPr>
            <a:spLocks noGrp="1"/>
          </p:cNvSpPr>
          <p:nvPr>
            <p:ph type="dt" sz="half" idx="10"/>
          </p:nvPr>
        </p:nvSpPr>
        <p:spPr/>
        <p:txBody>
          <a:bodyPr/>
          <a:lstStyle/>
          <a:p>
            <a:fld id="{6D87B463-95EE-460A-BC0E-E1C8B2003B08}" type="datetime1">
              <a:rPr lang="ar-SA" smtClean="0"/>
              <a:t>29/03/1437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0B34F065-1154-456A-91E3-76DE8E75E17B}" type="slidenum">
              <a:rPr lang="ar-SA" smtClean="0"/>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681AA82-167A-4984-8535-EF0250CB49EE}" type="datetime1">
              <a:rPr lang="ar-SA" smtClean="0"/>
              <a:t>29/03/1437</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B34F065-1154-456A-91E3-76DE8E75E17B}" type="slidenum">
              <a:rPr lang="ar-SA" smtClean="0"/>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16632"/>
            <a:ext cx="8686800" cy="838200"/>
          </a:xfrm>
        </p:spPr>
        <p:txBody>
          <a:bodyPr>
            <a:noAutofit/>
          </a:bodyPr>
          <a:lstStyle/>
          <a:p>
            <a:pPr algn="ctr"/>
            <a:r>
              <a:rPr lang="ar-IQ" sz="5400" dirty="0" smtClean="0">
                <a:solidFill>
                  <a:srgbClr val="FF0000"/>
                </a:solidFill>
                <a:cs typeface="Akhbar MT" pitchFamily="2" charset="-78"/>
              </a:rPr>
              <a:t>مادة التسويق السياحي </a:t>
            </a:r>
            <a:endParaRPr lang="ar-IQ" sz="5400" dirty="0">
              <a:solidFill>
                <a:srgbClr val="FF0000"/>
              </a:solidFill>
              <a:cs typeface="Akhbar MT" pitchFamily="2" charset="-78"/>
            </a:endParaRPr>
          </a:p>
        </p:txBody>
      </p:sp>
      <p:sp>
        <p:nvSpPr>
          <p:cNvPr id="3" name="عنصر نائب للمحتوى 2"/>
          <p:cNvSpPr>
            <a:spLocks noGrp="1"/>
          </p:cNvSpPr>
          <p:nvPr>
            <p:ph idx="1"/>
          </p:nvPr>
        </p:nvSpPr>
        <p:spPr>
          <a:xfrm>
            <a:off x="304800" y="1554162"/>
            <a:ext cx="8686800" cy="4611141"/>
          </a:xfrm>
        </p:spPr>
        <p:style>
          <a:lnRef idx="1">
            <a:schemeClr val="accent1"/>
          </a:lnRef>
          <a:fillRef idx="3">
            <a:schemeClr val="accent1"/>
          </a:fillRef>
          <a:effectRef idx="2">
            <a:schemeClr val="accent1"/>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indent="0" algn="ctr">
              <a:buNone/>
            </a:pPr>
            <a:endParaRPr lang="ar-IQ"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endParaRPr lang="ar-IQ"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r>
              <a:rPr lang="ar-IQ" sz="43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rPr>
              <a:t>المحاضرة بعنوان ( خطوات البيع الشخصي)</a:t>
            </a:r>
            <a:endParaRPr lang="ar-IQ"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endParaRPr lang="ar-IQ"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r>
              <a:rPr lang="ar-IQ" b="1" dirty="0" smtClean="0">
                <a:ln w="1905"/>
                <a:solidFill>
                  <a:srgbClr val="FF000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المدرس المساعد </a:t>
            </a:r>
          </a:p>
          <a:p>
            <a:pPr marL="0" indent="0" algn="ctr">
              <a:buNone/>
            </a:pPr>
            <a:r>
              <a:rPr lang="ar-IQ" b="1" dirty="0" smtClean="0">
                <a:ln w="1905"/>
                <a:solidFill>
                  <a:srgbClr val="FF000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 عبير محمد مهدي الشمري</a:t>
            </a:r>
          </a:p>
          <a:p>
            <a:pPr marL="0" indent="0" algn="ctr">
              <a:buNone/>
            </a:pPr>
            <a:r>
              <a:rPr lang="ar-IQ" b="1" dirty="0" smtClean="0">
                <a:ln w="1905"/>
                <a:solidFill>
                  <a:srgbClr val="00B05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جامعة كربلاء – كلية العلوم السياحية </a:t>
            </a:r>
            <a:endParaRPr lang="ar-IQ" b="1" dirty="0">
              <a:ln w="1905"/>
              <a:solidFill>
                <a:srgbClr val="00B050"/>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159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ar-IQ" sz="2800" dirty="0" smtClean="0">
                <a:solidFill>
                  <a:srgbClr val="00B050"/>
                </a:solidFill>
                <a:latin typeface="Arial" panose="020B0604020202020204" pitchFamily="34" charset="0"/>
                <a:cs typeface="Arial" panose="020B0604020202020204" pitchFamily="34" charset="0"/>
              </a:rPr>
              <a:t>3 – معالجة اعتراضات العملاء : </a:t>
            </a:r>
            <a:r>
              <a:rPr lang="ar-IQ" sz="2800" dirty="0" smtClean="0">
                <a:solidFill>
                  <a:srgbClr val="C00000"/>
                </a:solidFill>
                <a:latin typeface="Arial" panose="020B0604020202020204" pitchFamily="34" charset="0"/>
                <a:cs typeface="Arial" panose="020B0604020202020204" pitchFamily="34" charset="0"/>
              </a:rPr>
              <a:t>يميل معظم الناس بطبعهم الى الاعتراض على ما يسمعون من آراء ، فعندما تعرض شيء ما للشراء على العميل فأن تفكيره في بادئ الامر سيذهب نحو مبررات عدم الشراء وذلك لارتباط الموضوع في دفع مقدار من الثمن ... والتالي اهم الطرق لمعالجة اعتراضات العملاء : -</a:t>
            </a:r>
          </a:p>
          <a:p>
            <a:r>
              <a:rPr lang="ar-IQ" sz="2800" dirty="0" smtClean="0">
                <a:solidFill>
                  <a:srgbClr val="7030A0"/>
                </a:solidFill>
                <a:latin typeface="Arial" panose="020B0604020202020204" pitchFamily="34" charset="0"/>
                <a:cs typeface="Arial" panose="020B0604020202020204" pitchFamily="34" charset="0"/>
              </a:rPr>
              <a:t>أ – طريقة ( نعم ... ولكن ) : </a:t>
            </a:r>
            <a:r>
              <a:rPr lang="ar-IQ" sz="2800" dirty="0" smtClean="0">
                <a:solidFill>
                  <a:srgbClr val="C00000"/>
                </a:solidFill>
                <a:latin typeface="Arial" panose="020B0604020202020204" pitchFamily="34" charset="0"/>
                <a:cs typeface="Arial" panose="020B0604020202020204" pitchFamily="34" charset="0"/>
              </a:rPr>
              <a:t>وتتمثل هذه الطريقة بقيام رجل البيع بأشعار العميل بأنه على حق في اعتراضه فيكسبه الى جانبه ، ثم يظهر بعد ذلك ما يدل على خطأ الاعتراض .. وهذا يظهر عند اعتراض العميل على موضوع لا ينطبق على سلعة رجل البيع .</a:t>
            </a:r>
            <a:endParaRPr lang="ar-IQ" sz="2800"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821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620688"/>
            <a:ext cx="8686800" cy="5904656"/>
          </a:xfrm>
        </p:spPr>
        <p:style>
          <a:lnRef idx="1">
            <a:schemeClr val="accent2"/>
          </a:lnRef>
          <a:fillRef idx="2">
            <a:schemeClr val="accent2"/>
          </a:fillRef>
          <a:effectRef idx="1">
            <a:schemeClr val="accent2"/>
          </a:effectRef>
          <a:fontRef idx="minor">
            <a:schemeClr val="dk1"/>
          </a:fontRef>
        </p:style>
        <p:txBody>
          <a:bodyPr>
            <a:normAutofit/>
          </a:bodyPr>
          <a:lstStyle/>
          <a:p>
            <a:r>
              <a:rPr lang="ar-IQ" sz="2800" dirty="0" smtClean="0">
                <a:solidFill>
                  <a:srgbClr val="7030A0"/>
                </a:solidFill>
                <a:latin typeface="Arial" panose="020B0604020202020204" pitchFamily="34" charset="0"/>
                <a:cs typeface="Arial" panose="020B0604020202020204" pitchFamily="34" charset="0"/>
              </a:rPr>
              <a:t>ب – طريقة التعويض : </a:t>
            </a:r>
            <a:r>
              <a:rPr lang="ar-IQ" sz="2800" dirty="0" smtClean="0">
                <a:latin typeface="Arial" panose="020B0604020202020204" pitchFamily="34" charset="0"/>
                <a:cs typeface="Arial" panose="020B0604020202020204" pitchFamily="34" charset="0"/>
              </a:rPr>
              <a:t>وهنا يؤيد رجل البيع صحة ما يقوله العميل تماما ً ، وفي نفس الوقت يقدم مغريات </a:t>
            </a:r>
            <a:r>
              <a:rPr lang="ar-IQ" sz="2800" dirty="0" err="1" smtClean="0">
                <a:latin typeface="Arial" panose="020B0604020202020204" pitchFamily="34" charset="0"/>
                <a:cs typeface="Arial" panose="020B0604020202020204" pitchFamily="34" charset="0"/>
              </a:rPr>
              <a:t>بيعية</a:t>
            </a:r>
            <a:r>
              <a:rPr lang="ar-IQ" sz="2800" dirty="0" smtClean="0">
                <a:latin typeface="Arial" panose="020B0604020202020204" pitchFamily="34" charset="0"/>
                <a:cs typeface="Arial" panose="020B0604020202020204" pitchFamily="34" charset="0"/>
              </a:rPr>
              <a:t> يتضمنها المنتوج تفوق طبيعة الاعتراض من معوقات ، فعند اعتراض العميل على السعر مثلا ً يلجأ رجل البيع الى تقديم مغريات تفوق قيمة الثمن هذا .</a:t>
            </a:r>
          </a:p>
          <a:p>
            <a:r>
              <a:rPr lang="ar-IQ" sz="2800" dirty="0" smtClean="0">
                <a:solidFill>
                  <a:srgbClr val="7030A0"/>
                </a:solidFill>
                <a:latin typeface="Arial" panose="020B0604020202020204" pitchFamily="34" charset="0"/>
                <a:cs typeface="Arial" panose="020B0604020202020204" pitchFamily="34" charset="0"/>
              </a:rPr>
              <a:t>ت – طريقة التحويل : </a:t>
            </a:r>
            <a:r>
              <a:rPr lang="ar-IQ" sz="2800" dirty="0" smtClean="0">
                <a:latin typeface="Arial" panose="020B0604020202020204" pitchFamily="34" charset="0"/>
                <a:cs typeface="Arial" panose="020B0604020202020204" pitchFamily="34" charset="0"/>
              </a:rPr>
              <a:t>في هذه الطريقة يسعى رجل البيع الى تحويل اعتراض العميل الى ميزة تدفعه الى شراء المنتوج ، فعند اعتراض العميل على طول البرنامج السياحي مثلا ً يبين له رجل البيع على مقدار الترفيه والمتعة التي سيحصل عليها طوال هذا البرنامج .</a:t>
            </a:r>
          </a:p>
          <a:p>
            <a:r>
              <a:rPr lang="ar-IQ" sz="2800" dirty="0" smtClean="0">
                <a:solidFill>
                  <a:srgbClr val="7030A0"/>
                </a:solidFill>
                <a:latin typeface="Arial" panose="020B0604020202020204" pitchFamily="34" charset="0"/>
                <a:cs typeface="Arial" panose="020B0604020202020204" pitchFamily="34" charset="0"/>
              </a:rPr>
              <a:t>ث – طريقة الاستجواب : </a:t>
            </a:r>
            <a:r>
              <a:rPr lang="ar-IQ" sz="2800" dirty="0" smtClean="0">
                <a:latin typeface="Arial" panose="020B0604020202020204" pitchFamily="34" charset="0"/>
                <a:cs typeface="Arial" panose="020B0604020202020204" pitchFamily="34" charset="0"/>
              </a:rPr>
              <a:t>تتضمن هذه الطريقة توجيه اسئلة من قبل رجل البيع الى العميل تتضمن الاجابة على اعتراضه ، فمثلا ً اعتراض العميل على ارتفاع سعر المنتوج لان ثمنه يفوق قدرته الشرائية يمكن لرجل البيع اعطاءه حلول التقسيط او الاقتراض بضمان من شركة التأمين .</a:t>
            </a:r>
          </a:p>
          <a:p>
            <a:endParaRPr lang="ar-IQ" sz="28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1262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620688"/>
            <a:ext cx="8686800" cy="5112568"/>
          </a:xfrm>
          <a:solidFill>
            <a:schemeClr val="accent1"/>
          </a:solidFill>
        </p:spPr>
        <p:style>
          <a:lnRef idx="1">
            <a:schemeClr val="accent2"/>
          </a:lnRef>
          <a:fillRef idx="2">
            <a:schemeClr val="accent2"/>
          </a:fillRef>
          <a:effectRef idx="1">
            <a:schemeClr val="accent2"/>
          </a:effectRef>
          <a:fontRef idx="minor">
            <a:schemeClr val="dk1"/>
          </a:fontRef>
        </p:style>
        <p:txBody>
          <a:bodyPr>
            <a:normAutofit/>
          </a:bodyPr>
          <a:lstStyle/>
          <a:p>
            <a:r>
              <a:rPr lang="ar-IQ" sz="4800" dirty="0" smtClean="0">
                <a:latin typeface="Arial" panose="020B0604020202020204" pitchFamily="34" charset="0"/>
                <a:cs typeface="Arial" panose="020B0604020202020204" pitchFamily="34" charset="0"/>
              </a:rPr>
              <a:t>4 – ختام الحديث </a:t>
            </a:r>
            <a:r>
              <a:rPr lang="ar-IQ" sz="4800" dirty="0" err="1" smtClean="0">
                <a:latin typeface="Arial" panose="020B0604020202020204" pitchFamily="34" charset="0"/>
                <a:cs typeface="Arial" panose="020B0604020202020204" pitchFamily="34" charset="0"/>
              </a:rPr>
              <a:t>البيعي</a:t>
            </a:r>
            <a:r>
              <a:rPr lang="ar-IQ" sz="4800" dirty="0" smtClean="0">
                <a:latin typeface="Arial" panose="020B0604020202020204" pitchFamily="34" charset="0"/>
                <a:cs typeface="Arial" panose="020B0604020202020204" pitchFamily="34" charset="0"/>
              </a:rPr>
              <a:t> :</a:t>
            </a:r>
          </a:p>
          <a:p>
            <a:r>
              <a:rPr lang="ar-IQ" sz="2800" dirty="0" smtClean="0">
                <a:solidFill>
                  <a:srgbClr val="7030A0"/>
                </a:solidFill>
                <a:latin typeface="Arial" panose="020B0604020202020204" pitchFamily="34" charset="0"/>
                <a:cs typeface="Arial" panose="020B0604020202020204" pitchFamily="34" charset="0"/>
              </a:rPr>
              <a:t>يمكن لرجل البيع ختام المقابلة </a:t>
            </a:r>
            <a:r>
              <a:rPr lang="ar-IQ" sz="2800" dirty="0" err="1" smtClean="0">
                <a:solidFill>
                  <a:srgbClr val="7030A0"/>
                </a:solidFill>
                <a:latin typeface="Arial" panose="020B0604020202020204" pitchFamily="34" charset="0"/>
                <a:cs typeface="Arial" panose="020B0604020202020204" pitchFamily="34" charset="0"/>
              </a:rPr>
              <a:t>البيعية</a:t>
            </a:r>
            <a:r>
              <a:rPr lang="ar-IQ" sz="2800" dirty="0" smtClean="0">
                <a:solidFill>
                  <a:srgbClr val="7030A0"/>
                </a:solidFill>
                <a:latin typeface="Arial" panose="020B0604020202020204" pitchFamily="34" charset="0"/>
                <a:cs typeface="Arial" panose="020B0604020202020204" pitchFamily="34" charset="0"/>
              </a:rPr>
              <a:t> منتهزا ً اول فرصة يجدها للحصول على الموافقة من العميل حول شراء المنتوج ... وهنا يمكن لرجل البيع ضرب امثلة عن عملاء اخرين قد حصلوا على فوائد عديدة جراء استخدامهم هذا المنتوج .</a:t>
            </a:r>
          </a:p>
          <a:p>
            <a:r>
              <a:rPr lang="ar-IQ" sz="5400" dirty="0" smtClean="0">
                <a:solidFill>
                  <a:schemeClr val="tx1"/>
                </a:solidFill>
                <a:latin typeface="Arial" panose="020B0604020202020204" pitchFamily="34" charset="0"/>
                <a:cs typeface="Arial" panose="020B0604020202020204" pitchFamily="34" charset="0"/>
              </a:rPr>
              <a:t>5 – توقيع العقد : </a:t>
            </a:r>
            <a:r>
              <a:rPr lang="ar-IQ" sz="2800" dirty="0" smtClean="0">
                <a:solidFill>
                  <a:srgbClr val="7030A0"/>
                </a:solidFill>
                <a:latin typeface="Arial" panose="020B0604020202020204" pitchFamily="34" charset="0"/>
                <a:cs typeface="Arial" panose="020B0604020202020204" pitchFamily="34" charset="0"/>
              </a:rPr>
              <a:t>وهذه المرحلة تعد الطريقة التنفيذية لما تم الاتفاق عليه بين رجل البيع والعميل شفهيا ً ، وهنا يجب على رجل البيع ان لا يفاجئ العميل بنموذج العقد لتوقيعه بل تقديمه له ببساطة وبدون جهد خاص .</a:t>
            </a:r>
            <a:endParaRPr lang="ar-IQ" sz="2800" dirty="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1101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620688"/>
            <a:ext cx="8686800" cy="5112568"/>
          </a:xfrm>
        </p:spPr>
        <p:style>
          <a:lnRef idx="1">
            <a:schemeClr val="accent1"/>
          </a:lnRef>
          <a:fillRef idx="2">
            <a:schemeClr val="accent1"/>
          </a:fillRef>
          <a:effectRef idx="1">
            <a:schemeClr val="accent1"/>
          </a:effectRef>
          <a:fontRef idx="minor">
            <a:schemeClr val="dk1"/>
          </a:fontRef>
        </p:style>
        <p:txBody>
          <a:bodyPr>
            <a:normAutofit/>
          </a:bodyPr>
          <a:lstStyle/>
          <a:p>
            <a:r>
              <a:rPr lang="ar-IQ" sz="4800" dirty="0" smtClean="0">
                <a:latin typeface="Arial" panose="020B0604020202020204" pitchFamily="34" charset="0"/>
                <a:cs typeface="Arial" panose="020B0604020202020204" pitchFamily="34" charset="0"/>
              </a:rPr>
              <a:t>6 – الخدمة بعد التعاقد : </a:t>
            </a:r>
          </a:p>
          <a:p>
            <a:r>
              <a:rPr lang="ar-IQ" sz="2800" dirty="0" smtClean="0">
                <a:latin typeface="Arial" panose="020B0604020202020204" pitchFamily="34" charset="0"/>
                <a:cs typeface="Arial" panose="020B0604020202020204" pitchFamily="34" charset="0"/>
              </a:rPr>
              <a:t>وهي من اهم العوامل التي تساعد في تحقيق النجاح والتعامل المستمر في المستقبل مع العملاء ... اذ يجب على رجل البيع ان يبقى على تواصل مع العميل وتقديم الخدمات الفعالة له بكل ما هو جديد .. فمثلا ً في قطاع السياحة يجب على رجل البيع ضمان استقبال السائح في المطار وتعيين سيارة خاصة لتوصيله الى مكان اقامته ِ وتزويده بالخرائط السياحية عن اهم الاماكن الت سيزورها وغير ذلك ....</a:t>
            </a:r>
            <a:endParaRPr lang="ar-IQ" sz="28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420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475656" y="2276872"/>
            <a:ext cx="6400800" cy="3888432"/>
          </a:xfrm>
        </p:spPr>
        <p:txBody>
          <a:bodyPr>
            <a:normAutofit/>
          </a:bodyPr>
          <a:lstStyle/>
          <a:p>
            <a:pPr marL="342900" indent="-342900" algn="r">
              <a:buFont typeface="Wingdings" panose="05000000000000000000" pitchFamily="2" charset="2"/>
              <a:buChar char="v"/>
            </a:pPr>
            <a:r>
              <a:rPr lang="ar-IQ" sz="2800" dirty="0" smtClean="0">
                <a:solidFill>
                  <a:schemeClr val="tx1"/>
                </a:solidFill>
                <a:latin typeface="Arial" panose="020B0604020202020204" pitchFamily="34" charset="0"/>
                <a:cs typeface="Arial" panose="020B0604020202020204" pitchFamily="34" charset="0"/>
              </a:rPr>
              <a:t> </a:t>
            </a:r>
            <a:r>
              <a:rPr lang="ar-IQ" sz="2800" dirty="0" smtClean="0">
                <a:solidFill>
                  <a:srgbClr val="002060"/>
                </a:solidFill>
                <a:latin typeface="Arial" panose="020B0604020202020204" pitchFamily="34" charset="0"/>
                <a:cs typeface="Arial" panose="020B0604020202020204" pitchFamily="34" charset="0"/>
              </a:rPr>
              <a:t>يتم تحديد اسماء العملاء الذين سيتم التعامل معهم من قبل اخصائي البيع </a:t>
            </a:r>
            <a:r>
              <a:rPr lang="ar-IQ" sz="2800" dirty="0" err="1" smtClean="0">
                <a:solidFill>
                  <a:srgbClr val="002060"/>
                </a:solidFill>
                <a:latin typeface="Arial" panose="020B0604020202020204" pitchFamily="34" charset="0"/>
                <a:cs typeface="Arial" panose="020B0604020202020204" pitchFamily="34" charset="0"/>
              </a:rPr>
              <a:t>بناءا</a:t>
            </a:r>
            <a:r>
              <a:rPr lang="ar-IQ" sz="2800" dirty="0" smtClean="0">
                <a:solidFill>
                  <a:srgbClr val="002060"/>
                </a:solidFill>
                <a:latin typeface="Arial" panose="020B0604020202020204" pitchFamily="34" charset="0"/>
                <a:cs typeface="Arial" panose="020B0604020202020204" pitchFamily="34" charset="0"/>
              </a:rPr>
              <a:t> على ما تقرره ادارة المبيعات او </a:t>
            </a:r>
            <a:r>
              <a:rPr lang="ar-IQ" sz="2800" dirty="0" err="1" smtClean="0">
                <a:solidFill>
                  <a:srgbClr val="002060"/>
                </a:solidFill>
                <a:latin typeface="Arial" panose="020B0604020202020204" pitchFamily="34" charset="0"/>
                <a:cs typeface="Arial" panose="020B0604020202020204" pitchFamily="34" charset="0"/>
              </a:rPr>
              <a:t>بأختيار</a:t>
            </a:r>
            <a:r>
              <a:rPr lang="ar-IQ" sz="2800" dirty="0" smtClean="0">
                <a:solidFill>
                  <a:srgbClr val="002060"/>
                </a:solidFill>
                <a:latin typeface="Arial" panose="020B0604020202020204" pitchFamily="34" charset="0"/>
                <a:cs typeface="Arial" panose="020B0604020202020204" pitchFamily="34" charset="0"/>
              </a:rPr>
              <a:t> الاخصائي نفسه لعملائه .</a:t>
            </a:r>
          </a:p>
          <a:p>
            <a:pPr marL="342900" indent="-342900" algn="r">
              <a:buFont typeface="Wingdings" panose="05000000000000000000" pitchFamily="2" charset="2"/>
              <a:buChar char="v"/>
            </a:pPr>
            <a:r>
              <a:rPr lang="ar-IQ" sz="2800" dirty="0" smtClean="0">
                <a:solidFill>
                  <a:srgbClr val="002060"/>
                </a:solidFill>
                <a:latin typeface="Arial" panose="020B0604020202020204" pitchFamily="34" charset="0"/>
                <a:cs typeface="Arial" panose="020B0604020202020204" pitchFamily="34" charset="0"/>
              </a:rPr>
              <a:t>بعد الاختيار يقوم الاخصائي بكتابة بطاقة تتضمن اسم العميل وعنوانه ونواحي نشاطه الاقتصادي الحالي والسابق .</a:t>
            </a:r>
          </a:p>
          <a:p>
            <a:pPr marL="342900" indent="-342900" algn="r">
              <a:buFont typeface="Wingdings" panose="05000000000000000000" pitchFamily="2" charset="2"/>
              <a:buChar char="v"/>
            </a:pPr>
            <a:endParaRPr lang="ar-IQ" sz="2800" dirty="0" smtClean="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p:txBody>
      </p:sp>
      <p:sp>
        <p:nvSpPr>
          <p:cNvPr id="4" name="مستطيل مستدير الزوايا 3"/>
          <p:cNvSpPr/>
          <p:nvPr/>
        </p:nvSpPr>
        <p:spPr>
          <a:xfrm>
            <a:off x="1043608" y="692696"/>
            <a:ext cx="6984776"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4800" dirty="0" smtClean="0">
                <a:latin typeface="Arial" panose="020B0604020202020204" pitchFamily="34" charset="0"/>
                <a:cs typeface="Arial" panose="020B0604020202020204" pitchFamily="34" charset="0"/>
              </a:rPr>
              <a:t>اولا ً / تحديد نطاق العملاء</a:t>
            </a:r>
            <a:endParaRPr lang="ar-IQ" sz="4800" dirty="0"/>
          </a:p>
        </p:txBody>
      </p:sp>
    </p:spTree>
    <p:extLst>
      <p:ext uri="{BB962C8B-B14F-4D97-AF65-F5344CB8AC3E}">
        <p14:creationId xmlns:p14="http://schemas.microsoft.com/office/powerpoint/2010/main" val="1368673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9512" y="404664"/>
            <a:ext cx="8712968" cy="6192688"/>
          </a:xfrm>
          <a:solidFill>
            <a:schemeClr val="accent1"/>
          </a:solidFill>
        </p:spPr>
        <p:txBody>
          <a:bodyPr>
            <a:normAutofit lnSpcReduction="10000"/>
          </a:bodyPr>
          <a:lstStyle/>
          <a:p>
            <a:pPr marL="342900" indent="-342900" algn="r">
              <a:buFont typeface="Wingdings" panose="05000000000000000000" pitchFamily="2" charset="2"/>
              <a:buChar char="v"/>
            </a:pPr>
            <a:r>
              <a:rPr lang="ar-IQ" sz="2800" dirty="0" smtClean="0">
                <a:solidFill>
                  <a:schemeClr val="tx1"/>
                </a:solidFill>
                <a:latin typeface="Arial" panose="020B0604020202020204" pitchFamily="34" charset="0"/>
                <a:cs typeface="Arial" panose="020B0604020202020204" pitchFamily="34" charset="0"/>
              </a:rPr>
              <a:t> </a:t>
            </a:r>
          </a:p>
          <a:p>
            <a:pPr marL="342900" indent="-342900" algn="r">
              <a:buFont typeface="Wingdings" panose="05000000000000000000" pitchFamily="2" charset="2"/>
              <a:buChar char="v"/>
            </a:pPr>
            <a:endParaRPr lang="ar-IQ" sz="2800" dirty="0">
              <a:solidFill>
                <a:schemeClr val="tx1"/>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smtClean="0">
              <a:solidFill>
                <a:schemeClr val="tx1"/>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chemeClr val="tx1"/>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r>
              <a:rPr lang="ar-IQ" sz="2800" dirty="0" smtClean="0">
                <a:solidFill>
                  <a:srgbClr val="FF0000"/>
                </a:solidFill>
                <a:latin typeface="Arial" panose="020B0604020202020204" pitchFamily="34" charset="0"/>
                <a:cs typeface="Arial" panose="020B0604020202020204" pitchFamily="34" charset="0"/>
              </a:rPr>
              <a:t>اذ يتم تقسيم العملاء الى فئات تشتمل على : </a:t>
            </a:r>
          </a:p>
          <a:p>
            <a:pPr marL="342900" indent="-342900" algn="r">
              <a:buFont typeface="Wingdings" panose="05000000000000000000" pitchFamily="2" charset="2"/>
              <a:buChar char="v"/>
            </a:pPr>
            <a:r>
              <a:rPr lang="ar-IQ" sz="2800" dirty="0" smtClean="0">
                <a:solidFill>
                  <a:srgbClr val="002060"/>
                </a:solidFill>
                <a:latin typeface="Arial" panose="020B0604020202020204" pitchFamily="34" charset="0"/>
                <a:cs typeface="Arial" panose="020B0604020202020204" pitchFamily="34" charset="0"/>
              </a:rPr>
              <a:t>1- العملاء الذين يستخدمون المنتج الذي تبيعه المنظمة ، وتكون وظيفة الاخصائي هنا المحافظة على استمرار التعامل معهم وتنمية ذلك التعامل .</a:t>
            </a:r>
          </a:p>
          <a:p>
            <a:pPr marL="342900" indent="-342900" algn="r">
              <a:buFont typeface="Wingdings" panose="05000000000000000000" pitchFamily="2" charset="2"/>
              <a:buChar char="v"/>
            </a:pPr>
            <a:r>
              <a:rPr lang="ar-IQ" sz="2800" dirty="0" smtClean="0">
                <a:solidFill>
                  <a:srgbClr val="002060"/>
                </a:solidFill>
                <a:latin typeface="Arial" panose="020B0604020202020204" pitchFamily="34" charset="0"/>
                <a:cs typeface="Arial" panose="020B0604020202020204" pitchFamily="34" charset="0"/>
              </a:rPr>
              <a:t>2 – العملاء الذين يشترون ذلك المنتج سابقا ً ثم انقطعوا عن شراءه حاليا ً ، وهنا يجب على اخصائي البيع معرفة اسباب انقطاعهم عن التعامل مع المنتج ومعالجة تلك الاسباب .</a:t>
            </a:r>
          </a:p>
          <a:p>
            <a:pPr marL="342900" indent="-342900" algn="r">
              <a:buFont typeface="Wingdings" panose="05000000000000000000" pitchFamily="2" charset="2"/>
              <a:buChar char="v"/>
            </a:pPr>
            <a:r>
              <a:rPr lang="ar-IQ" sz="2800" dirty="0" smtClean="0">
                <a:solidFill>
                  <a:srgbClr val="002060"/>
                </a:solidFill>
                <a:latin typeface="Arial" panose="020B0604020202020204" pitchFamily="34" charset="0"/>
                <a:cs typeface="Arial" panose="020B0604020202020204" pitchFamily="34" charset="0"/>
              </a:rPr>
              <a:t>3 – العملاء الذين لم يسبق لهم شراء المنتج ويشترون منتج بديل ، وفي هذه الحالة يجب على رجل البيع اظهار مزايا المنتوج الذي يمتلكه لإغرائهم بشرائه .</a:t>
            </a:r>
          </a:p>
          <a:p>
            <a:pPr marL="342900" indent="-342900" algn="r">
              <a:buFont typeface="Wingdings" panose="05000000000000000000" pitchFamily="2" charset="2"/>
              <a:buChar char="v"/>
            </a:pPr>
            <a:endParaRPr lang="ar-IQ" sz="2800" dirty="0" smtClean="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smtClean="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1841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840" y="116632"/>
            <a:ext cx="8686800" cy="838200"/>
          </a:xfrm>
        </p:spPr>
        <p:txBody>
          <a:bodyPr>
            <a:noAutofit/>
          </a:bodyPr>
          <a:lstStyle/>
          <a:p>
            <a:pPr algn="r"/>
            <a:r>
              <a:rPr lang="ar-IQ" sz="5400" dirty="0" smtClean="0">
                <a:solidFill>
                  <a:srgbClr val="C00000"/>
                </a:solidFill>
                <a:latin typeface="Arial" panose="020B0604020202020204" pitchFamily="34" charset="0"/>
                <a:cs typeface="Arial" panose="020B0604020202020204" pitchFamily="34" charset="0"/>
              </a:rPr>
              <a:t>ثانيا ً / الاتصال بالعميل :</a:t>
            </a:r>
            <a:endParaRPr lang="ar-IQ" sz="5400" dirty="0">
              <a:solidFill>
                <a:srgbClr val="C00000"/>
              </a:solidFill>
              <a:latin typeface="Arial" panose="020B0604020202020204" pitchFamily="34" charset="0"/>
              <a:cs typeface="Arial" panose="020B0604020202020204" pitchFamily="34" charset="0"/>
            </a:endParaRPr>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a:bodyPr>
          <a:lstStyle/>
          <a:p>
            <a:r>
              <a:rPr lang="ar-IQ" sz="2400" dirty="0" smtClean="0">
                <a:latin typeface="Arial" panose="020B0604020202020204" pitchFamily="34" charset="0"/>
                <a:cs typeface="Arial" panose="020B0604020202020204" pitchFamily="34" charset="0"/>
              </a:rPr>
              <a:t>اذ ينقسم الاتصال بالعميل الى :</a:t>
            </a:r>
          </a:p>
          <a:p>
            <a:r>
              <a:rPr lang="ar-IQ" sz="2400" dirty="0" smtClean="0">
                <a:solidFill>
                  <a:srgbClr val="FF0000"/>
                </a:solidFill>
                <a:latin typeface="Arial" panose="020B0604020202020204" pitchFamily="34" charset="0"/>
                <a:cs typeface="Arial" panose="020B0604020202020204" pitchFamily="34" charset="0"/>
              </a:rPr>
              <a:t>1- الاستعداد للمقابلة : </a:t>
            </a:r>
            <a:r>
              <a:rPr lang="ar-IQ" sz="2400" dirty="0" smtClean="0">
                <a:latin typeface="Arial" panose="020B0604020202020204" pitchFamily="34" charset="0"/>
                <a:cs typeface="Arial" panose="020B0604020202020204" pitchFamily="34" charset="0"/>
              </a:rPr>
              <a:t>اذ يجب على رجل البيع دراسة ظروف العميل الذي يسعى للتعامل معه من كافة النواحي التي تدفعه للشراء وعلى دراية بظروفه الشخصية والوظيفية ، كذلك اعداد ما يلزم من معدات </a:t>
            </a:r>
            <a:r>
              <a:rPr lang="ar-IQ" sz="2400" dirty="0" err="1" smtClean="0">
                <a:latin typeface="Arial" panose="020B0604020202020204" pitchFamily="34" charset="0"/>
                <a:cs typeface="Arial" panose="020B0604020202020204" pitchFamily="34" charset="0"/>
              </a:rPr>
              <a:t>بيعية</a:t>
            </a:r>
            <a:r>
              <a:rPr lang="ar-IQ" sz="2400" dirty="0" smtClean="0">
                <a:latin typeface="Arial" panose="020B0604020202020204" pitchFamily="34" charset="0"/>
                <a:cs typeface="Arial" panose="020B0604020202020204" pitchFamily="34" charset="0"/>
              </a:rPr>
              <a:t> مناسبة والشعور بالثقة في نفسه وفي العميل ، ودراسة كاملة لكافة بنود العقد الذي ينبغي في النهاية توقيعه مع العميل . </a:t>
            </a:r>
          </a:p>
          <a:p>
            <a:r>
              <a:rPr lang="ar-IQ" sz="2400" dirty="0" smtClean="0">
                <a:solidFill>
                  <a:srgbClr val="FF0000"/>
                </a:solidFill>
                <a:latin typeface="Arial" panose="020B0604020202020204" pitchFamily="34" charset="0"/>
                <a:cs typeface="Arial" panose="020B0604020202020204" pitchFamily="34" charset="0"/>
              </a:rPr>
              <a:t>2- طلب المقابلة : </a:t>
            </a:r>
            <a:r>
              <a:rPr lang="ar-IQ" sz="2400" dirty="0" smtClean="0">
                <a:latin typeface="Arial" panose="020B0604020202020204" pitchFamily="34" charset="0"/>
                <a:cs typeface="Arial" panose="020B0604020202020204" pitchFamily="34" charset="0"/>
              </a:rPr>
              <a:t>اذ يمكن طلب مقابلة العميل هاتفيا ً ، الزيارة الشخصية او بالبريد ، ومن عيوب الطلب الهاتفي انه لا يسمح بالتوضيح الشامل للمغريات </a:t>
            </a:r>
            <a:r>
              <a:rPr lang="ar-IQ" sz="2400" dirty="0" err="1" smtClean="0">
                <a:latin typeface="Arial" panose="020B0604020202020204" pitchFamily="34" charset="0"/>
                <a:cs typeface="Arial" panose="020B0604020202020204" pitchFamily="34" charset="0"/>
              </a:rPr>
              <a:t>البيعية</a:t>
            </a:r>
            <a:r>
              <a:rPr lang="ar-IQ" sz="2400" dirty="0" smtClean="0">
                <a:latin typeface="Arial" panose="020B0604020202020204" pitchFamily="34" charset="0"/>
                <a:cs typeface="Arial" panose="020B0604020202020204" pitchFamily="34" charset="0"/>
              </a:rPr>
              <a:t> للمنتوج ، لكنها تصلح في حالة كون رجل البيع معروف لدى العميل ويتمتع بعلاقات وثيقة وديه معه ُ .</a:t>
            </a:r>
          </a:p>
          <a:p>
            <a:r>
              <a:rPr lang="ar-IQ" sz="2400" dirty="0" smtClean="0">
                <a:solidFill>
                  <a:srgbClr val="FF0000"/>
                </a:solidFill>
                <a:latin typeface="Arial" panose="020B0604020202020204" pitchFamily="34" charset="0"/>
                <a:cs typeface="Arial" panose="020B0604020202020204" pitchFamily="34" charset="0"/>
              </a:rPr>
              <a:t>3- آداب المقابلة : </a:t>
            </a:r>
            <a:r>
              <a:rPr lang="ar-IQ" sz="2400" dirty="0" smtClean="0">
                <a:latin typeface="Arial" panose="020B0604020202020204" pitchFamily="34" charset="0"/>
                <a:cs typeface="Arial" panose="020B0604020202020204" pitchFamily="34" charset="0"/>
              </a:rPr>
              <a:t>ان تكون المقابلة </a:t>
            </a:r>
            <a:r>
              <a:rPr lang="ar-IQ" sz="2400" dirty="0" err="1" smtClean="0">
                <a:latin typeface="Arial" panose="020B0604020202020204" pitchFamily="34" charset="0"/>
                <a:cs typeface="Arial" panose="020B0604020202020204" pitchFamily="34" charset="0"/>
              </a:rPr>
              <a:t>بناءا</a:t>
            </a:r>
            <a:r>
              <a:rPr lang="ar-IQ" sz="2400" dirty="0" smtClean="0">
                <a:latin typeface="Arial" panose="020B0604020202020204" pitchFamily="34" charset="0"/>
                <a:cs typeface="Arial" panose="020B0604020202020204" pitchFamily="34" charset="0"/>
              </a:rPr>
              <a:t> على موعد سابق مع العميل حتى يكون مستعد ذهنيا ً ونفسيا ً لقبول حديث رجل البيع ، كذلك اعتناء رجل البيع بمظهره وشكله ، وضرورة تمتع رجل البيع بحس الفكاهة واللطف ولكن بشرط ان لا يكون العميل في حالة غضب او حزن.</a:t>
            </a:r>
          </a:p>
          <a:p>
            <a:endParaRPr lang="ar-IQ" sz="2400" dirty="0" smtClean="0">
              <a:latin typeface="Arial" panose="020B0604020202020204" pitchFamily="34" charset="0"/>
              <a:cs typeface="Arial" panose="020B0604020202020204" pitchFamily="34" charset="0"/>
            </a:endParaRPr>
          </a:p>
          <a:p>
            <a:endParaRPr lang="ar-IQ"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463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764704"/>
            <a:ext cx="8686800" cy="5760640"/>
          </a:xfrm>
        </p:spPr>
        <p:style>
          <a:lnRef idx="1">
            <a:schemeClr val="accent2"/>
          </a:lnRef>
          <a:fillRef idx="2">
            <a:schemeClr val="accent2"/>
          </a:fillRef>
          <a:effectRef idx="1">
            <a:schemeClr val="accent2"/>
          </a:effectRef>
          <a:fontRef idx="minor">
            <a:schemeClr val="dk1"/>
          </a:fontRef>
        </p:style>
        <p:txBody>
          <a:bodyPr>
            <a:normAutofit/>
          </a:bodyPr>
          <a:lstStyle/>
          <a:p>
            <a:r>
              <a:rPr lang="ar-IQ" sz="2400" dirty="0" smtClean="0">
                <a:latin typeface="Arial" panose="020B0604020202020204" pitchFamily="34" charset="0"/>
                <a:cs typeface="Arial" panose="020B0604020202020204" pitchFamily="34" charset="0"/>
              </a:rPr>
              <a:t>كذلك من </a:t>
            </a:r>
            <a:r>
              <a:rPr lang="ar-IQ" sz="2400" dirty="0" err="1" smtClean="0">
                <a:latin typeface="Arial" panose="020B0604020202020204" pitchFamily="34" charset="0"/>
                <a:cs typeface="Arial" panose="020B0604020202020204" pitchFamily="34" charset="0"/>
              </a:rPr>
              <a:t>اداب</a:t>
            </a:r>
            <a:r>
              <a:rPr lang="ar-IQ" sz="2400" dirty="0" smtClean="0">
                <a:latin typeface="Arial" panose="020B0604020202020204" pitchFamily="34" charset="0"/>
                <a:cs typeface="Arial" panose="020B0604020202020204" pitchFamily="34" charset="0"/>
              </a:rPr>
              <a:t> المقابلة ان يبدأ رجل البيع بالتحية على العميل وبشرط ان تكون التحية تتناسب مع طبيعة وميول العميل ، ايضا ً ان لا يجلس رجل البيع حتى يدعوه العميل الى ذلك ، كذلك اذا كان رجل البيع من المدخنين فليس من اللياقة ان يدخل مكتب العميل ويخرج وفي يده سيجارة . </a:t>
            </a:r>
          </a:p>
          <a:p>
            <a:pPr marL="0" indent="0">
              <a:buNone/>
            </a:pPr>
            <a:r>
              <a:rPr lang="ar-IQ" sz="4400" dirty="0" smtClean="0">
                <a:solidFill>
                  <a:srgbClr val="FF0000"/>
                </a:solidFill>
                <a:latin typeface="Arial" panose="020B0604020202020204" pitchFamily="34" charset="0"/>
                <a:cs typeface="Arial" panose="020B0604020202020204" pitchFamily="34" charset="0"/>
              </a:rPr>
              <a:t>ثالثا ً / تحديد انماط العملاء :</a:t>
            </a:r>
            <a:endParaRPr lang="ar-IQ" sz="2000" dirty="0" smtClean="0">
              <a:solidFill>
                <a:srgbClr val="FF0000"/>
              </a:solidFill>
              <a:latin typeface="Arial" panose="020B0604020202020204" pitchFamily="34" charset="0"/>
              <a:cs typeface="Arial" panose="020B0604020202020204" pitchFamily="34" charset="0"/>
            </a:endParaRPr>
          </a:p>
          <a:p>
            <a:pPr marL="0" indent="0">
              <a:buNone/>
            </a:pPr>
            <a:r>
              <a:rPr lang="ar-IQ" sz="2800" dirty="0" smtClean="0">
                <a:solidFill>
                  <a:schemeClr val="tx1"/>
                </a:solidFill>
                <a:latin typeface="Arial" panose="020B0604020202020204" pitchFamily="34" charset="0"/>
                <a:cs typeface="Arial" panose="020B0604020202020204" pitchFamily="34" charset="0"/>
              </a:rPr>
              <a:t>1</a:t>
            </a:r>
            <a:r>
              <a:rPr lang="ar-IQ" sz="2800" dirty="0" smtClean="0">
                <a:solidFill>
                  <a:srgbClr val="FF0000"/>
                </a:solidFill>
                <a:latin typeface="Arial" panose="020B0604020202020204" pitchFamily="34" charset="0"/>
                <a:cs typeface="Arial" panose="020B0604020202020204" pitchFamily="34" charset="0"/>
              </a:rPr>
              <a:t>-  العميل الصديق : </a:t>
            </a:r>
            <a:r>
              <a:rPr lang="ar-IQ" sz="2800" dirty="0" smtClean="0">
                <a:solidFill>
                  <a:schemeClr val="tx1"/>
                </a:solidFill>
                <a:latin typeface="Arial" panose="020B0604020202020204" pitchFamily="34" charset="0"/>
                <a:cs typeface="Arial" panose="020B0604020202020204" pitchFamily="34" charset="0"/>
              </a:rPr>
              <a:t>يمتاز بكونه مرح ، سهل المقابلة ، يتقبل النصيحة ويحب الالمام بكافة الامور .. وهنا يجب على رجل البيع ان يكون لبقا ً وبارعا ً في توجيه دفة الحديث بعد ان يسايره في المواضيع العامة التي يحبها .</a:t>
            </a:r>
          </a:p>
          <a:p>
            <a:pPr marL="0" indent="0">
              <a:buNone/>
            </a:pPr>
            <a:r>
              <a:rPr lang="ar-IQ" sz="2800" dirty="0" smtClean="0">
                <a:solidFill>
                  <a:srgbClr val="FF0000"/>
                </a:solidFill>
                <a:latin typeface="Arial" panose="020B0604020202020204" pitchFamily="34" charset="0"/>
                <a:cs typeface="Arial" panose="020B0604020202020204" pitchFamily="34" charset="0"/>
              </a:rPr>
              <a:t>2 – العميل المتشكك : </a:t>
            </a:r>
            <a:r>
              <a:rPr lang="ar-IQ" sz="2800" dirty="0" smtClean="0">
                <a:solidFill>
                  <a:schemeClr val="tx1"/>
                </a:solidFill>
                <a:latin typeface="Arial" panose="020B0604020202020204" pitchFamily="34" charset="0"/>
                <a:cs typeface="Arial" panose="020B0604020202020204" pitchFamily="34" charset="0"/>
              </a:rPr>
              <a:t>كثير الانتقاد والشك ،  كثير الظن ويفحص ما يعرضه البائع بدقة ويسأل كثيرا عن كافة الجوانب المتعلقة بالمنتوج ، وهنا يتطلب من رجل البيع ان يكون مخلصا ً وصريحا ً ومنطقيا ً في عرضه </a:t>
            </a:r>
            <a:endParaRPr lang="ar-IQ" sz="2800" dirty="0">
              <a:solidFill>
                <a:schemeClr val="tx1"/>
              </a:solidFill>
              <a:latin typeface="Arial" panose="020B0604020202020204" pitchFamily="34" charset="0"/>
              <a:cs typeface="Arial" panose="020B0604020202020204" pitchFamily="34" charset="0"/>
            </a:endParaRPr>
          </a:p>
          <a:p>
            <a:endParaRPr lang="ar-IQ" sz="2000" dirty="0" smtClean="0">
              <a:latin typeface="Arial" panose="020B0604020202020204" pitchFamily="34" charset="0"/>
              <a:cs typeface="Arial" panose="020B0604020202020204" pitchFamily="34" charset="0"/>
            </a:endParaRPr>
          </a:p>
          <a:p>
            <a:endParaRPr lang="ar-IQ"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323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467544" y="332656"/>
            <a:ext cx="8424936" cy="6297714"/>
          </a:xfrm>
          <a:solidFill>
            <a:schemeClr val="accent1"/>
          </a:solidFill>
        </p:spPr>
        <p:style>
          <a:lnRef idx="1">
            <a:schemeClr val="accent4"/>
          </a:lnRef>
          <a:fillRef idx="2">
            <a:schemeClr val="accent4"/>
          </a:fillRef>
          <a:effectRef idx="1">
            <a:schemeClr val="accent4"/>
          </a:effectRef>
          <a:fontRef idx="minor">
            <a:schemeClr val="dk1"/>
          </a:fontRef>
        </p:style>
        <p:txBody>
          <a:bodyPr>
            <a:normAutofit fontScale="55000" lnSpcReduction="20000"/>
          </a:bodyPr>
          <a:lstStyle/>
          <a:p>
            <a:pPr marL="342900" indent="-342900" algn="r">
              <a:buFont typeface="Wingdings" panose="05000000000000000000" pitchFamily="2" charset="2"/>
              <a:buChar char="v"/>
            </a:pPr>
            <a:r>
              <a:rPr lang="ar-IQ" sz="2800" dirty="0" smtClean="0">
                <a:solidFill>
                  <a:schemeClr val="tx1"/>
                </a:solidFill>
                <a:latin typeface="Arial" panose="020B0604020202020204" pitchFamily="34" charset="0"/>
                <a:cs typeface="Arial" panose="020B0604020202020204" pitchFamily="34" charset="0"/>
              </a:rPr>
              <a:t> </a:t>
            </a:r>
          </a:p>
          <a:p>
            <a:pPr marL="342900" indent="-342900" algn="r">
              <a:buFont typeface="Wingdings" panose="05000000000000000000" pitchFamily="2" charset="2"/>
              <a:buChar char="v"/>
            </a:pPr>
            <a:endParaRPr lang="ar-IQ" sz="2800" dirty="0">
              <a:solidFill>
                <a:schemeClr val="tx1"/>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smtClean="0">
              <a:solidFill>
                <a:schemeClr val="tx1"/>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chemeClr val="tx1"/>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smtClean="0">
              <a:solidFill>
                <a:schemeClr val="tx1"/>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chemeClr val="tx1"/>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r>
              <a:rPr lang="ar-IQ" sz="5900" dirty="0" smtClean="0">
                <a:solidFill>
                  <a:srgbClr val="002060"/>
                </a:solidFill>
                <a:latin typeface="Arial" panose="020B0604020202020204" pitchFamily="34" charset="0"/>
                <a:cs typeface="Arial" panose="020B0604020202020204" pitchFamily="34" charset="0"/>
              </a:rPr>
              <a:t>مثبتا ً كلامه بكافة وسائل الاثبات .</a:t>
            </a:r>
          </a:p>
          <a:p>
            <a:pPr marL="342900" indent="-342900" algn="r">
              <a:buFont typeface="Wingdings" panose="05000000000000000000" pitchFamily="2" charset="2"/>
              <a:buChar char="v"/>
            </a:pPr>
            <a:r>
              <a:rPr lang="ar-IQ" sz="5900" dirty="0" smtClean="0">
                <a:solidFill>
                  <a:srgbClr val="FF0000"/>
                </a:solidFill>
                <a:latin typeface="Arial" panose="020B0604020202020204" pitchFamily="34" charset="0"/>
                <a:cs typeface="Arial" panose="020B0604020202020204" pitchFamily="34" charset="0"/>
              </a:rPr>
              <a:t>3 – العميل المغرور : </a:t>
            </a:r>
            <a:r>
              <a:rPr lang="ar-IQ" sz="5900" dirty="0" smtClean="0">
                <a:solidFill>
                  <a:srgbClr val="002060"/>
                </a:solidFill>
                <a:latin typeface="Arial" panose="020B0604020202020204" pitchFamily="34" charset="0"/>
                <a:cs typeface="Arial" panose="020B0604020202020204" pitchFamily="34" charset="0"/>
              </a:rPr>
              <a:t>يأتي غروره من عراقة اسرته ِ ، قوته البدنية ، ثرائه ِ ، او جمال هيئته ِ وغير ذلك .. وهنا يتطلب من رجل البيع ان يتعامل مع العميل باستمالتهِ واشعاره بأهميته ِ والاطراء لكن ليس بمستوى مُبالغ فيه ِ .</a:t>
            </a:r>
          </a:p>
          <a:p>
            <a:pPr marL="342900" indent="-342900" algn="r">
              <a:buFont typeface="Wingdings" panose="05000000000000000000" pitchFamily="2" charset="2"/>
              <a:buChar char="v"/>
            </a:pPr>
            <a:r>
              <a:rPr lang="ar-IQ" sz="5900" dirty="0" smtClean="0">
                <a:solidFill>
                  <a:srgbClr val="FF0000"/>
                </a:solidFill>
                <a:latin typeface="Arial" panose="020B0604020202020204" pitchFamily="34" charset="0"/>
                <a:cs typeface="Arial" panose="020B0604020202020204" pitchFamily="34" charset="0"/>
              </a:rPr>
              <a:t>4 – العميل الجاف : </a:t>
            </a:r>
            <a:r>
              <a:rPr lang="ar-IQ" sz="5900" dirty="0" smtClean="0">
                <a:solidFill>
                  <a:srgbClr val="002060"/>
                </a:solidFill>
                <a:latin typeface="Arial" panose="020B0604020202020204" pitchFamily="34" charset="0"/>
                <a:cs typeface="Arial" panose="020B0604020202020204" pitchFamily="34" charset="0"/>
              </a:rPr>
              <a:t>يبدو العميل هنا جافا ً في معاملته ِ مع رجل البيع على الرغم من كونه ذا خلق طيب في حقيقة امره ِ ، وهنا يجب على رجل البيع ان يكون هادئا ً ويتجنب الانفعال السريع والتحكم في اعصابه ِ وعدم الاستياء من تلك التصرفات .</a:t>
            </a:r>
          </a:p>
          <a:p>
            <a:pPr marL="342900" indent="-342900" algn="r">
              <a:buFont typeface="Wingdings" panose="05000000000000000000" pitchFamily="2" charset="2"/>
              <a:buChar char="v"/>
            </a:pPr>
            <a:endParaRPr lang="ar-IQ" sz="5900" dirty="0" smtClean="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smtClean="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361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95536" y="332656"/>
            <a:ext cx="8424936" cy="5760640"/>
          </a:xfrm>
        </p:spPr>
        <p:style>
          <a:lnRef idx="1">
            <a:schemeClr val="accent4"/>
          </a:lnRef>
          <a:fillRef idx="2">
            <a:schemeClr val="accent4"/>
          </a:fillRef>
          <a:effectRef idx="1">
            <a:schemeClr val="accent4"/>
          </a:effectRef>
          <a:fontRef idx="minor">
            <a:schemeClr val="dk1"/>
          </a:fontRef>
        </p:style>
        <p:txBody>
          <a:bodyPr>
            <a:normAutofit/>
          </a:bodyPr>
          <a:lstStyle/>
          <a:p>
            <a:pPr marL="342900" indent="-342900" algn="r">
              <a:buFont typeface="Wingdings" panose="05000000000000000000" pitchFamily="2" charset="2"/>
              <a:buChar char="v"/>
            </a:pPr>
            <a:r>
              <a:rPr lang="ar-IQ" sz="3200" dirty="0">
                <a:solidFill>
                  <a:srgbClr val="FF0000"/>
                </a:solidFill>
                <a:latin typeface="Arial" panose="020B0604020202020204" pitchFamily="34" charset="0"/>
                <a:cs typeface="Arial" panose="020B0604020202020204" pitchFamily="34" charset="0"/>
              </a:rPr>
              <a:t>5 – العميل المتردد : </a:t>
            </a:r>
            <a:r>
              <a:rPr lang="ar-IQ" sz="3200" dirty="0">
                <a:solidFill>
                  <a:srgbClr val="002060"/>
                </a:solidFill>
                <a:latin typeface="Arial" panose="020B0604020202020204" pitchFamily="34" charset="0"/>
                <a:cs typeface="Arial" panose="020B0604020202020204" pitchFamily="34" charset="0"/>
              </a:rPr>
              <a:t>يمتاز العميل هنا بحاجته ِ الى من يفكر له ويشتري له وهو شديد الارتباك ... وعلى الاخصائي  ان يقوم بهذه المهمة دون ان يشعر العميل بذلك .. من خلال عرض عليه مجموعة من البدائل ودفعه لاتخاذ قرار الشراء .</a:t>
            </a:r>
          </a:p>
          <a:p>
            <a:pPr marL="342900" indent="-342900" algn="r">
              <a:buFont typeface="Wingdings" panose="05000000000000000000" pitchFamily="2" charset="2"/>
              <a:buChar char="v"/>
            </a:pPr>
            <a:r>
              <a:rPr lang="ar-IQ" sz="3200" dirty="0">
                <a:solidFill>
                  <a:srgbClr val="FF0000"/>
                </a:solidFill>
                <a:latin typeface="Arial" panose="020B0604020202020204" pitchFamily="34" charset="0"/>
                <a:cs typeface="Arial" panose="020B0604020202020204" pitchFamily="34" charset="0"/>
              </a:rPr>
              <a:t>6 – العميل المستقر : </a:t>
            </a:r>
            <a:r>
              <a:rPr lang="ar-IQ" sz="3200" dirty="0">
                <a:solidFill>
                  <a:srgbClr val="002060"/>
                </a:solidFill>
                <a:latin typeface="Arial" panose="020B0604020202020204" pitchFamily="34" charset="0"/>
                <a:cs typeface="Arial" panose="020B0604020202020204" pitchFamily="34" charset="0"/>
              </a:rPr>
              <a:t>يشعر هذا العميل بأنه دائما على حق ويعرف ما يريد ويفعل ما يشاء معتمدا ً على خبرته ِ ومعرفته ولا يحب تلقي الاوامر بل يميل الى اصدارها ، وهنا يجب على رجل البيع ان يكون مستمعا ً ومتواضعا ً ويشجع العميل على الاسترسال في الكلام .</a:t>
            </a:r>
          </a:p>
          <a:p>
            <a:pPr marL="342900" indent="-342900" algn="r">
              <a:buFont typeface="Wingdings" panose="05000000000000000000" pitchFamily="2" charset="2"/>
              <a:buChar char="v"/>
            </a:pPr>
            <a:endParaRPr lang="ar-IQ" sz="32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32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1394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9552" y="692697"/>
            <a:ext cx="7776864" cy="4248472"/>
          </a:xfrm>
        </p:spPr>
        <p:style>
          <a:lnRef idx="1">
            <a:schemeClr val="accent5"/>
          </a:lnRef>
          <a:fillRef idx="3">
            <a:schemeClr val="accent5"/>
          </a:fillRef>
          <a:effectRef idx="2">
            <a:schemeClr val="accent5"/>
          </a:effectRef>
          <a:fontRef idx="minor">
            <a:schemeClr val="lt1"/>
          </a:fontRef>
        </p:style>
        <p:txBody>
          <a:bodyPr>
            <a:noAutofit/>
          </a:bodyPr>
          <a:lstStyle/>
          <a:p>
            <a:pPr marL="342900" indent="-342900" algn="r">
              <a:buFont typeface="Wingdings" panose="05000000000000000000" pitchFamily="2" charset="2"/>
              <a:buChar char="v"/>
            </a:pPr>
            <a:r>
              <a:rPr lang="ar-IQ" sz="2800" dirty="0" smtClean="0">
                <a:solidFill>
                  <a:schemeClr val="tx1"/>
                </a:solidFill>
                <a:latin typeface="Arial" panose="020B0604020202020204" pitchFamily="34" charset="0"/>
                <a:cs typeface="Arial" panose="020B0604020202020204" pitchFamily="34" charset="0"/>
              </a:rPr>
              <a:t> </a:t>
            </a:r>
            <a:r>
              <a:rPr lang="ar-IQ" sz="2800" dirty="0" smtClean="0">
                <a:solidFill>
                  <a:srgbClr val="FF0000"/>
                </a:solidFill>
                <a:latin typeface="Arial" panose="020B0604020202020204" pitchFamily="34" charset="0"/>
                <a:cs typeface="Arial" panose="020B0604020202020204" pitchFamily="34" charset="0"/>
              </a:rPr>
              <a:t>7 – العميل العصبي : </a:t>
            </a:r>
            <a:r>
              <a:rPr lang="ar-IQ" sz="2800" dirty="0" smtClean="0">
                <a:solidFill>
                  <a:srgbClr val="002060"/>
                </a:solidFill>
                <a:latin typeface="Arial" panose="020B0604020202020204" pitchFamily="34" charset="0"/>
                <a:cs typeface="Arial" panose="020B0604020202020204" pitchFamily="34" charset="0"/>
              </a:rPr>
              <a:t>يمتاز بأنه يتحرك حركة سريعة غير منتظمة وصبره قليل ، تكرار الحديث والرغبة في معرفة حقائق مختلفة .. وهنا يجب على رجل البيع ان يجاري سرعة التفكير لدى العميل وان يكون عنده معلومات وحقائق تشبع رغبات مثل هذا النوع من العملاء .</a:t>
            </a: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320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51520" y="476672"/>
            <a:ext cx="8496944" cy="5688632"/>
          </a:xfrm>
        </p:spPr>
        <p:style>
          <a:lnRef idx="1">
            <a:schemeClr val="accent4"/>
          </a:lnRef>
          <a:fillRef idx="2">
            <a:schemeClr val="accent4"/>
          </a:fillRef>
          <a:effectRef idx="1">
            <a:schemeClr val="accent4"/>
          </a:effectRef>
          <a:fontRef idx="minor">
            <a:schemeClr val="dk1"/>
          </a:fontRef>
        </p:style>
        <p:txBody>
          <a:bodyPr>
            <a:noAutofit/>
          </a:bodyPr>
          <a:lstStyle/>
          <a:p>
            <a:pPr marL="342900" indent="-342900" algn="r">
              <a:buFont typeface="Wingdings" panose="05000000000000000000" pitchFamily="2" charset="2"/>
              <a:buChar char="v"/>
            </a:pPr>
            <a:r>
              <a:rPr lang="ar-IQ" sz="6000" dirty="0" smtClean="0">
                <a:solidFill>
                  <a:schemeClr val="tx1"/>
                </a:solidFill>
                <a:latin typeface="Arial" panose="020B0604020202020204" pitchFamily="34" charset="0"/>
                <a:cs typeface="Arial" panose="020B0604020202020204" pitchFamily="34" charset="0"/>
              </a:rPr>
              <a:t> </a:t>
            </a:r>
            <a:r>
              <a:rPr lang="ar-IQ" sz="4000" dirty="0" smtClean="0">
                <a:solidFill>
                  <a:srgbClr val="FF0000"/>
                </a:solidFill>
                <a:latin typeface="Arial" panose="020B0604020202020204" pitchFamily="34" charset="0"/>
                <a:cs typeface="Arial" panose="020B0604020202020204" pitchFamily="34" charset="0"/>
              </a:rPr>
              <a:t>رابعا ً / الحديث </a:t>
            </a:r>
            <a:r>
              <a:rPr lang="ar-IQ" sz="4000" dirty="0" err="1" smtClean="0">
                <a:solidFill>
                  <a:srgbClr val="FF0000"/>
                </a:solidFill>
                <a:latin typeface="Arial" panose="020B0604020202020204" pitchFamily="34" charset="0"/>
                <a:cs typeface="Arial" panose="020B0604020202020204" pitchFamily="34" charset="0"/>
              </a:rPr>
              <a:t>البيعي</a:t>
            </a:r>
            <a:r>
              <a:rPr lang="ar-IQ" sz="4000" dirty="0" smtClean="0">
                <a:solidFill>
                  <a:srgbClr val="FF0000"/>
                </a:solidFill>
                <a:latin typeface="Arial" panose="020B0604020202020204" pitchFamily="34" charset="0"/>
                <a:cs typeface="Arial" panose="020B0604020202020204" pitchFamily="34" charset="0"/>
              </a:rPr>
              <a:t> :  </a:t>
            </a:r>
            <a:r>
              <a:rPr lang="ar-IQ" sz="2800" dirty="0" smtClean="0">
                <a:solidFill>
                  <a:srgbClr val="002060"/>
                </a:solidFill>
                <a:latin typeface="Arial" panose="020B0604020202020204" pitchFamily="34" charset="0"/>
                <a:cs typeface="Arial" panose="020B0604020202020204" pitchFamily="34" charset="0"/>
              </a:rPr>
              <a:t>ويتكون الحديث </a:t>
            </a:r>
            <a:r>
              <a:rPr lang="ar-IQ" sz="2800" dirty="0" err="1" smtClean="0">
                <a:solidFill>
                  <a:srgbClr val="002060"/>
                </a:solidFill>
                <a:latin typeface="Arial" panose="020B0604020202020204" pitchFamily="34" charset="0"/>
                <a:cs typeface="Arial" panose="020B0604020202020204" pitchFamily="34" charset="0"/>
              </a:rPr>
              <a:t>البيعي</a:t>
            </a:r>
            <a:r>
              <a:rPr lang="ar-IQ" sz="2800" dirty="0" smtClean="0">
                <a:solidFill>
                  <a:srgbClr val="002060"/>
                </a:solidFill>
                <a:latin typeface="Arial" panose="020B0604020202020204" pitchFamily="34" charset="0"/>
                <a:cs typeface="Arial" panose="020B0604020202020204" pitchFamily="34" charset="0"/>
              </a:rPr>
              <a:t> من اربعة عناصر هي : -</a:t>
            </a:r>
          </a:p>
          <a:p>
            <a:pPr marL="342900" indent="-342900" algn="r">
              <a:buFont typeface="Wingdings" panose="05000000000000000000" pitchFamily="2" charset="2"/>
              <a:buChar char="v"/>
            </a:pPr>
            <a:r>
              <a:rPr lang="ar-IQ" sz="2800" dirty="0" smtClean="0">
                <a:solidFill>
                  <a:srgbClr val="00B050"/>
                </a:solidFill>
                <a:latin typeface="Arial" panose="020B0604020202020204" pitchFamily="34" charset="0"/>
                <a:cs typeface="Arial" panose="020B0604020202020204" pitchFamily="34" charset="0"/>
              </a:rPr>
              <a:t>1- مقدمة الحديث </a:t>
            </a:r>
            <a:r>
              <a:rPr lang="ar-IQ" sz="2800" dirty="0" err="1" smtClean="0">
                <a:solidFill>
                  <a:srgbClr val="00B050"/>
                </a:solidFill>
                <a:latin typeface="Arial" panose="020B0604020202020204" pitchFamily="34" charset="0"/>
                <a:cs typeface="Arial" panose="020B0604020202020204" pitchFamily="34" charset="0"/>
              </a:rPr>
              <a:t>البيعي</a:t>
            </a:r>
            <a:r>
              <a:rPr lang="ar-IQ" sz="2800" dirty="0" smtClean="0">
                <a:solidFill>
                  <a:srgbClr val="00B050"/>
                </a:solidFill>
                <a:latin typeface="Arial" panose="020B0604020202020204" pitchFamily="34" charset="0"/>
                <a:cs typeface="Arial" panose="020B0604020202020204" pitchFamily="34" charset="0"/>
              </a:rPr>
              <a:t> : </a:t>
            </a:r>
            <a:r>
              <a:rPr lang="ar-IQ" sz="2800" dirty="0" smtClean="0">
                <a:solidFill>
                  <a:srgbClr val="002060"/>
                </a:solidFill>
                <a:latin typeface="Arial" panose="020B0604020202020204" pitchFamily="34" charset="0"/>
                <a:cs typeface="Arial" panose="020B0604020202020204" pitchFamily="34" charset="0"/>
              </a:rPr>
              <a:t>وهي تعتمد على الحالة النفسية للعميل ، وقت بدء المقابلة ، ظروف نشاطه وسابق تجربته في مجال الشراء .. اذ تبدأ مقدمة الحديث </a:t>
            </a:r>
            <a:r>
              <a:rPr lang="ar-IQ" sz="2800" dirty="0" smtClean="0">
                <a:solidFill>
                  <a:srgbClr val="002060"/>
                </a:solidFill>
                <a:latin typeface="Arial" panose="020B0604020202020204" pitchFamily="34" charset="0"/>
                <a:cs typeface="Arial" panose="020B0604020202020204" pitchFamily="34" charset="0"/>
              </a:rPr>
              <a:t>عادة بالتحية ثم يجب ان تكون هذه المقدمة قصيرة غير مملة ولا يضيع وقت المقابلة في اشياء لا تخدم رجل البيع الذي هدفه الاول هو شرح مغرياته </a:t>
            </a:r>
            <a:r>
              <a:rPr lang="ar-IQ" sz="2800" dirty="0" err="1" smtClean="0">
                <a:solidFill>
                  <a:srgbClr val="002060"/>
                </a:solidFill>
                <a:latin typeface="Arial" panose="020B0604020202020204" pitchFamily="34" charset="0"/>
                <a:cs typeface="Arial" panose="020B0604020202020204" pitchFamily="34" charset="0"/>
              </a:rPr>
              <a:t>البيعية</a:t>
            </a:r>
            <a:r>
              <a:rPr lang="ar-IQ" sz="2800" dirty="0" smtClean="0">
                <a:solidFill>
                  <a:srgbClr val="002060"/>
                </a:solidFill>
                <a:latin typeface="Arial" panose="020B0604020202020204" pitchFamily="34" charset="0"/>
                <a:cs typeface="Arial" panose="020B0604020202020204" pitchFamily="34" charset="0"/>
              </a:rPr>
              <a:t> . </a:t>
            </a:r>
          </a:p>
          <a:p>
            <a:pPr marL="342900" indent="-342900" algn="r">
              <a:buFont typeface="Wingdings" panose="05000000000000000000" pitchFamily="2" charset="2"/>
              <a:buChar char="v"/>
            </a:pPr>
            <a:r>
              <a:rPr lang="ar-IQ" sz="2800" dirty="0" smtClean="0">
                <a:solidFill>
                  <a:srgbClr val="00B050"/>
                </a:solidFill>
                <a:latin typeface="Arial" panose="020B0604020202020204" pitchFamily="34" charset="0"/>
                <a:cs typeface="Arial" panose="020B0604020202020204" pitchFamily="34" charset="0"/>
              </a:rPr>
              <a:t>2- شرح وتوضيح المغريات </a:t>
            </a:r>
            <a:r>
              <a:rPr lang="ar-IQ" sz="2800" dirty="0" err="1" smtClean="0">
                <a:solidFill>
                  <a:srgbClr val="00B050"/>
                </a:solidFill>
                <a:latin typeface="Arial" panose="020B0604020202020204" pitchFamily="34" charset="0"/>
                <a:cs typeface="Arial" panose="020B0604020202020204" pitchFamily="34" charset="0"/>
              </a:rPr>
              <a:t>البيعية</a:t>
            </a:r>
            <a:r>
              <a:rPr lang="ar-IQ" sz="2800" dirty="0" smtClean="0">
                <a:solidFill>
                  <a:srgbClr val="00B050"/>
                </a:solidFill>
                <a:latin typeface="Arial" panose="020B0604020202020204" pitchFamily="34" charset="0"/>
                <a:cs typeface="Arial" panose="020B0604020202020204" pitchFamily="34" charset="0"/>
              </a:rPr>
              <a:t> : </a:t>
            </a:r>
            <a:r>
              <a:rPr lang="ar-IQ" sz="2800" dirty="0" smtClean="0">
                <a:solidFill>
                  <a:srgbClr val="002060"/>
                </a:solidFill>
                <a:latin typeface="Arial" panose="020B0604020202020204" pitchFamily="34" charset="0"/>
                <a:cs typeface="Arial" panose="020B0604020202020204" pitchFamily="34" charset="0"/>
              </a:rPr>
              <a:t>وهنا يجب على رجل البيع تقديم شرحا ً وافيا ً عن الفوائد التي يمكن ان يحصل عليه العميل جراء استخدام المنتوج وما طبيعة المزايا التي يتضمنها .</a:t>
            </a:r>
            <a:endParaRPr lang="ar-IQ" sz="2800" dirty="0" smtClean="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518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337</TotalTime>
  <Words>1227</Words>
  <Application>Microsoft Office PowerPoint</Application>
  <PresentationFormat>عرض على الشاشة (3:4)‏</PresentationFormat>
  <Paragraphs>59</Paragraphs>
  <Slides>13</Slides>
  <Notes>1</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رحلة</vt:lpstr>
      <vt:lpstr>مادة التسويق السياحي </vt:lpstr>
      <vt:lpstr>عرض تقديمي في PowerPoint</vt:lpstr>
      <vt:lpstr>عرض تقديمي في PowerPoint</vt:lpstr>
      <vt:lpstr>ثانيا ً / الاتصال بالعميل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karar</dc:creator>
  <cp:lastModifiedBy>karar</cp:lastModifiedBy>
  <cp:revision>40</cp:revision>
  <dcterms:created xsi:type="dcterms:W3CDTF">2015-11-14T14:54:40Z</dcterms:created>
  <dcterms:modified xsi:type="dcterms:W3CDTF">2016-01-09T15:58:54Z</dcterms:modified>
</cp:coreProperties>
</file>