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5"/>
  </p:notesMasterIdLst>
  <p:sldIdLst>
    <p:sldId id="259" r:id="rId2"/>
    <p:sldId id="257" r:id="rId3"/>
    <p:sldId id="258" r:id="rId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IQ"/>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00154C47-E592-4E1B-9BE5-94AF4A93944D}" type="datetimeFigureOut">
              <a:rPr lang="ar-IQ" smtClean="0"/>
              <a:t>12/06/1437</a:t>
            </a:fld>
            <a:endParaRPr lang="ar-IQ"/>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IQ"/>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IQ"/>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DA3BFFAA-8B79-4AC3-82D8-DEBCF3DAEC43}" type="slidenum">
              <a:rPr lang="ar-IQ" smtClean="0"/>
              <a:t>‹#›</a:t>
            </a:fld>
            <a:endParaRPr lang="ar-IQ"/>
          </a:p>
        </p:txBody>
      </p:sp>
    </p:spTree>
    <p:extLst>
      <p:ext uri="{BB962C8B-B14F-4D97-AF65-F5344CB8AC3E}">
        <p14:creationId xmlns:p14="http://schemas.microsoft.com/office/powerpoint/2010/main" val="1858018641"/>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IQ"/>
          </a:p>
        </p:txBody>
      </p:sp>
      <p:sp>
        <p:nvSpPr>
          <p:cNvPr id="4" name="عنصر نائب لرقم الشريحة 3"/>
          <p:cNvSpPr>
            <a:spLocks noGrp="1"/>
          </p:cNvSpPr>
          <p:nvPr>
            <p:ph type="sldNum" sz="quarter" idx="10"/>
          </p:nvPr>
        </p:nvSpPr>
        <p:spPr/>
        <p:txBody>
          <a:bodyPr/>
          <a:lstStyle/>
          <a:p>
            <a:fld id="{95F365B6-839F-4B3E-BFA3-F05A221B6B05}" type="slidenum">
              <a:rPr lang="ar-IQ" smtClean="0"/>
              <a:t>3</a:t>
            </a:fld>
            <a:endParaRPr lang="ar-IQ"/>
          </a:p>
        </p:txBody>
      </p:sp>
    </p:spTree>
    <p:extLst>
      <p:ext uri="{BB962C8B-B14F-4D97-AF65-F5344CB8AC3E}">
        <p14:creationId xmlns:p14="http://schemas.microsoft.com/office/powerpoint/2010/main" val="39921705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12/06/1437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12/06/1437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12/06/1437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12/06/1437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12/06/1437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12/06/1437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12/06/1437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12/06/1437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12/06/1437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12/06/1437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12/06/1437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12/06/1437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9512" y="116632"/>
            <a:ext cx="8686800" cy="838200"/>
          </a:xfrm>
        </p:spPr>
        <p:txBody>
          <a:bodyPr>
            <a:noAutofit/>
          </a:bodyPr>
          <a:lstStyle/>
          <a:p>
            <a:pPr algn="ctr"/>
            <a:r>
              <a:rPr lang="ar-IQ" sz="5400" dirty="0" smtClean="0">
                <a:solidFill>
                  <a:srgbClr val="FF0000"/>
                </a:solidFill>
                <a:cs typeface="Akhbar MT" pitchFamily="2" charset="-78"/>
              </a:rPr>
              <a:t>مادة التسويق السياحي </a:t>
            </a:r>
            <a:endParaRPr lang="ar-IQ" sz="5400" dirty="0">
              <a:solidFill>
                <a:srgbClr val="FF0000"/>
              </a:solidFill>
              <a:cs typeface="Akhbar MT" pitchFamily="2" charset="-78"/>
            </a:endParaRPr>
          </a:p>
        </p:txBody>
      </p:sp>
      <p:sp>
        <p:nvSpPr>
          <p:cNvPr id="3" name="عنصر نائب للمحتوى 2"/>
          <p:cNvSpPr>
            <a:spLocks noGrp="1"/>
          </p:cNvSpPr>
          <p:nvPr>
            <p:ph idx="1"/>
          </p:nvPr>
        </p:nvSpPr>
        <p:spPr>
          <a:xfrm>
            <a:off x="304800" y="1554162"/>
            <a:ext cx="8686800" cy="4611141"/>
          </a:xfrm>
        </p:spPr>
        <p:style>
          <a:lnRef idx="1">
            <a:schemeClr val="accent1"/>
          </a:lnRef>
          <a:fillRef idx="3">
            <a:schemeClr val="accent1"/>
          </a:fillRef>
          <a:effectRef idx="2">
            <a:schemeClr val="accent1"/>
          </a:effectRef>
          <a:fontRef idx="minor">
            <a:schemeClr val="lt1"/>
          </a:fontRef>
        </p:style>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0" indent="0" algn="ctr">
              <a:buNone/>
            </a:pPr>
            <a:endParaRPr lang="ar-IQ"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marL="0" indent="0" algn="ctr">
              <a:buNone/>
            </a:pPr>
            <a:endParaRPr lang="ar-IQ"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marL="0" indent="0" algn="ctr">
              <a:buNone/>
            </a:pPr>
            <a:r>
              <a:rPr lang="ar-IQ" sz="43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panose="020B0604020202020204" pitchFamily="34" charset="0"/>
                <a:cs typeface="Arial" panose="020B0604020202020204" pitchFamily="34" charset="0"/>
              </a:rPr>
              <a:t>المحاضرة بعنوان ( خطوات البيع الشخصي)</a:t>
            </a:r>
            <a:endParaRPr lang="ar-IQ"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marL="0" indent="0" algn="ctr">
              <a:buNone/>
            </a:pPr>
            <a:endParaRPr lang="ar-IQ"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marL="0" indent="0" algn="ctr">
              <a:buNone/>
            </a:pPr>
            <a:r>
              <a:rPr lang="ar-IQ" b="1" dirty="0" smtClean="0">
                <a:ln w="1905"/>
                <a:solidFill>
                  <a:srgbClr val="FF0000"/>
                </a:solidFill>
                <a:effectLst>
                  <a:innerShdw blurRad="69850" dist="43180" dir="5400000">
                    <a:srgbClr val="000000">
                      <a:alpha val="65000"/>
                    </a:srgbClr>
                  </a:innerShdw>
                </a:effectLst>
                <a:latin typeface="Arial" panose="020B0604020202020204" pitchFamily="34" charset="0"/>
                <a:cs typeface="Arial" panose="020B0604020202020204" pitchFamily="34" charset="0"/>
              </a:rPr>
              <a:t>المدرس المساعد </a:t>
            </a:r>
          </a:p>
          <a:p>
            <a:pPr marL="0" indent="0" algn="ctr">
              <a:buNone/>
            </a:pPr>
            <a:r>
              <a:rPr lang="ar-IQ" b="1" dirty="0" smtClean="0">
                <a:ln w="1905"/>
                <a:solidFill>
                  <a:srgbClr val="FF0000"/>
                </a:solidFill>
                <a:effectLst>
                  <a:innerShdw blurRad="69850" dist="43180" dir="5400000">
                    <a:srgbClr val="000000">
                      <a:alpha val="65000"/>
                    </a:srgbClr>
                  </a:innerShdw>
                </a:effectLst>
                <a:latin typeface="Arial" panose="020B0604020202020204" pitchFamily="34" charset="0"/>
                <a:cs typeface="Arial" panose="020B0604020202020204" pitchFamily="34" charset="0"/>
              </a:rPr>
              <a:t> عبير محمد مهدي الشمري</a:t>
            </a:r>
          </a:p>
          <a:p>
            <a:pPr marL="0" indent="0" algn="ctr">
              <a:buNone/>
            </a:pPr>
            <a:r>
              <a:rPr lang="ar-IQ" b="1" dirty="0" smtClean="0">
                <a:ln w="1905"/>
                <a:solidFill>
                  <a:srgbClr val="00B050"/>
                </a:solidFill>
                <a:effectLst>
                  <a:innerShdw blurRad="69850" dist="43180" dir="5400000">
                    <a:srgbClr val="000000">
                      <a:alpha val="65000"/>
                    </a:srgbClr>
                  </a:innerShdw>
                </a:effectLst>
                <a:latin typeface="Arial" panose="020B0604020202020204" pitchFamily="34" charset="0"/>
                <a:cs typeface="Arial" panose="020B0604020202020204" pitchFamily="34" charset="0"/>
              </a:rPr>
              <a:t>جامعة كربلاء – كلية العلوم السياحية </a:t>
            </a:r>
            <a:endParaRPr lang="ar-IQ" b="1" dirty="0">
              <a:ln w="1905"/>
              <a:solidFill>
                <a:srgbClr val="00B050"/>
              </a:solidFill>
              <a:effectLst>
                <a:innerShdw blurRad="69850" dist="43180" dir="5400000">
                  <a:srgbClr val="000000">
                    <a:alpha val="65000"/>
                  </a:srgbClr>
                </a:inn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68878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539552" y="692697"/>
            <a:ext cx="7776864" cy="4248472"/>
          </a:xfrm>
        </p:spPr>
        <p:style>
          <a:lnRef idx="1">
            <a:schemeClr val="accent5"/>
          </a:lnRef>
          <a:fillRef idx="3">
            <a:schemeClr val="accent5"/>
          </a:fillRef>
          <a:effectRef idx="2">
            <a:schemeClr val="accent5"/>
          </a:effectRef>
          <a:fontRef idx="minor">
            <a:schemeClr val="lt1"/>
          </a:fontRef>
        </p:style>
        <p:txBody>
          <a:bodyPr>
            <a:noAutofit/>
          </a:bodyPr>
          <a:lstStyle/>
          <a:p>
            <a:pPr marL="342900" indent="-342900" algn="r">
              <a:buFont typeface="Wingdings" panose="05000000000000000000" pitchFamily="2" charset="2"/>
              <a:buChar char="v"/>
            </a:pPr>
            <a:r>
              <a:rPr lang="ar-IQ" sz="2800" dirty="0" smtClean="0">
                <a:solidFill>
                  <a:schemeClr val="tx1"/>
                </a:solidFill>
                <a:latin typeface="Arial" panose="020B0604020202020204" pitchFamily="34" charset="0"/>
                <a:cs typeface="Arial" panose="020B0604020202020204" pitchFamily="34" charset="0"/>
              </a:rPr>
              <a:t> </a:t>
            </a:r>
            <a:r>
              <a:rPr lang="ar-IQ" sz="2800" dirty="0" smtClean="0">
                <a:solidFill>
                  <a:srgbClr val="FF0000"/>
                </a:solidFill>
                <a:latin typeface="Arial" panose="020B0604020202020204" pitchFamily="34" charset="0"/>
                <a:cs typeface="Arial" panose="020B0604020202020204" pitchFamily="34" charset="0"/>
              </a:rPr>
              <a:t>7 – العميل العصبي : </a:t>
            </a:r>
            <a:r>
              <a:rPr lang="ar-IQ" sz="2800" dirty="0" smtClean="0">
                <a:solidFill>
                  <a:srgbClr val="002060"/>
                </a:solidFill>
                <a:latin typeface="Arial" panose="020B0604020202020204" pitchFamily="34" charset="0"/>
                <a:cs typeface="Arial" panose="020B0604020202020204" pitchFamily="34" charset="0"/>
              </a:rPr>
              <a:t>يمتاز بأنه يتحرك حركة سريعة غير منتظمة وصبره قليل ، تكرار الحديث والرغبة في معرفة حقائق مختلفة .. وهنا يجب على رجل البيع ان يجاري سرعة التفكير لدى العميل وان يكون عنده معلومات وحقائق تشبع رغبات مثل هذا النوع من العملاء .</a:t>
            </a:r>
            <a:endParaRPr lang="ar-IQ" sz="2800" dirty="0">
              <a:solidFill>
                <a:srgbClr val="002060"/>
              </a:solidFill>
              <a:latin typeface="Arial" panose="020B0604020202020204" pitchFamily="34" charset="0"/>
              <a:cs typeface="Arial" panose="020B0604020202020204" pitchFamily="34" charset="0"/>
            </a:endParaRPr>
          </a:p>
          <a:p>
            <a:pPr marL="342900" indent="-342900" algn="r">
              <a:buFont typeface="Wingdings" panose="05000000000000000000" pitchFamily="2" charset="2"/>
              <a:buChar char="v"/>
            </a:pPr>
            <a:endParaRPr lang="ar-IQ" sz="2800" dirty="0">
              <a:solidFill>
                <a:srgbClr val="002060"/>
              </a:solidFill>
              <a:latin typeface="Arial" panose="020B0604020202020204" pitchFamily="34" charset="0"/>
              <a:cs typeface="Arial" panose="020B0604020202020204" pitchFamily="34" charset="0"/>
            </a:endParaRPr>
          </a:p>
          <a:p>
            <a:pPr marL="342900" indent="-342900" algn="r">
              <a:buFont typeface="Wingdings" panose="05000000000000000000" pitchFamily="2" charset="2"/>
              <a:buChar char="v"/>
            </a:pPr>
            <a:endParaRPr lang="ar-IQ" sz="28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16758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251520" y="476672"/>
            <a:ext cx="8496944" cy="5688632"/>
          </a:xfrm>
        </p:spPr>
        <p:style>
          <a:lnRef idx="1">
            <a:schemeClr val="accent4"/>
          </a:lnRef>
          <a:fillRef idx="2">
            <a:schemeClr val="accent4"/>
          </a:fillRef>
          <a:effectRef idx="1">
            <a:schemeClr val="accent4"/>
          </a:effectRef>
          <a:fontRef idx="minor">
            <a:schemeClr val="dk1"/>
          </a:fontRef>
        </p:style>
        <p:txBody>
          <a:bodyPr>
            <a:noAutofit/>
          </a:bodyPr>
          <a:lstStyle/>
          <a:p>
            <a:pPr marL="342900" indent="-342900" algn="r">
              <a:buFont typeface="Wingdings" panose="05000000000000000000" pitchFamily="2" charset="2"/>
              <a:buChar char="v"/>
            </a:pPr>
            <a:r>
              <a:rPr lang="ar-IQ" sz="6000" dirty="0" smtClean="0">
                <a:solidFill>
                  <a:schemeClr val="tx1"/>
                </a:solidFill>
                <a:latin typeface="Arial" panose="020B0604020202020204" pitchFamily="34" charset="0"/>
                <a:cs typeface="Arial" panose="020B0604020202020204" pitchFamily="34" charset="0"/>
              </a:rPr>
              <a:t> </a:t>
            </a:r>
            <a:r>
              <a:rPr lang="ar-IQ" sz="4000" dirty="0" smtClean="0">
                <a:solidFill>
                  <a:srgbClr val="FF0000"/>
                </a:solidFill>
                <a:latin typeface="Arial" panose="020B0604020202020204" pitchFamily="34" charset="0"/>
                <a:cs typeface="Arial" panose="020B0604020202020204" pitchFamily="34" charset="0"/>
              </a:rPr>
              <a:t>رابعا ً / الحديث </a:t>
            </a:r>
            <a:r>
              <a:rPr lang="ar-IQ" sz="4000" dirty="0" err="1" smtClean="0">
                <a:solidFill>
                  <a:srgbClr val="FF0000"/>
                </a:solidFill>
                <a:latin typeface="Arial" panose="020B0604020202020204" pitchFamily="34" charset="0"/>
                <a:cs typeface="Arial" panose="020B0604020202020204" pitchFamily="34" charset="0"/>
              </a:rPr>
              <a:t>البيعي</a:t>
            </a:r>
            <a:r>
              <a:rPr lang="ar-IQ" sz="4000" dirty="0" smtClean="0">
                <a:solidFill>
                  <a:srgbClr val="FF0000"/>
                </a:solidFill>
                <a:latin typeface="Arial" panose="020B0604020202020204" pitchFamily="34" charset="0"/>
                <a:cs typeface="Arial" panose="020B0604020202020204" pitchFamily="34" charset="0"/>
              </a:rPr>
              <a:t> :  </a:t>
            </a:r>
            <a:r>
              <a:rPr lang="ar-IQ" sz="2800" dirty="0" smtClean="0">
                <a:solidFill>
                  <a:srgbClr val="002060"/>
                </a:solidFill>
                <a:latin typeface="Arial" panose="020B0604020202020204" pitchFamily="34" charset="0"/>
                <a:cs typeface="Arial" panose="020B0604020202020204" pitchFamily="34" charset="0"/>
              </a:rPr>
              <a:t>ويتكون الحديث </a:t>
            </a:r>
            <a:r>
              <a:rPr lang="ar-IQ" sz="2800" dirty="0" err="1" smtClean="0">
                <a:solidFill>
                  <a:srgbClr val="002060"/>
                </a:solidFill>
                <a:latin typeface="Arial" panose="020B0604020202020204" pitchFamily="34" charset="0"/>
                <a:cs typeface="Arial" panose="020B0604020202020204" pitchFamily="34" charset="0"/>
              </a:rPr>
              <a:t>البيعي</a:t>
            </a:r>
            <a:r>
              <a:rPr lang="ar-IQ" sz="2800" dirty="0" smtClean="0">
                <a:solidFill>
                  <a:srgbClr val="002060"/>
                </a:solidFill>
                <a:latin typeface="Arial" panose="020B0604020202020204" pitchFamily="34" charset="0"/>
                <a:cs typeface="Arial" panose="020B0604020202020204" pitchFamily="34" charset="0"/>
              </a:rPr>
              <a:t> من اربعة عناصر هي : -</a:t>
            </a:r>
          </a:p>
          <a:p>
            <a:pPr marL="342900" indent="-342900" algn="r">
              <a:buFont typeface="Wingdings" panose="05000000000000000000" pitchFamily="2" charset="2"/>
              <a:buChar char="v"/>
            </a:pPr>
            <a:r>
              <a:rPr lang="ar-IQ" sz="2800" dirty="0" smtClean="0">
                <a:solidFill>
                  <a:srgbClr val="00B050"/>
                </a:solidFill>
                <a:latin typeface="Arial" panose="020B0604020202020204" pitchFamily="34" charset="0"/>
                <a:cs typeface="Arial" panose="020B0604020202020204" pitchFamily="34" charset="0"/>
              </a:rPr>
              <a:t>1- مقدمة الحديث </a:t>
            </a:r>
            <a:r>
              <a:rPr lang="ar-IQ" sz="2800" dirty="0" err="1" smtClean="0">
                <a:solidFill>
                  <a:srgbClr val="00B050"/>
                </a:solidFill>
                <a:latin typeface="Arial" panose="020B0604020202020204" pitchFamily="34" charset="0"/>
                <a:cs typeface="Arial" panose="020B0604020202020204" pitchFamily="34" charset="0"/>
              </a:rPr>
              <a:t>البيعي</a:t>
            </a:r>
            <a:r>
              <a:rPr lang="ar-IQ" sz="2800" dirty="0" smtClean="0">
                <a:solidFill>
                  <a:srgbClr val="00B050"/>
                </a:solidFill>
                <a:latin typeface="Arial" panose="020B0604020202020204" pitchFamily="34" charset="0"/>
                <a:cs typeface="Arial" panose="020B0604020202020204" pitchFamily="34" charset="0"/>
              </a:rPr>
              <a:t> : </a:t>
            </a:r>
            <a:r>
              <a:rPr lang="ar-IQ" sz="2800" dirty="0" smtClean="0">
                <a:solidFill>
                  <a:srgbClr val="002060"/>
                </a:solidFill>
                <a:latin typeface="Arial" panose="020B0604020202020204" pitchFamily="34" charset="0"/>
                <a:cs typeface="Arial" panose="020B0604020202020204" pitchFamily="34" charset="0"/>
              </a:rPr>
              <a:t>وهي تعتمد على الحالة النفسية للعميل ، وقت بدء المقابلة ، ظروف نشاطه وسابق تجربته في مجال الشراء .. اذ تبدأ مقدمة الحديث عادة بالتحية ثم يجب ان تكون هذه المقدمة قصيرة غير مملة ولا يضيع وقت المقابلة في اشياء لا تخدم رجل البيع الذي هدفه الاول هو شرح مغرياته </a:t>
            </a:r>
            <a:r>
              <a:rPr lang="ar-IQ" sz="2800" dirty="0" err="1" smtClean="0">
                <a:solidFill>
                  <a:srgbClr val="002060"/>
                </a:solidFill>
                <a:latin typeface="Arial" panose="020B0604020202020204" pitchFamily="34" charset="0"/>
                <a:cs typeface="Arial" panose="020B0604020202020204" pitchFamily="34" charset="0"/>
              </a:rPr>
              <a:t>البيعية</a:t>
            </a:r>
            <a:r>
              <a:rPr lang="ar-IQ" sz="2800" dirty="0" smtClean="0">
                <a:solidFill>
                  <a:srgbClr val="002060"/>
                </a:solidFill>
                <a:latin typeface="Arial" panose="020B0604020202020204" pitchFamily="34" charset="0"/>
                <a:cs typeface="Arial" panose="020B0604020202020204" pitchFamily="34" charset="0"/>
              </a:rPr>
              <a:t> . </a:t>
            </a:r>
          </a:p>
          <a:p>
            <a:pPr marL="342900" indent="-342900" algn="r">
              <a:buFont typeface="Wingdings" panose="05000000000000000000" pitchFamily="2" charset="2"/>
              <a:buChar char="v"/>
            </a:pPr>
            <a:r>
              <a:rPr lang="ar-IQ" sz="2800" dirty="0" smtClean="0">
                <a:solidFill>
                  <a:srgbClr val="00B050"/>
                </a:solidFill>
                <a:latin typeface="Arial" panose="020B0604020202020204" pitchFamily="34" charset="0"/>
                <a:cs typeface="Arial" panose="020B0604020202020204" pitchFamily="34" charset="0"/>
              </a:rPr>
              <a:t>2- شرح وتوضيح المغريات </a:t>
            </a:r>
            <a:r>
              <a:rPr lang="ar-IQ" sz="2800" dirty="0" err="1" smtClean="0">
                <a:solidFill>
                  <a:srgbClr val="00B050"/>
                </a:solidFill>
                <a:latin typeface="Arial" panose="020B0604020202020204" pitchFamily="34" charset="0"/>
                <a:cs typeface="Arial" panose="020B0604020202020204" pitchFamily="34" charset="0"/>
              </a:rPr>
              <a:t>البيعية</a:t>
            </a:r>
            <a:r>
              <a:rPr lang="ar-IQ" sz="2800" dirty="0" smtClean="0">
                <a:solidFill>
                  <a:srgbClr val="00B050"/>
                </a:solidFill>
                <a:latin typeface="Arial" panose="020B0604020202020204" pitchFamily="34" charset="0"/>
                <a:cs typeface="Arial" panose="020B0604020202020204" pitchFamily="34" charset="0"/>
              </a:rPr>
              <a:t> : </a:t>
            </a:r>
            <a:r>
              <a:rPr lang="ar-IQ" sz="2800" dirty="0" smtClean="0">
                <a:solidFill>
                  <a:srgbClr val="002060"/>
                </a:solidFill>
                <a:latin typeface="Arial" panose="020B0604020202020204" pitchFamily="34" charset="0"/>
                <a:cs typeface="Arial" panose="020B0604020202020204" pitchFamily="34" charset="0"/>
              </a:rPr>
              <a:t>وهنا يجب على رجل البيع تقديم شرحا ً وافيا ً عن الفوائد التي يمكن ان يحصل عليه العميل جراء استخدام المنتوج وما طبيعة المزايا التي يتضمنها .</a:t>
            </a:r>
          </a:p>
          <a:p>
            <a:pPr marL="342900" indent="-342900" algn="r">
              <a:buFont typeface="Wingdings" panose="05000000000000000000" pitchFamily="2" charset="2"/>
              <a:buChar char="v"/>
            </a:pPr>
            <a:endParaRPr lang="ar-IQ" sz="2800" dirty="0">
              <a:solidFill>
                <a:srgbClr val="002060"/>
              </a:solidFill>
              <a:latin typeface="Arial" panose="020B0604020202020204" pitchFamily="34" charset="0"/>
              <a:cs typeface="Arial" panose="020B0604020202020204" pitchFamily="34" charset="0"/>
            </a:endParaRPr>
          </a:p>
          <a:p>
            <a:pPr marL="342900" indent="-342900" algn="r">
              <a:buFont typeface="Wingdings" panose="05000000000000000000" pitchFamily="2" charset="2"/>
              <a:buChar char="v"/>
            </a:pPr>
            <a:endParaRPr lang="ar-IQ" sz="28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76071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178</Words>
  <Application>Microsoft Office PowerPoint</Application>
  <PresentationFormat>عرض على الشاشة (3:4)‏</PresentationFormat>
  <Paragraphs>13</Paragraphs>
  <Slides>3</Slides>
  <Notes>1</Notes>
  <HiddenSlides>0</HiddenSlides>
  <MMClips>0</MMClips>
  <ScaleCrop>false</ScaleCrop>
  <HeadingPairs>
    <vt:vector size="4" baseType="variant">
      <vt:variant>
        <vt:lpstr>نسق</vt:lpstr>
      </vt:variant>
      <vt:variant>
        <vt:i4>1</vt:i4>
      </vt:variant>
      <vt:variant>
        <vt:lpstr>عناوين الشرائح</vt:lpstr>
      </vt:variant>
      <vt:variant>
        <vt:i4>3</vt:i4>
      </vt:variant>
    </vt:vector>
  </HeadingPairs>
  <TitlesOfParts>
    <vt:vector size="4" baseType="lpstr">
      <vt:lpstr>سمة Office</vt:lpstr>
      <vt:lpstr>مادة التسويق السياحي </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مادة التسويق السياحي </dc:title>
  <dc:creator>karar</dc:creator>
  <cp:lastModifiedBy>karar</cp:lastModifiedBy>
  <cp:revision>1</cp:revision>
  <dcterms:created xsi:type="dcterms:W3CDTF">2016-03-21T11:14:14Z</dcterms:created>
  <dcterms:modified xsi:type="dcterms:W3CDTF">2016-03-21T11:14:42Z</dcterms:modified>
</cp:coreProperties>
</file>