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1B8ABB09-4A1D-463E-8065-109CC2B7EFAA}" type="datetimeFigureOut">
              <a:rPr lang="ar-SA" smtClean="0"/>
              <a:t>11/06/1437</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11/06/1437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11/06/1437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11/06/1437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11/06/1437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11/06/1437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11/06/1437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t>11/06/1437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t>11/06/1437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1B8ABB09-4A1D-463E-8065-109CC2B7EFAA}" type="datetimeFigureOut">
              <a:rPr lang="ar-SA" smtClean="0"/>
              <a:t>11/06/1437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الأيقونة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1B8ABB09-4A1D-463E-8065-109CC2B7EFAA}" type="datetimeFigureOut">
              <a:rPr lang="ar-SA" smtClean="0"/>
              <a:t>11/06/1437</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0B34F065-1154-456A-91E3-76DE8E75E17B}" type="slidenum">
              <a:rPr lang="ar-SA" smtClean="0"/>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B8ABB09-4A1D-463E-8065-109CC2B7EFAA}" type="datetimeFigureOut">
              <a:rPr lang="ar-SA" smtClean="0"/>
              <a:t>11/06/1437</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476672"/>
            <a:ext cx="7772400" cy="1829761"/>
          </a:xfrm>
        </p:spPr>
        <p:txBody>
          <a:bodyPr/>
          <a:lstStyle/>
          <a:p>
            <a:r>
              <a:rPr lang="ar-LB" dirty="0" smtClean="0">
                <a:solidFill>
                  <a:srgbClr val="FF0000"/>
                </a:solidFill>
              </a:rPr>
              <a:t>الفصل التاسع</a:t>
            </a:r>
            <a:endParaRPr lang="ar-LB" dirty="0">
              <a:solidFill>
                <a:srgbClr val="FF0000"/>
              </a:solidFill>
            </a:endParaRPr>
          </a:p>
        </p:txBody>
      </p:sp>
      <p:sp>
        <p:nvSpPr>
          <p:cNvPr id="3" name="عنوان فرعي 2"/>
          <p:cNvSpPr>
            <a:spLocks noGrp="1"/>
          </p:cNvSpPr>
          <p:nvPr>
            <p:ph type="subTitle" idx="1"/>
          </p:nvPr>
        </p:nvSpPr>
        <p:spPr/>
        <p:txBody>
          <a:bodyPr/>
          <a:lstStyle/>
          <a:p>
            <a:r>
              <a:rPr lang="en-US" sz="4800" b="1" dirty="0" smtClean="0">
                <a:solidFill>
                  <a:srgbClr val="0070C0"/>
                </a:solidFill>
                <a:effectLst>
                  <a:outerShdw blurRad="31750" dist="25400" dir="5400000" algn="tl" rotWithShape="0">
                    <a:srgbClr val="000000">
                      <a:alpha val="25000"/>
                    </a:srgbClr>
                  </a:outerShdw>
                </a:effectLst>
                <a:ea typeface="+mj-ea"/>
              </a:rPr>
              <a:t> </a:t>
            </a:r>
            <a:r>
              <a:rPr lang="ar-LB" sz="4800" b="1" dirty="0" smtClean="0">
                <a:solidFill>
                  <a:srgbClr val="0070C0"/>
                </a:solidFill>
                <a:effectLst>
                  <a:outerShdw blurRad="31750" dist="25400" dir="5400000" algn="tl" rotWithShape="0">
                    <a:srgbClr val="000000">
                      <a:alpha val="25000"/>
                    </a:srgbClr>
                  </a:outerShdw>
                </a:effectLst>
                <a:ea typeface="+mj-ea"/>
              </a:rPr>
              <a:t>أسلوب </a:t>
            </a:r>
            <a:r>
              <a:rPr lang="ar-LB" sz="4800" b="1" dirty="0">
                <a:solidFill>
                  <a:srgbClr val="0070C0"/>
                </a:solidFill>
                <a:effectLst>
                  <a:outerShdw blurRad="31750" dist="25400" dir="5400000" algn="tl" rotWithShape="0">
                    <a:srgbClr val="000000">
                      <a:alpha val="25000"/>
                    </a:srgbClr>
                  </a:outerShdw>
                </a:effectLst>
                <a:ea typeface="+mj-ea"/>
              </a:rPr>
              <a:t>الفحص باستخدام العينات</a:t>
            </a:r>
            <a:endParaRPr lang="ar-LB" dirty="0">
              <a:solidFill>
                <a:srgbClr val="0070C0"/>
              </a:solidFill>
            </a:endParaRPr>
          </a:p>
        </p:txBody>
      </p:sp>
    </p:spTree>
    <p:extLst>
      <p:ext uri="{BB962C8B-B14F-4D97-AF65-F5344CB8AC3E}">
        <p14:creationId xmlns:p14="http://schemas.microsoft.com/office/powerpoint/2010/main" val="3329153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lgn="just">
              <a:lnSpc>
                <a:spcPct val="200000"/>
              </a:lnSpc>
            </a:pPr>
            <a:r>
              <a:rPr lang="ar-LB" sz="2800" b="1" dirty="0" smtClean="0"/>
              <a:t>يمكن احتساب التكلفة الكلية في حالة اعتماد أسلوب الفحص باستخدام العينات بطريقة مماثلة لاحتساب التكلفة بالنسبة للبديلين الاخرين وبإجراء المقارنة بين تكلفة البدائل يمكن اختيار البديل الذي يحقق اقل تكلفة .</a:t>
            </a:r>
          </a:p>
        </p:txBody>
      </p:sp>
      <p:sp>
        <p:nvSpPr>
          <p:cNvPr id="3" name="عنوان 2"/>
          <p:cNvSpPr>
            <a:spLocks noGrp="1"/>
          </p:cNvSpPr>
          <p:nvPr>
            <p:ph type="title"/>
          </p:nvPr>
        </p:nvSpPr>
        <p:spPr/>
        <p:txBody>
          <a:bodyPr/>
          <a:lstStyle/>
          <a:p>
            <a:endParaRPr lang="ar-LB" dirty="0"/>
          </a:p>
        </p:txBody>
      </p:sp>
    </p:spTree>
    <p:extLst>
      <p:ext uri="{BB962C8B-B14F-4D97-AF65-F5344CB8AC3E}">
        <p14:creationId xmlns:p14="http://schemas.microsoft.com/office/powerpoint/2010/main" val="1801111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67544" y="2060848"/>
            <a:ext cx="8229600" cy="3459840"/>
          </a:xfrm>
        </p:spPr>
        <p:txBody>
          <a:bodyPr/>
          <a:lstStyle/>
          <a:p>
            <a:pPr algn="just">
              <a:lnSpc>
                <a:spcPct val="200000"/>
              </a:lnSpc>
            </a:pPr>
            <a:r>
              <a:rPr lang="ar-LB" b="1" dirty="0" smtClean="0"/>
              <a:t>حجم العينة التي يتم فحصها، ولنرمز لها بالرمز (</a:t>
            </a:r>
            <a:r>
              <a:rPr lang="ar-LB" b="1" dirty="0" smtClean="0">
                <a:solidFill>
                  <a:srgbClr val="FF0000"/>
                </a:solidFill>
              </a:rPr>
              <a:t>ث</a:t>
            </a:r>
            <a:r>
              <a:rPr lang="ar-LB" b="1" dirty="0" smtClean="0"/>
              <a:t>).</a:t>
            </a:r>
          </a:p>
          <a:p>
            <a:pPr algn="just">
              <a:lnSpc>
                <a:spcPct val="200000"/>
              </a:lnSpc>
            </a:pPr>
            <a:r>
              <a:rPr lang="ar-LB" b="1" dirty="0" smtClean="0"/>
              <a:t>احتمال قبول طلبية تشمل على نسبة مئوية معينة من الوحدات المعيبة في حالة استخدام أسلوب الفحص بالعينات ولنرمز لها بالرمز(</a:t>
            </a:r>
            <a:r>
              <a:rPr lang="ar-LB" b="1" dirty="0" smtClean="0">
                <a:solidFill>
                  <a:srgbClr val="FF0000"/>
                </a:solidFill>
              </a:rPr>
              <a:t>ح</a:t>
            </a:r>
            <a:r>
              <a:rPr lang="ar-LB" b="1" dirty="0" smtClean="0"/>
              <a:t>).</a:t>
            </a:r>
          </a:p>
        </p:txBody>
      </p:sp>
      <p:sp>
        <p:nvSpPr>
          <p:cNvPr id="3" name="عنوان 2"/>
          <p:cNvSpPr>
            <a:spLocks noGrp="1"/>
          </p:cNvSpPr>
          <p:nvPr>
            <p:ph type="title"/>
          </p:nvPr>
        </p:nvSpPr>
        <p:spPr>
          <a:xfrm>
            <a:off x="467544" y="476672"/>
            <a:ext cx="8229600" cy="1575048"/>
          </a:xfrm>
        </p:spPr>
        <p:txBody>
          <a:bodyPr>
            <a:normAutofit fontScale="90000"/>
          </a:bodyPr>
          <a:lstStyle/>
          <a:p>
            <a:pPr algn="r"/>
            <a:r>
              <a:rPr lang="ar-LB" dirty="0">
                <a:solidFill>
                  <a:srgbClr val="FF0000"/>
                </a:solidFill>
              </a:rPr>
              <a:t>وتوجد بعض العوامل الإضافية التي يجب اخذها في نظر الاعتبار عند احتساب هذه التكلفة منها:</a:t>
            </a:r>
            <a:br>
              <a:rPr lang="ar-LB" dirty="0">
                <a:solidFill>
                  <a:srgbClr val="FF0000"/>
                </a:solidFill>
              </a:rPr>
            </a:br>
            <a:endParaRPr lang="ar-LB" dirty="0">
              <a:solidFill>
                <a:srgbClr val="FF0000"/>
              </a:solidFill>
            </a:endParaRPr>
          </a:p>
        </p:txBody>
      </p:sp>
    </p:spTree>
    <p:extLst>
      <p:ext uri="{BB962C8B-B14F-4D97-AF65-F5344CB8AC3E}">
        <p14:creationId xmlns:p14="http://schemas.microsoft.com/office/powerpoint/2010/main" val="2381065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just"/>
            <a:r>
              <a:rPr lang="ar-LB" dirty="0" smtClean="0"/>
              <a:t>1. وضع نظام للرقابة يحدد مستوى معين للجودة، أي مستوى القبول للوحدات المشتراة. </a:t>
            </a:r>
          </a:p>
          <a:p>
            <a:pPr algn="just"/>
            <a:r>
              <a:rPr lang="ar-LB" dirty="0" smtClean="0"/>
              <a:t>2. ضرورة ترتيب وحدات كل طلبية بحيث يمكن سحب عينة عشوائية منها دون تحمل تكلفة إضافية.</a:t>
            </a:r>
          </a:p>
          <a:p>
            <a:pPr algn="just"/>
            <a:r>
              <a:rPr lang="ar-LB" dirty="0" smtClean="0"/>
              <a:t>3. يجب تحديد مواصفات الجودة المقبولة بحيث يمكن قبول أو رفض الطلبية في ضوء المواصفات المحددة.</a:t>
            </a:r>
          </a:p>
          <a:p>
            <a:pPr algn="just"/>
            <a:r>
              <a:rPr lang="ar-LB" dirty="0" smtClean="0"/>
              <a:t>4. إذا اخذنا تكاليف الفحص في نظر الاعتبار، فأن الفحص عن طريق أسلوب العينات يكون مفضلاً عندما تكون الطلبيات الواردة كبيرة، كما لو اخذنا عنصر الجودة بنظر الاعتبار فأن الفحص بأسلوب العينات يكون اكثر فعالية عندما يكون حجم الطلبيات كبيراً.</a:t>
            </a:r>
            <a:endParaRPr lang="ar-LB" dirty="0"/>
          </a:p>
        </p:txBody>
      </p:sp>
      <p:sp>
        <p:nvSpPr>
          <p:cNvPr id="3" name="عنوان 2"/>
          <p:cNvSpPr>
            <a:spLocks noGrp="1"/>
          </p:cNvSpPr>
          <p:nvPr>
            <p:ph type="title"/>
          </p:nvPr>
        </p:nvSpPr>
        <p:spPr/>
        <p:txBody>
          <a:bodyPr>
            <a:normAutofit fontScale="90000"/>
          </a:bodyPr>
          <a:lstStyle/>
          <a:p>
            <a:pPr algn="r"/>
            <a:r>
              <a:rPr lang="ar-LB" dirty="0" smtClean="0">
                <a:solidFill>
                  <a:srgbClr val="FF0000"/>
                </a:solidFill>
              </a:rPr>
              <a:t>اهم الشروط الواجب توفرها عند استخدام أسلوب العينات بالفحص.</a:t>
            </a:r>
            <a:endParaRPr lang="ar-LB" dirty="0">
              <a:solidFill>
                <a:srgbClr val="FF0000"/>
              </a:solidFill>
            </a:endParaRPr>
          </a:p>
        </p:txBody>
      </p:sp>
    </p:spTree>
    <p:extLst>
      <p:ext uri="{BB962C8B-B14F-4D97-AF65-F5344CB8AC3E}">
        <p14:creationId xmlns:p14="http://schemas.microsoft.com/office/powerpoint/2010/main" val="12874032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124</TotalTime>
  <Words>193</Words>
  <Application>Microsoft Office PowerPoint</Application>
  <PresentationFormat>عرض على الشاشة (3:4)‏</PresentationFormat>
  <Paragraphs>11</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ملتقى</vt:lpstr>
      <vt:lpstr>الفصل التاسع</vt:lpstr>
      <vt:lpstr>عرض تقديمي في PowerPoint</vt:lpstr>
      <vt:lpstr>وتوجد بعض العوامل الإضافية التي يجب اخذها في نظر الاعتبار عند احتساب هذه التكلفة منها: </vt:lpstr>
      <vt:lpstr>اهم الشروط الواجب توفرها عند استخدام أسلوب العينات بالفحص.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أسلوب الفحص باستخدام العينات</dc:title>
  <dc:creator>Win7User</dc:creator>
  <cp:lastModifiedBy>Win7User</cp:lastModifiedBy>
  <cp:revision>16</cp:revision>
  <dcterms:created xsi:type="dcterms:W3CDTF">2016-03-01T17:10:33Z</dcterms:created>
  <dcterms:modified xsi:type="dcterms:W3CDTF">2016-03-20T19:41:03Z</dcterms:modified>
</cp:coreProperties>
</file>