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4" r:id="rId3"/>
    <p:sldId id="265" r:id="rId4"/>
    <p:sldId id="266" r:id="rId5"/>
    <p:sldId id="267"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100" d="100"/>
          <a:sy n="100" d="100"/>
        </p:scale>
        <p:origin x="-5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11/06/1437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11/06/1437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11/06/1437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11/06/1437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انقر لتحرير نمط العنوان الرئيسي</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t>11/06/1437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t>11/06/1437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ar-SA" smtClean="0"/>
              <a:t>انقر لتحرير أنماط النص الرئيسي</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t>11/06/1437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t>11/06/1437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11/06/1437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انقر لتحرير نمط العنوان الرئيسي</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11/06/1437</a:t>
            </a:fld>
            <a:endParaRPr lang="ar-SA"/>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ar-SA"/>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ar-SA" smtClean="0"/>
              <a:t>انقر فوق الأيقونة لإضافة صورة</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11/06/1437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1B8ABB09-4A1D-463E-8065-109CC2B7EFAA}" type="datetimeFigureOut">
              <a:rPr lang="ar-SA" smtClean="0"/>
              <a:t>11/06/1437</a:t>
            </a:fld>
            <a:endParaRPr lang="ar-SA"/>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ar-SA"/>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r" defTabSz="914400" rtl="1"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rot="19140000">
            <a:off x="385840" y="957749"/>
            <a:ext cx="5648623" cy="1204306"/>
          </a:xfrm>
        </p:spPr>
        <p:txBody>
          <a:bodyPr/>
          <a:lstStyle/>
          <a:p>
            <a:pPr algn="r"/>
            <a:r>
              <a:rPr lang="ar-LB" b="1" dirty="0" smtClean="0"/>
              <a:t>الفصل التاسع </a:t>
            </a:r>
            <a:endParaRPr lang="ar-LB" b="1" dirty="0"/>
          </a:p>
        </p:txBody>
      </p:sp>
      <p:sp>
        <p:nvSpPr>
          <p:cNvPr id="3" name="عنوان فرعي 2"/>
          <p:cNvSpPr>
            <a:spLocks noGrp="1"/>
          </p:cNvSpPr>
          <p:nvPr>
            <p:ph type="subTitle" idx="1"/>
          </p:nvPr>
        </p:nvSpPr>
        <p:spPr>
          <a:xfrm rot="19140000">
            <a:off x="1453073" y="1484573"/>
            <a:ext cx="6511131" cy="389920"/>
          </a:xfrm>
        </p:spPr>
        <p:txBody>
          <a:bodyPr>
            <a:noAutofit/>
          </a:bodyPr>
          <a:lstStyle/>
          <a:p>
            <a:r>
              <a:rPr lang="ar-LB" sz="2400" b="1" dirty="0" smtClean="0">
                <a:solidFill>
                  <a:srgbClr val="FF0000"/>
                </a:solidFill>
              </a:rPr>
              <a:t>مسؤولية الفحص</a:t>
            </a:r>
            <a:endParaRPr lang="ar-LB" sz="2400" b="1" dirty="0">
              <a:solidFill>
                <a:srgbClr val="FF0000"/>
              </a:solidFill>
            </a:endParaRPr>
          </a:p>
        </p:txBody>
      </p:sp>
    </p:spTree>
    <p:extLst>
      <p:ext uri="{BB962C8B-B14F-4D97-AF65-F5344CB8AC3E}">
        <p14:creationId xmlns:p14="http://schemas.microsoft.com/office/powerpoint/2010/main" val="25451151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LB" b="1" dirty="0" smtClean="0">
                <a:solidFill>
                  <a:srgbClr val="FF0000"/>
                </a:solidFill>
              </a:rPr>
              <a:t>ب. مسؤولية الفحص</a:t>
            </a:r>
            <a:endParaRPr lang="ar-LB" b="1" dirty="0">
              <a:solidFill>
                <a:srgbClr val="FF0000"/>
              </a:solidFill>
            </a:endParaRPr>
          </a:p>
        </p:txBody>
      </p:sp>
      <p:sp>
        <p:nvSpPr>
          <p:cNvPr id="3" name="عنصر نائب للمحتوى 2"/>
          <p:cNvSpPr>
            <a:spLocks noGrp="1"/>
          </p:cNvSpPr>
          <p:nvPr>
            <p:ph idx="1"/>
          </p:nvPr>
        </p:nvSpPr>
        <p:spPr/>
        <p:txBody>
          <a:bodyPr>
            <a:noAutofit/>
          </a:bodyPr>
          <a:lstStyle/>
          <a:p>
            <a:pPr algn="just">
              <a:lnSpc>
                <a:spcPct val="150000"/>
              </a:lnSpc>
            </a:pPr>
            <a:r>
              <a:rPr lang="ar-LB" sz="1800" dirty="0" smtClean="0"/>
              <a:t>تحدد مسؤولية الجهة التي تتولى عملية الفحص في القيام </a:t>
            </a:r>
            <a:r>
              <a:rPr lang="ar-LB" sz="1800" dirty="0" err="1" smtClean="0"/>
              <a:t>بالاجراءات</a:t>
            </a:r>
            <a:r>
              <a:rPr lang="ar-LB" sz="1800" dirty="0" smtClean="0"/>
              <a:t> واتباع الأساليب الفنية الملائمة للتأكد من مواصفات المواد والسلع  الواردة ومدى مطابقتها للمواصفات المثبتة في أمر الشراء.</a:t>
            </a:r>
          </a:p>
          <a:p>
            <a:pPr algn="just">
              <a:lnSpc>
                <a:spcPct val="150000"/>
              </a:lnSpc>
            </a:pPr>
            <a:r>
              <a:rPr lang="ar-LB" sz="1800" dirty="0" smtClean="0"/>
              <a:t>وبصورة عامة فأن عملية الفحص يمكن أن تتم داخل المنظمة أو خارجها.</a:t>
            </a:r>
          </a:p>
          <a:p>
            <a:pPr algn="just">
              <a:lnSpc>
                <a:spcPct val="150000"/>
              </a:lnSpc>
            </a:pPr>
            <a:r>
              <a:rPr lang="ar-LB" sz="1800" dirty="0" smtClean="0"/>
              <a:t> ويمكن توضيح ذلك كما يلي:</a:t>
            </a:r>
          </a:p>
          <a:p>
            <a:pPr algn="just">
              <a:lnSpc>
                <a:spcPct val="150000"/>
              </a:lnSpc>
            </a:pPr>
            <a:r>
              <a:rPr lang="ar-LB" sz="2400" dirty="0" smtClean="0">
                <a:solidFill>
                  <a:srgbClr val="00B050"/>
                </a:solidFill>
              </a:rPr>
              <a:t>أولاً: الفحص داخل المنظمة</a:t>
            </a:r>
          </a:p>
          <a:p>
            <a:pPr algn="just">
              <a:lnSpc>
                <a:spcPct val="150000"/>
              </a:lnSpc>
            </a:pPr>
            <a:r>
              <a:rPr lang="ar-LB" sz="1800" dirty="0" smtClean="0"/>
              <a:t>1. في المنظمات الكبيرة نسبياً تكون لوظيفة الفحص أهمية كبيرة وذلك لتنوع المواد والسلع المطلوبة للعمليات الإنتاجية، وبالتالي قد نجد قسماً أو وحدة للفحص ويمكن تعزيز هذا القسم بخبراء متخصصين في عمليات الفحص خصوصاً إذا كانت المواد والسلع التي يراد فحصها ذات خصائص فنية معقدة.</a:t>
            </a:r>
            <a:endParaRPr lang="ar-LB" sz="1800" dirty="0"/>
          </a:p>
        </p:txBody>
      </p:sp>
    </p:spTree>
    <p:extLst>
      <p:ext uri="{BB962C8B-B14F-4D97-AF65-F5344CB8AC3E}">
        <p14:creationId xmlns:p14="http://schemas.microsoft.com/office/powerpoint/2010/main" val="8096302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LB"/>
          </a:p>
        </p:txBody>
      </p:sp>
      <p:sp>
        <p:nvSpPr>
          <p:cNvPr id="3" name="عنصر نائب للمحتوى 2"/>
          <p:cNvSpPr>
            <a:spLocks noGrp="1"/>
          </p:cNvSpPr>
          <p:nvPr>
            <p:ph idx="1"/>
          </p:nvPr>
        </p:nvSpPr>
        <p:spPr/>
        <p:txBody>
          <a:bodyPr>
            <a:normAutofit/>
          </a:bodyPr>
          <a:lstStyle/>
          <a:p>
            <a:pPr algn="just">
              <a:lnSpc>
                <a:spcPct val="150000"/>
              </a:lnSpc>
            </a:pPr>
            <a:r>
              <a:rPr lang="ar-LB" sz="1800" dirty="0" smtClean="0"/>
              <a:t>2. عندما يكون الفحص المطلوب بسيطاً، تتولى مهمة القيام به إدارة المخازن أو الاستلام، إذ تقوم بالتحقق من المواد والسلع الواردة ومراجعتها مع أمر الشراء للتأكد من الكمية المطلوبة والجودة المناسبة قبل نقل المواد والسلع إلى المخازن سواء اكان ذلك تحت إشراف إدارة المخازن أو بدون إشرافها.</a:t>
            </a:r>
          </a:p>
          <a:p>
            <a:pPr algn="just">
              <a:lnSpc>
                <a:spcPct val="150000"/>
              </a:lnSpc>
            </a:pPr>
            <a:r>
              <a:rPr lang="ar-LB" sz="1800" dirty="0" smtClean="0"/>
              <a:t>3. عندما لا يوجد مبرر لإنشاء قسم خاص للفحص من جهة وان المواد الواردة تتطلب فحصاً فنياً واجراء بعض الاختبارات عليها لا يمكن للعاملين في إدارة المخازن أو الاستلام القيام بها من جهة ثانية، يتم الاستعانة ببعض الفنيين العاملين في إدارة الإنتاج والعمليات أو الجهة الطالبة للمواد والسلع والتعاون معهم في إجراء عملية الفحص للتأكد من كمية وجودة المواد الواردة .</a:t>
            </a:r>
            <a:endParaRPr lang="ar-LB" sz="1800" dirty="0"/>
          </a:p>
        </p:txBody>
      </p:sp>
    </p:spTree>
    <p:extLst>
      <p:ext uri="{BB962C8B-B14F-4D97-AF65-F5344CB8AC3E}">
        <p14:creationId xmlns:p14="http://schemas.microsoft.com/office/powerpoint/2010/main" val="2281052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LB" sz="2400" b="1" dirty="0" smtClean="0">
                <a:solidFill>
                  <a:srgbClr val="00B050"/>
                </a:solidFill>
              </a:rPr>
              <a:t>ثانياً: الفحص خارج المنظمة</a:t>
            </a:r>
            <a:endParaRPr lang="ar-LB" sz="2400" b="1" dirty="0">
              <a:solidFill>
                <a:srgbClr val="00B050"/>
              </a:solidFill>
            </a:endParaRPr>
          </a:p>
        </p:txBody>
      </p:sp>
      <p:sp>
        <p:nvSpPr>
          <p:cNvPr id="3" name="عنصر نائب للمحتوى 2"/>
          <p:cNvSpPr>
            <a:spLocks noGrp="1"/>
          </p:cNvSpPr>
          <p:nvPr>
            <p:ph idx="1"/>
          </p:nvPr>
        </p:nvSpPr>
        <p:spPr/>
        <p:txBody>
          <a:bodyPr>
            <a:normAutofit/>
          </a:bodyPr>
          <a:lstStyle/>
          <a:p>
            <a:pPr algn="just">
              <a:lnSpc>
                <a:spcPct val="150000"/>
              </a:lnSpc>
            </a:pPr>
            <a:r>
              <a:rPr lang="ar-LB" sz="2000" dirty="0" smtClean="0"/>
              <a:t>قد تتطلب بعض المواد والسلع استخدام جهة خارجية للقيام بأعمال فحص باستخدام الاختبارات المعملية مقابل اجر معين حيث يتم الاتفاق على جهة الفحص (معمل أو مختبر خاص خارجي) بين المورد والمشتري وقبول نتيجة الفحص وتتوافر لدى جهة الفحص الخارجية إمكانيات بشرية وفنية ووسائل فحص مختلفة تمكنها للقيام بالفحص المتخصص للوقوف على خواص المادة أو السلعة بدرجة أكبر من الدقة مقارنة بالفحص داخل المنظمة.</a:t>
            </a:r>
            <a:endParaRPr lang="ar-LB" sz="2000" dirty="0"/>
          </a:p>
        </p:txBody>
      </p:sp>
    </p:spTree>
    <p:extLst>
      <p:ext uri="{BB962C8B-B14F-4D97-AF65-F5344CB8AC3E}">
        <p14:creationId xmlns:p14="http://schemas.microsoft.com/office/powerpoint/2010/main" val="1684192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LB" b="1" dirty="0" smtClean="0">
                <a:solidFill>
                  <a:srgbClr val="FF0000"/>
                </a:solidFill>
              </a:rPr>
              <a:t>ج. اقتصاديات الفحص</a:t>
            </a:r>
            <a:endParaRPr lang="ar-LB" b="1" dirty="0">
              <a:solidFill>
                <a:srgbClr val="FF0000"/>
              </a:solidFill>
            </a:endParaRPr>
          </a:p>
        </p:txBody>
      </p:sp>
      <p:sp>
        <p:nvSpPr>
          <p:cNvPr id="3" name="عنصر نائب للمحتوى 2"/>
          <p:cNvSpPr>
            <a:spLocks noGrp="1"/>
          </p:cNvSpPr>
          <p:nvPr>
            <p:ph idx="1"/>
          </p:nvPr>
        </p:nvSpPr>
        <p:spPr/>
        <p:txBody>
          <a:bodyPr>
            <a:normAutofit/>
          </a:bodyPr>
          <a:lstStyle/>
          <a:p>
            <a:pPr algn="just"/>
            <a:r>
              <a:rPr lang="ar-LB" sz="1800" dirty="0" smtClean="0"/>
              <a:t>تشتري المنظمات بشكل عام والصناعية بشكل خاص العديد من السلع المختلفة والتي تحتاج إلى فحص فني دقيق للتأكد من جودتها.</a:t>
            </a:r>
          </a:p>
          <a:p>
            <a:pPr algn="just"/>
            <a:r>
              <a:rPr lang="ar-LB" sz="1800" dirty="0" smtClean="0"/>
              <a:t>ويتطلب ذلك من إدارة المخازن أن تضع بعض المعايير التي تحكم مدى الفحص الذي يتم إجراؤه.</a:t>
            </a:r>
          </a:p>
          <a:p>
            <a:pPr algn="just"/>
            <a:r>
              <a:rPr lang="ar-LB" sz="1800" dirty="0" smtClean="0"/>
              <a:t>ومن هذه المعايير، هو (</a:t>
            </a:r>
            <a:r>
              <a:rPr lang="ar-LB" sz="1800" dirty="0" smtClean="0">
                <a:solidFill>
                  <a:srgbClr val="FF0000"/>
                </a:solidFill>
              </a:rPr>
              <a:t>معيار التكلفة</a:t>
            </a:r>
            <a:r>
              <a:rPr lang="ar-LB" sz="1800" dirty="0" smtClean="0"/>
              <a:t>) إذ يوجد نوعان من التكاليف يؤثران في ذلك القرار هما:</a:t>
            </a:r>
          </a:p>
          <a:p>
            <a:pPr algn="just"/>
            <a:r>
              <a:rPr lang="ar-LB" sz="1800" dirty="0" smtClean="0"/>
              <a:t>1. تكاليف الفحص: وتتمثل بالتكاليف المتعلقة بفحص كل وحدة من الوحدات سواء تم ذلك داخل المنظمة أو خارجها.</a:t>
            </a:r>
          </a:p>
          <a:p>
            <a:pPr algn="just"/>
            <a:r>
              <a:rPr lang="ar-LB" sz="1800" dirty="0" smtClean="0"/>
              <a:t>2. التكاليف الناجمة عن دخول بعض المواد المعيبة في الإنتاج أو التي تصل إلى المستهلك وتتمثل بالتكلفة التي قد تدفع مقابل إصلاح الوحدات المعيبة المقبولة أو الاضطرار إلى بيع المنتجات المعيبة بسعر أقل.</a:t>
            </a:r>
            <a:endParaRPr lang="ar-LB" sz="1800" dirty="0"/>
          </a:p>
        </p:txBody>
      </p:sp>
    </p:spTree>
    <p:extLst>
      <p:ext uri="{BB962C8B-B14F-4D97-AF65-F5344CB8AC3E}">
        <p14:creationId xmlns:p14="http://schemas.microsoft.com/office/powerpoint/2010/main" val="2837483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زوايا">
  <a:themeElements>
    <a:clrScheme name="زوايا">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زوايا">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زوايا">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466</TotalTime>
  <Words>412</Words>
  <Application>Microsoft Office PowerPoint</Application>
  <PresentationFormat>عرض على الشاشة (3:4)‏</PresentationFormat>
  <Paragraphs>18</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زوايا</vt:lpstr>
      <vt:lpstr>الفصل التاسع </vt:lpstr>
      <vt:lpstr>ب. مسؤولية الفحص</vt:lpstr>
      <vt:lpstr>عرض تقديمي في PowerPoint</vt:lpstr>
      <vt:lpstr>ثانياً: الفحص خارج المنظمة</vt:lpstr>
      <vt:lpstr>ج. اقتصاديات الفحص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التاسع </dc:title>
  <dc:creator>Win7User</dc:creator>
  <cp:lastModifiedBy>Win7User</cp:lastModifiedBy>
  <cp:revision>39</cp:revision>
  <dcterms:created xsi:type="dcterms:W3CDTF">2016-02-22T18:27:27Z</dcterms:created>
  <dcterms:modified xsi:type="dcterms:W3CDTF">2016-03-20T18:46:22Z</dcterms:modified>
</cp:coreProperties>
</file>