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sldIdLst>
    <p:sldId id="256" r:id="rId2"/>
    <p:sldId id="258" r:id="rId3"/>
    <p:sldId id="260" r:id="rId4"/>
    <p:sldId id="261" r:id="rId5"/>
    <p:sldId id="262" r:id="rId6"/>
    <p:sldId id="263" r:id="rId7"/>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p:scale>
          <a:sx n="100" d="100"/>
          <a:sy n="100" d="100"/>
        </p:scale>
        <p:origin x="-516"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sp>
        <p:nvSpPr>
          <p:cNvPr id="7" name="Right Triangle 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2380" y="-925"/>
            <a:ext cx="9146380"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rot="19140000">
            <a:off x="817112" y="1730403"/>
            <a:ext cx="5648623" cy="1204306"/>
          </a:xfrm>
        </p:spPr>
        <p:txBody>
          <a:bodyPr bIns="9144" anchor="b"/>
          <a:lstStyle>
            <a:lvl1pPr>
              <a:defRPr sz="3200"/>
            </a:lvl1pPr>
          </a:lstStyle>
          <a:p>
            <a:r>
              <a:rPr lang="ar-SA" smtClean="0"/>
              <a:t>انقر لتحرير نمط العنوان الرئيسي</a:t>
            </a:r>
            <a:endParaRPr lang="en-US" dirty="0"/>
          </a:p>
        </p:txBody>
      </p:sp>
      <p:sp>
        <p:nvSpPr>
          <p:cNvPr id="3" name="Subtitle 2"/>
          <p:cNvSpPr>
            <a:spLocks noGrp="1"/>
          </p:cNvSpPr>
          <p:nvPr>
            <p:ph type="subTitle" idx="1"/>
          </p:nvPr>
        </p:nvSpPr>
        <p:spPr>
          <a:xfrm rot="19140000">
            <a:off x="1212277" y="2470925"/>
            <a:ext cx="6511131" cy="329259"/>
          </a:xfrm>
        </p:spPr>
        <p:txBody>
          <a:bodyPr tIns="9144">
            <a:normAutofit/>
          </a:bodyPr>
          <a:lstStyle>
            <a:lvl1pPr marL="0" indent="0" algn="l">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ar-SA" smtClean="0"/>
              <a:t>انقر لتحرير نمط العنوان الثانوي الرئيسي</a:t>
            </a:r>
            <a:endParaRPr lang="en-US" dirty="0"/>
          </a:p>
        </p:txBody>
      </p:sp>
      <p:sp>
        <p:nvSpPr>
          <p:cNvPr id="4" name="Date Placeholder 3"/>
          <p:cNvSpPr>
            <a:spLocks noGrp="1"/>
          </p:cNvSpPr>
          <p:nvPr>
            <p:ph type="dt" sz="half" idx="10"/>
          </p:nvPr>
        </p:nvSpPr>
        <p:spPr/>
        <p:txBody>
          <a:bodyPr/>
          <a:lstStyle/>
          <a:p>
            <a:fld id="{1B8ABB09-4A1D-463E-8065-109CC2B7EFAA}" type="datetimeFigureOut">
              <a:rPr lang="ar-SA" smtClean="0"/>
              <a:t>11/06/1437</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Vertical Text Placeholder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1B8ABB09-4A1D-463E-8065-109CC2B7EFAA}" type="datetimeFigureOut">
              <a:rPr lang="ar-SA" smtClean="0"/>
              <a:t>11/06/1437</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4678362"/>
          </a:xfrm>
        </p:spPr>
        <p:txBody>
          <a:bodyPr vert="eaVert"/>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a:xfrm>
            <a:off x="457200" y="274639"/>
            <a:ext cx="6019800" cy="4678362"/>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1B8ABB09-4A1D-463E-8065-109CC2B7EFAA}" type="datetimeFigureOut">
              <a:rPr lang="ar-SA" smtClean="0"/>
              <a:t>11/06/1437</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Content Placeholder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1B8ABB09-4A1D-463E-8065-109CC2B7EFAA}" type="datetimeFigureOut">
              <a:rPr lang="ar-SA" smtClean="0"/>
              <a:t>11/06/1437</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spTree>
      <p:nvGrpSpPr>
        <p:cNvPr id="1" name=""/>
        <p:cNvGrpSpPr/>
        <p:nvPr/>
      </p:nvGrpSpPr>
      <p:grpSpPr>
        <a:xfrm>
          <a:off x="0" y="0"/>
          <a:ext cx="0" cy="0"/>
          <a:chOff x="0" y="0"/>
          <a:chExt cx="0" cy="0"/>
        </a:xfrm>
      </p:grpSpPr>
      <p:sp>
        <p:nvSpPr>
          <p:cNvPr id="8" name="Freeform 7"/>
          <p:cNvSpPr/>
          <p:nvPr/>
        </p:nvSpPr>
        <p:spPr>
          <a:xfrm>
            <a:off x="-2380" y="-925"/>
            <a:ext cx="9146380"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ight Triangle 6"/>
          <p:cNvSpPr/>
          <p:nvPr/>
        </p:nvSpPr>
        <p:spPr>
          <a:xfrm>
            <a:off x="0" y="2647950"/>
            <a:ext cx="3571875" cy="4210050"/>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19140000">
            <a:off x="819399" y="1726737"/>
            <a:ext cx="5650992" cy="1207509"/>
          </a:xfrm>
        </p:spPr>
        <p:txBody>
          <a:bodyPr bIns="9144" anchor="b"/>
          <a:lstStyle>
            <a:lvl1pPr algn="l">
              <a:defRPr kumimoji="0" lang="en-US" sz="3200" b="0" i="0" u="none" strike="noStrike" kern="1200" cap="all" spc="0" normalizeH="0" baseline="0" noProof="0" dirty="0" smtClean="0">
                <a:ln>
                  <a:noFill/>
                </a:ln>
                <a:solidFill>
                  <a:schemeClr val="tx1"/>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ar-SA" smtClean="0"/>
              <a:t>انقر لتحرير نمط العنوان الرئيسي</a:t>
            </a:r>
            <a:endParaRPr lang="en-US" dirty="0"/>
          </a:p>
        </p:txBody>
      </p:sp>
      <p:sp>
        <p:nvSpPr>
          <p:cNvPr id="3" name="Text Placeholder 2"/>
          <p:cNvSpPr>
            <a:spLocks noGrp="1"/>
          </p:cNvSpPr>
          <p:nvPr>
            <p:ph type="body" idx="1"/>
          </p:nvPr>
        </p:nvSpPr>
        <p:spPr>
          <a:xfrm rot="19140000">
            <a:off x="1216152" y="2468304"/>
            <a:ext cx="6510528" cy="329184"/>
          </a:xfrm>
        </p:spPr>
        <p:txBody>
          <a:bodyPr anchor="t">
            <a:normAutofit/>
          </a:bodyPr>
          <a:lstStyle>
            <a:lvl1pPr marL="0" indent="0">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ar-SA" smtClean="0"/>
              <a:t>انقر لتحرير أنماط النص الرئيسي</a:t>
            </a:r>
          </a:p>
        </p:txBody>
      </p:sp>
      <p:sp>
        <p:nvSpPr>
          <p:cNvPr id="4" name="Date Placeholder 3"/>
          <p:cNvSpPr>
            <a:spLocks noGrp="1"/>
          </p:cNvSpPr>
          <p:nvPr>
            <p:ph type="dt" sz="half" idx="10"/>
          </p:nvPr>
        </p:nvSpPr>
        <p:spPr/>
        <p:txBody>
          <a:bodyPr/>
          <a:lstStyle/>
          <a:p>
            <a:fld id="{1B8ABB09-4A1D-463E-8065-109CC2B7EFAA}" type="datetimeFigureOut">
              <a:rPr lang="ar-SA" smtClean="0"/>
              <a:t>11/06/1437</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22960"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Content Placeholder 3"/>
          <p:cNvSpPr>
            <a:spLocks noGrp="1"/>
          </p:cNvSpPr>
          <p:nvPr>
            <p:ph sz="half" idx="2"/>
          </p:nvPr>
        </p:nvSpPr>
        <p:spPr>
          <a:xfrm>
            <a:off x="4700016"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Date Placeholder 4"/>
          <p:cNvSpPr>
            <a:spLocks noGrp="1"/>
          </p:cNvSpPr>
          <p:nvPr>
            <p:ph type="dt" sz="half" idx="10"/>
          </p:nvPr>
        </p:nvSpPr>
        <p:spPr/>
        <p:txBody>
          <a:bodyPr/>
          <a:lstStyle/>
          <a:p>
            <a:fld id="{1B8ABB09-4A1D-463E-8065-109CC2B7EFAA}" type="datetimeFigureOut">
              <a:rPr lang="ar-SA" smtClean="0"/>
              <a:t>11/06/1437</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0B34F065-1154-456A-91E3-76DE8E75E17B}" type="slidenum">
              <a:rPr lang="ar-SA" smtClean="0"/>
              <a:t>‹#›</a:t>
            </a:fld>
            <a:endParaRPr lang="ar-SA"/>
          </a:p>
        </p:txBody>
      </p:sp>
      <p:sp>
        <p:nvSpPr>
          <p:cNvPr id="8" name="Title 7"/>
          <p:cNvSpPr>
            <a:spLocks noGrp="1"/>
          </p:cNvSpPr>
          <p:nvPr>
            <p:ph type="title"/>
          </p:nvPr>
        </p:nvSpPr>
        <p:spPr/>
        <p:txBody>
          <a:bodyPr/>
          <a:lstStyle/>
          <a:p>
            <a:r>
              <a:rPr lang="ar-SA" smtClean="0"/>
              <a:t>انقر لتحرير نمط العنوان الرئيسي</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ar-SA" smtClean="0"/>
              <a:t>انقر لتحرير نمط العنوان الرئيسي</a:t>
            </a:r>
            <a:endParaRPr lang="en-US"/>
          </a:p>
        </p:txBody>
      </p:sp>
      <p:sp>
        <p:nvSpPr>
          <p:cNvPr id="3" name="Text Placeholder 2"/>
          <p:cNvSpPr>
            <a:spLocks noGrp="1"/>
          </p:cNvSpPr>
          <p:nvPr>
            <p:ph type="body" idx="1"/>
          </p:nvPr>
        </p:nvSpPr>
        <p:spPr>
          <a:xfrm>
            <a:off x="822960"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ar-SA" smtClean="0"/>
              <a:t>انقر لتحرير أنماط النص الرئيسي</a:t>
            </a:r>
          </a:p>
        </p:txBody>
      </p:sp>
      <p:sp>
        <p:nvSpPr>
          <p:cNvPr id="4" name="Content Placeholder 3"/>
          <p:cNvSpPr>
            <a:spLocks noGrp="1"/>
          </p:cNvSpPr>
          <p:nvPr>
            <p:ph sz="half" idx="2"/>
          </p:nvPr>
        </p:nvSpPr>
        <p:spPr>
          <a:xfrm>
            <a:off x="819150"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Text Placeholder 4"/>
          <p:cNvSpPr>
            <a:spLocks noGrp="1"/>
          </p:cNvSpPr>
          <p:nvPr>
            <p:ph type="body" sz="quarter" idx="3"/>
          </p:nvPr>
        </p:nvSpPr>
        <p:spPr>
          <a:xfrm>
            <a:off x="4700016"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ar-SA" smtClean="0"/>
              <a:t>انقر لتحرير أنماط النص الرئيسي</a:t>
            </a:r>
          </a:p>
        </p:txBody>
      </p:sp>
      <p:sp>
        <p:nvSpPr>
          <p:cNvPr id="6" name="Content Placeholder 5"/>
          <p:cNvSpPr>
            <a:spLocks noGrp="1"/>
          </p:cNvSpPr>
          <p:nvPr>
            <p:ph sz="quarter" idx="4"/>
          </p:nvPr>
        </p:nvSpPr>
        <p:spPr>
          <a:xfrm>
            <a:off x="4700016"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7" name="Date Placeholder 6"/>
          <p:cNvSpPr>
            <a:spLocks noGrp="1"/>
          </p:cNvSpPr>
          <p:nvPr>
            <p:ph type="dt" sz="half" idx="10"/>
          </p:nvPr>
        </p:nvSpPr>
        <p:spPr/>
        <p:txBody>
          <a:bodyPr/>
          <a:lstStyle/>
          <a:p>
            <a:fld id="{1B8ABB09-4A1D-463E-8065-109CC2B7EFAA}" type="datetimeFigureOut">
              <a:rPr lang="ar-SA" smtClean="0"/>
              <a:t>11/06/1437</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Date Placeholder 2"/>
          <p:cNvSpPr>
            <a:spLocks noGrp="1"/>
          </p:cNvSpPr>
          <p:nvPr>
            <p:ph type="dt" sz="half" idx="10"/>
          </p:nvPr>
        </p:nvSpPr>
        <p:spPr/>
        <p:txBody>
          <a:bodyPr/>
          <a:lstStyle/>
          <a:p>
            <a:fld id="{1B8ABB09-4A1D-463E-8065-109CC2B7EFAA}" type="datetimeFigureOut">
              <a:rPr lang="ar-SA" smtClean="0"/>
              <a:t>11/06/1437</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B8ABB09-4A1D-463E-8065-109CC2B7EFAA}" type="datetimeFigureOut">
              <a:rPr lang="ar-SA" smtClean="0"/>
              <a:t>11/06/1437</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spTree>
      <p:nvGrpSpPr>
        <p:cNvPr id="1" name=""/>
        <p:cNvGrpSpPr/>
        <p:nvPr/>
      </p:nvGrpSpPr>
      <p:grpSpPr>
        <a:xfrm>
          <a:off x="0" y="0"/>
          <a:ext cx="0" cy="0"/>
          <a:chOff x="0" y="0"/>
          <a:chExt cx="0" cy="0"/>
        </a:xfrm>
      </p:grpSpPr>
      <p:sp>
        <p:nvSpPr>
          <p:cNvPr id="17" name="Right Triangle 1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ight Triangle 17"/>
          <p:cNvSpPr/>
          <p:nvPr/>
        </p:nvSpPr>
        <p:spPr>
          <a:xfrm rot="5400000">
            <a:off x="433389" y="-433387"/>
            <a:ext cx="6858000" cy="7724778"/>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2" name="Title 1"/>
          <p:cNvSpPr>
            <a:spLocks noGrp="1"/>
          </p:cNvSpPr>
          <p:nvPr>
            <p:ph type="title"/>
          </p:nvPr>
        </p:nvSpPr>
        <p:spPr>
          <a:xfrm rot="19140000">
            <a:off x="784930" y="1576103"/>
            <a:ext cx="5212080" cy="1089427"/>
          </a:xfrm>
        </p:spPr>
        <p:txBody>
          <a:bodyPr bIns="0" anchor="b"/>
          <a:lstStyle>
            <a:lvl1pPr algn="l">
              <a:defRPr kumimoji="0" lang="en-US" sz="2800" b="0" i="0" u="none" strike="noStrike" kern="1200" cap="all" spc="0" normalizeH="0" baseline="0" noProof="0" dirty="0" smtClean="0">
                <a:ln>
                  <a:noFill/>
                </a:ln>
                <a:solidFill>
                  <a:srgbClr val="FFFFFF"/>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ar-SA" smtClean="0"/>
              <a:t>انقر لتحرير نمط العنوان الرئيسي</a:t>
            </a:r>
            <a:endParaRPr lang="en-US" dirty="0"/>
          </a:p>
        </p:txBody>
      </p:sp>
      <p:sp>
        <p:nvSpPr>
          <p:cNvPr id="3" name="Content Placeholder 2"/>
          <p:cNvSpPr>
            <a:spLocks noGrp="1"/>
          </p:cNvSpPr>
          <p:nvPr>
            <p:ph idx="1"/>
          </p:nvPr>
        </p:nvSpPr>
        <p:spPr>
          <a:xfrm>
            <a:off x="4749552" y="2618912"/>
            <a:ext cx="3807779" cy="332468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Text Placeholder 3"/>
          <p:cNvSpPr>
            <a:spLocks noGrp="1"/>
          </p:cNvSpPr>
          <p:nvPr>
            <p:ph type="body" sz="half" idx="2"/>
          </p:nvPr>
        </p:nvSpPr>
        <p:spPr>
          <a:xfrm rot="19140000">
            <a:off x="1297954" y="2253385"/>
            <a:ext cx="5794760" cy="623314"/>
          </a:xfrm>
        </p:spPr>
        <p:txBody>
          <a:bodyPr>
            <a:normAutofit/>
          </a:bodyPr>
          <a:lstStyle>
            <a:lvl1pPr marL="0" indent="0">
              <a:buNone/>
              <a:defRPr lang="en-US" sz="1400" b="1" kern="1200" dirty="0" smtClean="0">
                <a:solidFill>
                  <a:srgbClr val="FFFFFF"/>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l" defTabSz="914400" rtl="0" eaLnBrk="1" fontAlgn="auto" latinLnBrk="0" hangingPunct="1">
              <a:lnSpc>
                <a:spcPct val="100000"/>
              </a:lnSpc>
              <a:spcBef>
                <a:spcPts val="300"/>
              </a:spcBef>
              <a:spcAft>
                <a:spcPts val="0"/>
              </a:spcAft>
              <a:buClr>
                <a:schemeClr val="accent1"/>
              </a:buClr>
              <a:buSzPct val="100000"/>
              <a:buFont typeface="Arial" pitchFamily="34" charset="0"/>
              <a:buNone/>
              <a:tabLst/>
              <a:defRPr/>
            </a:pPr>
            <a:r>
              <a:rPr lang="ar-SA" smtClean="0"/>
              <a:t>انقر لتحرير أنماط النص الرئيسي</a:t>
            </a:r>
          </a:p>
        </p:txBody>
      </p:sp>
      <p:sp>
        <p:nvSpPr>
          <p:cNvPr id="5" name="Date Placeholder 4"/>
          <p:cNvSpPr>
            <a:spLocks noGrp="1"/>
          </p:cNvSpPr>
          <p:nvPr>
            <p:ph type="dt" sz="half" idx="10"/>
          </p:nvPr>
        </p:nvSpPr>
        <p:spPr/>
        <p:txBody>
          <a:bodyPr/>
          <a:lstStyle/>
          <a:p>
            <a:fld id="{1B8ABB09-4A1D-463E-8065-109CC2B7EFAA}" type="datetimeFigureOut">
              <a:rPr lang="ar-SA" smtClean="0"/>
              <a:t>11/06/1437</a:t>
            </a:fld>
            <a:endParaRPr lang="ar-SA"/>
          </a:p>
        </p:txBody>
      </p:sp>
      <p:sp>
        <p:nvSpPr>
          <p:cNvPr id="6" name="Footer Placeholder 5"/>
          <p:cNvSpPr>
            <a:spLocks noGrp="1"/>
          </p:cNvSpPr>
          <p:nvPr>
            <p:ph type="ftr" sz="quarter" idx="11"/>
          </p:nvPr>
        </p:nvSpPr>
        <p:spPr/>
        <p:txBody>
          <a:bodyPr/>
          <a:lstStyle>
            <a:lvl1pPr>
              <a:defRPr>
                <a:solidFill>
                  <a:schemeClr val="tx2"/>
                </a:solidFill>
              </a:defRPr>
            </a:lvl1pPr>
          </a:lstStyle>
          <a:p>
            <a:endParaRPr lang="ar-SA"/>
          </a:p>
        </p:txBody>
      </p:sp>
      <p:sp>
        <p:nvSpPr>
          <p:cNvPr id="7" name="Slide Number Placeholder 6"/>
          <p:cNvSpPr>
            <a:spLocks noGrp="1"/>
          </p:cNvSpPr>
          <p:nvPr>
            <p:ph type="sldNum" sz="quarter" idx="12"/>
          </p:nvPr>
        </p:nvSpPr>
        <p:spPr>
          <a:ln>
            <a:solidFill>
              <a:schemeClr val="tx2"/>
            </a:solidFill>
          </a:ln>
        </p:spPr>
        <p:txBody>
          <a:bodyPr/>
          <a:lstStyle>
            <a:lvl1pPr>
              <a:defRPr>
                <a:solidFill>
                  <a:schemeClr val="tx2"/>
                </a:solidFill>
              </a:defRPr>
            </a:lvl1pPr>
          </a:lstStyle>
          <a:p>
            <a:fld id="{0B34F065-1154-456A-91E3-76DE8E75E17B}" type="slidenum">
              <a:rPr lang="ar-SA" smtClean="0"/>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11" name="Picture Placeholder 10"/>
          <p:cNvSpPr>
            <a:spLocks noGrp="1"/>
          </p:cNvSpPr>
          <p:nvPr>
            <p:ph type="pic" sz="quarter" idx="14"/>
          </p:nvPr>
        </p:nvSpPr>
        <p:spPr>
          <a:xfrm>
            <a:off x="2028825" y="0"/>
            <a:ext cx="7115175" cy="6858000"/>
          </a:xfrm>
          <a:custGeom>
            <a:avLst/>
            <a:gdLst>
              <a:gd name="connsiteX0" fmla="*/ 0 w 7104888"/>
              <a:gd name="connsiteY0" fmla="*/ 0 h 6858000"/>
              <a:gd name="connsiteX1" fmla="*/ 7104888 w 7104888"/>
              <a:gd name="connsiteY1" fmla="*/ 0 h 6858000"/>
              <a:gd name="connsiteX2" fmla="*/ 7104888 w 7104888"/>
              <a:gd name="connsiteY2" fmla="*/ 6858000 h 6858000"/>
              <a:gd name="connsiteX3" fmla="*/ 0 w 7104888"/>
              <a:gd name="connsiteY3" fmla="*/ 6858000 h 6858000"/>
              <a:gd name="connsiteX4" fmla="*/ 0 w 7104888"/>
              <a:gd name="connsiteY4" fmla="*/ 0 h 6858000"/>
              <a:gd name="connsiteX0" fmla="*/ 0 w 7104888"/>
              <a:gd name="connsiteY0" fmla="*/ 0 h 6858000"/>
              <a:gd name="connsiteX1" fmla="*/ 5695188 w 7104888"/>
              <a:gd name="connsiteY1" fmla="*/ 0 h 6858000"/>
              <a:gd name="connsiteX2" fmla="*/ 7104888 w 7104888"/>
              <a:gd name="connsiteY2" fmla="*/ 0 h 6858000"/>
              <a:gd name="connsiteX3" fmla="*/ 7104888 w 7104888"/>
              <a:gd name="connsiteY3" fmla="*/ 6858000 h 6858000"/>
              <a:gd name="connsiteX4" fmla="*/ 0 w 7104888"/>
              <a:gd name="connsiteY4" fmla="*/ 6858000 h 6858000"/>
              <a:gd name="connsiteX5" fmla="*/ 0 w 7104888"/>
              <a:gd name="connsiteY5"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0287 w 7115175"/>
              <a:gd name="connsiteY4" fmla="*/ 6858000 h 6858000"/>
              <a:gd name="connsiteX5" fmla="*/ 0 w 7115175"/>
              <a:gd name="connsiteY5" fmla="*/ 5048250 h 6858000"/>
              <a:gd name="connsiteX6" fmla="*/ 10287 w 7115175"/>
              <a:gd name="connsiteY6"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10287 w 7115175"/>
              <a:gd name="connsiteY5" fmla="*/ 6858000 h 6858000"/>
              <a:gd name="connsiteX6" fmla="*/ 0 w 7115175"/>
              <a:gd name="connsiteY6" fmla="*/ 5048250 h 6858000"/>
              <a:gd name="connsiteX7" fmla="*/ 10287 w 7115175"/>
              <a:gd name="connsiteY7"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 name="connsiteX6" fmla="*/ 10287 w 7115175"/>
              <a:gd name="connsiteY6" fmla="*/ 0 h 6858000"/>
              <a:gd name="connsiteX0" fmla="*/ 0 w 7115175"/>
              <a:gd name="connsiteY0" fmla="*/ 504825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115175" h="6858000">
                <a:moveTo>
                  <a:pt x="0" y="5048250"/>
                </a:moveTo>
                <a:lnTo>
                  <a:pt x="5705475" y="0"/>
                </a:lnTo>
                <a:lnTo>
                  <a:pt x="7115175" y="0"/>
                </a:lnTo>
                <a:lnTo>
                  <a:pt x="7115175" y="6858000"/>
                </a:lnTo>
                <a:lnTo>
                  <a:pt x="1533526" y="6848475"/>
                </a:lnTo>
                <a:lnTo>
                  <a:pt x="0" y="5048250"/>
                </a:lnTo>
                <a:close/>
              </a:path>
            </a:pathLst>
          </a:custGeom>
          <a:solidFill>
            <a:schemeClr val="accent3">
              <a:alpha val="80000"/>
            </a:schemeClr>
          </a:solidFill>
        </p:spPr>
        <p:txBody>
          <a:bodyPr rIns="182880" anchor="ctr"/>
          <a:lstStyle>
            <a:lvl1pPr algn="r">
              <a:defRPr/>
            </a:lvl1pPr>
          </a:lstStyle>
          <a:p>
            <a:r>
              <a:rPr lang="ar-SA" smtClean="0"/>
              <a:t>انقر فوق الأيقونة لإضافة صورة</a:t>
            </a:r>
            <a:endParaRPr lang="en-US" dirty="0"/>
          </a:p>
        </p:txBody>
      </p:sp>
      <p:sp>
        <p:nvSpPr>
          <p:cNvPr id="9" name="Right Triangle 8"/>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p:nvSpPr>
        <p:spPr>
          <a:xfrm>
            <a:off x="0" y="5048250"/>
            <a:ext cx="3571875" cy="1809750"/>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1809750 h 1809750"/>
              <a:gd name="connsiteX1" fmla="*/ 1895475 w 3571875"/>
              <a:gd name="connsiteY1" fmla="*/ 0 h 1809750"/>
              <a:gd name="connsiteX2" fmla="*/ 3571875 w 3571875"/>
              <a:gd name="connsiteY2" fmla="*/ 1809750 h 1809750"/>
              <a:gd name="connsiteX3" fmla="*/ 0 w 3571875"/>
              <a:gd name="connsiteY3" fmla="*/ 1809750 h 1809750"/>
              <a:gd name="connsiteX0" fmla="*/ 0 w 3571875"/>
              <a:gd name="connsiteY0" fmla="*/ 1809750 h 1809750"/>
              <a:gd name="connsiteX1" fmla="*/ 2038350 w 3571875"/>
              <a:gd name="connsiteY1" fmla="*/ 0 h 1809750"/>
              <a:gd name="connsiteX2" fmla="*/ 3571875 w 3571875"/>
              <a:gd name="connsiteY2" fmla="*/ 1809750 h 1809750"/>
              <a:gd name="connsiteX3" fmla="*/ 0 w 3571875"/>
              <a:gd name="connsiteY3" fmla="*/ 1809750 h 1809750"/>
            </a:gdLst>
            <a:ahLst/>
            <a:cxnLst>
              <a:cxn ang="0">
                <a:pos x="connsiteX0" y="connsiteY0"/>
              </a:cxn>
              <a:cxn ang="0">
                <a:pos x="connsiteX1" y="connsiteY1"/>
              </a:cxn>
              <a:cxn ang="0">
                <a:pos x="connsiteX2" y="connsiteY2"/>
              </a:cxn>
              <a:cxn ang="0">
                <a:pos x="connsiteX3" y="connsiteY3"/>
              </a:cxn>
            </a:cxnLst>
            <a:rect l="l" t="t" r="r" b="b"/>
            <a:pathLst>
              <a:path w="3571875" h="1809750">
                <a:moveTo>
                  <a:pt x="0" y="1809750"/>
                </a:moveTo>
                <a:lnTo>
                  <a:pt x="2038350" y="0"/>
                </a:lnTo>
                <a:lnTo>
                  <a:pt x="3571875" y="1809750"/>
                </a:lnTo>
                <a:lnTo>
                  <a:pt x="0" y="1809750"/>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19140000">
            <a:off x="671197" y="1717501"/>
            <a:ext cx="5486400" cy="867444"/>
          </a:xfrm>
        </p:spPr>
        <p:txBody>
          <a:bodyPr anchor="b"/>
          <a:lstStyle>
            <a:lvl1pPr algn="l">
              <a:defRPr sz="2800" b="0">
                <a:latin typeface="+mj-lt"/>
              </a:defRPr>
            </a:lvl1pPr>
          </a:lstStyle>
          <a:p>
            <a:r>
              <a:rPr lang="ar-SA" smtClean="0"/>
              <a:t>انقر لتحرير نمط العنوان الرئيسي</a:t>
            </a:r>
            <a:endParaRPr lang="en-US" dirty="0"/>
          </a:p>
        </p:txBody>
      </p:sp>
      <p:sp>
        <p:nvSpPr>
          <p:cNvPr id="4" name="Text Placeholder 3"/>
          <p:cNvSpPr>
            <a:spLocks noGrp="1"/>
          </p:cNvSpPr>
          <p:nvPr>
            <p:ph type="body" sz="half" idx="2"/>
          </p:nvPr>
        </p:nvSpPr>
        <p:spPr>
          <a:xfrm rot="19140000">
            <a:off x="1143479" y="2180529"/>
            <a:ext cx="6096545" cy="740664"/>
          </a:xfrm>
        </p:spPr>
        <p:txBody>
          <a:bodyPr/>
          <a:lstStyle>
            <a:lvl1pPr marL="0" indent="0">
              <a:buNone/>
              <a:defRPr sz="14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1B8ABB09-4A1D-463E-8065-109CC2B7EFAA}" type="datetimeFigureOut">
              <a:rPr lang="ar-SA" smtClean="0"/>
              <a:t>11/06/1437</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Freeform 6"/>
          <p:cNvSpPr/>
          <p:nvPr/>
        </p:nvSpPr>
        <p:spPr>
          <a:xfrm>
            <a:off x="-2382" y="5050633"/>
            <a:ext cx="3574257" cy="1807368"/>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4210050 h 4210050"/>
              <a:gd name="connsiteX1" fmla="*/ 0 w 3571875"/>
              <a:gd name="connsiteY1" fmla="*/ 0 h 4210050"/>
              <a:gd name="connsiteX2" fmla="*/ 2028825 w 3571875"/>
              <a:gd name="connsiteY2" fmla="*/ 23883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050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812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76450 w 3571875"/>
              <a:gd name="connsiteY2" fmla="*/ 22740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245519 w 3571875"/>
              <a:gd name="connsiteY2" fmla="*/ 2405063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38350 w 3571875"/>
              <a:gd name="connsiteY2" fmla="*/ 2405063 h 4210050"/>
              <a:gd name="connsiteX3" fmla="*/ 3571875 w 3571875"/>
              <a:gd name="connsiteY3" fmla="*/ 4210050 h 4210050"/>
              <a:gd name="connsiteX4" fmla="*/ 0 w 3571875"/>
              <a:gd name="connsiteY4" fmla="*/ 4210050 h 4210050"/>
              <a:gd name="connsiteX0" fmla="*/ 0 w 3571875"/>
              <a:gd name="connsiteY0" fmla="*/ 2433637 h 2433637"/>
              <a:gd name="connsiteX1" fmla="*/ 257175 w 3571875"/>
              <a:gd name="connsiteY1" fmla="*/ 0 h 2433637"/>
              <a:gd name="connsiteX2" fmla="*/ 2038350 w 3571875"/>
              <a:gd name="connsiteY2" fmla="*/ 628650 h 2433637"/>
              <a:gd name="connsiteX3" fmla="*/ 3571875 w 3571875"/>
              <a:gd name="connsiteY3" fmla="*/ 2433637 h 2433637"/>
              <a:gd name="connsiteX4" fmla="*/ 0 w 3571875"/>
              <a:gd name="connsiteY4" fmla="*/ 2433637 h 2433637"/>
              <a:gd name="connsiteX0" fmla="*/ 2382 w 3574257"/>
              <a:gd name="connsiteY0" fmla="*/ 1807368 h 1807368"/>
              <a:gd name="connsiteX1" fmla="*/ 0 w 3574257"/>
              <a:gd name="connsiteY1" fmla="*/ 0 h 1807368"/>
              <a:gd name="connsiteX2" fmla="*/ 2040732 w 3574257"/>
              <a:gd name="connsiteY2" fmla="*/ 2381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24051 w 3574257"/>
              <a:gd name="connsiteY2" fmla="*/ 307181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40682 w 3574257"/>
              <a:gd name="connsiteY2" fmla="*/ 450057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57351 w 3574257"/>
              <a:gd name="connsiteY2" fmla="*/ 2309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0732 w 3574257"/>
              <a:gd name="connsiteY2" fmla="*/ 23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774032 w 3574257"/>
              <a:gd name="connsiteY2" fmla="*/ 161925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69294 w 3574257"/>
              <a:gd name="connsiteY2" fmla="*/ 2143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819275 w 3574257"/>
              <a:gd name="connsiteY2" fmla="*/ 200026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5494 w 3574257"/>
              <a:gd name="connsiteY2" fmla="*/ 1 h 1807368"/>
              <a:gd name="connsiteX3" fmla="*/ 3574257 w 3574257"/>
              <a:gd name="connsiteY3" fmla="*/ 1807368 h 1807368"/>
              <a:gd name="connsiteX4" fmla="*/ 2382 w 3574257"/>
              <a:gd name="connsiteY4" fmla="*/ 1807368 h 18073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74257" h="1807368">
                <a:moveTo>
                  <a:pt x="2382" y="1807368"/>
                </a:moveTo>
                <a:lnTo>
                  <a:pt x="0" y="0"/>
                </a:lnTo>
                <a:lnTo>
                  <a:pt x="2045494" y="1"/>
                </a:lnTo>
                <a:lnTo>
                  <a:pt x="3574257" y="1807368"/>
                </a:lnTo>
                <a:lnTo>
                  <a:pt x="2382" y="1807368"/>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2380" y="5051292"/>
            <a:ext cx="9146380" cy="1806709"/>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 name="connsiteX0" fmla="*/ 0 w 3352800"/>
              <a:gd name="connsiteY0" fmla="*/ 2002631 h 2002631"/>
              <a:gd name="connsiteX1" fmla="*/ 754045 w 3352800"/>
              <a:gd name="connsiteY1" fmla="*/ 146832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26618 h 526618"/>
              <a:gd name="connsiteX1" fmla="*/ 980611 w 3352800"/>
              <a:gd name="connsiteY1" fmla="*/ 9368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6888 h 526888"/>
              <a:gd name="connsiteX1" fmla="*/ 744735 w 3352800"/>
              <a:gd name="connsiteY1" fmla="*/ 0 h 526888"/>
              <a:gd name="connsiteX2" fmla="*/ 3352800 w 3352800"/>
              <a:gd name="connsiteY2" fmla="*/ 270 h 526888"/>
              <a:gd name="connsiteX3" fmla="*/ 3352800 w 3352800"/>
              <a:gd name="connsiteY3" fmla="*/ 526888 h 526888"/>
              <a:gd name="connsiteX4" fmla="*/ 0 w 3352800"/>
              <a:gd name="connsiteY4" fmla="*/ 526888 h 526888"/>
              <a:gd name="connsiteX0" fmla="*/ 0 w 3352800"/>
              <a:gd name="connsiteY0" fmla="*/ 526618 h 526618"/>
              <a:gd name="connsiteX1" fmla="*/ 811948 w 3352800"/>
              <a:gd name="connsiteY1" fmla="*/ 6092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7584 h 527584"/>
              <a:gd name="connsiteX1" fmla="*/ 751718 w 3352800"/>
              <a:gd name="connsiteY1" fmla="*/ 0 h 527584"/>
              <a:gd name="connsiteX2" fmla="*/ 3352800 w 3352800"/>
              <a:gd name="connsiteY2" fmla="*/ 966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241069 w 3352800"/>
              <a:gd name="connsiteY2" fmla="*/ 94144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 name="connsiteX0" fmla="*/ 0 w 3352800"/>
              <a:gd name="connsiteY0" fmla="*/ 527313 h 527313"/>
              <a:gd name="connsiteX1" fmla="*/ 900984 w 3352800"/>
              <a:gd name="connsiteY1" fmla="*/ 97774 h 527313"/>
              <a:gd name="connsiteX2" fmla="*/ 3352800 w 3352800"/>
              <a:gd name="connsiteY2" fmla="*/ 0 h 527313"/>
              <a:gd name="connsiteX3" fmla="*/ 3352800 w 3352800"/>
              <a:gd name="connsiteY3" fmla="*/ 527313 h 527313"/>
              <a:gd name="connsiteX4" fmla="*/ 0 w 3352800"/>
              <a:gd name="connsiteY4" fmla="*/ 527313 h 527313"/>
              <a:gd name="connsiteX0" fmla="*/ 0 w 3352800"/>
              <a:gd name="connsiteY0" fmla="*/ 527584 h 527584"/>
              <a:gd name="connsiteX1" fmla="*/ 748227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527584">
                <a:moveTo>
                  <a:pt x="0" y="527584"/>
                </a:moveTo>
                <a:lnTo>
                  <a:pt x="748227" y="0"/>
                </a:lnTo>
                <a:lnTo>
                  <a:pt x="3352800" y="271"/>
                </a:lnTo>
                <a:lnTo>
                  <a:pt x="3352800" y="527584"/>
                </a:lnTo>
                <a:lnTo>
                  <a:pt x="0" y="527584"/>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822960" y="365760"/>
            <a:ext cx="7520940" cy="548640"/>
          </a:xfrm>
          <a:prstGeom prst="rect">
            <a:avLst/>
          </a:prstGeom>
        </p:spPr>
        <p:txBody>
          <a:bodyPr vert="horz" lIns="91440" tIns="45720" rIns="91440" bIns="45720" rtlCol="0" anchor="ctr">
            <a:noAutofit/>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822960" y="1100628"/>
            <a:ext cx="7520940" cy="3579849"/>
          </a:xfrm>
          <a:prstGeom prst="rect">
            <a:avLst/>
          </a:prstGeom>
        </p:spPr>
        <p:txBody>
          <a:bodyPr vert="horz" lIns="91440" tIns="45720" rIns="9144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2"/>
          </p:nvPr>
        </p:nvSpPr>
        <p:spPr>
          <a:xfrm rot="19140000">
            <a:off x="201168" y="5870448"/>
            <a:ext cx="2176272" cy="201168"/>
          </a:xfrm>
          <a:prstGeom prst="rect">
            <a:avLst/>
          </a:prstGeom>
        </p:spPr>
        <p:txBody>
          <a:bodyPr vert="horz" lIns="91440" tIns="45720" rIns="91440" bIns="45720" rtlCol="0" anchor="ctr"/>
          <a:lstStyle>
            <a:lvl1pPr algn="l">
              <a:defRPr sz="1200">
                <a:solidFill>
                  <a:srgbClr val="FFFFFF"/>
                </a:solidFill>
              </a:defRPr>
            </a:lvl1pPr>
          </a:lstStyle>
          <a:p>
            <a:fld id="{1B8ABB09-4A1D-463E-8065-109CC2B7EFAA}" type="datetimeFigureOut">
              <a:rPr lang="ar-SA" smtClean="0"/>
              <a:t>11/06/1437</a:t>
            </a:fld>
            <a:endParaRPr lang="ar-SA"/>
          </a:p>
        </p:txBody>
      </p:sp>
      <p:sp>
        <p:nvSpPr>
          <p:cNvPr id="5" name="Footer Placeholder 4"/>
          <p:cNvSpPr>
            <a:spLocks noGrp="1"/>
          </p:cNvSpPr>
          <p:nvPr>
            <p:ph type="ftr" sz="quarter" idx="3"/>
          </p:nvPr>
        </p:nvSpPr>
        <p:spPr>
          <a:xfrm>
            <a:off x="3517514" y="6285122"/>
            <a:ext cx="4724400" cy="274320"/>
          </a:xfrm>
          <a:prstGeom prst="rect">
            <a:avLst/>
          </a:prstGeom>
        </p:spPr>
        <p:txBody>
          <a:bodyPr vert="horz" lIns="91440" tIns="45720" rIns="91440" bIns="45720" rtlCol="0" anchor="ctr"/>
          <a:lstStyle>
            <a:lvl1pPr algn="r">
              <a:defRPr sz="1000" cap="all" spc="200" baseline="0">
                <a:solidFill>
                  <a:srgbClr val="FFFFFF"/>
                </a:solidFill>
              </a:defRPr>
            </a:lvl1pPr>
          </a:lstStyle>
          <a:p>
            <a:endParaRPr lang="ar-SA"/>
          </a:p>
        </p:txBody>
      </p:sp>
      <p:sp>
        <p:nvSpPr>
          <p:cNvPr id="6" name="Slide Number Placeholder 5"/>
          <p:cNvSpPr>
            <a:spLocks noGrp="1"/>
          </p:cNvSpPr>
          <p:nvPr>
            <p:ph type="sldNum" sz="quarter" idx="4"/>
          </p:nvPr>
        </p:nvSpPr>
        <p:spPr>
          <a:xfrm>
            <a:off x="8401038" y="6170822"/>
            <a:ext cx="502920" cy="502920"/>
          </a:xfrm>
          <a:prstGeom prst="ellipse">
            <a:avLst/>
          </a:prstGeom>
          <a:ln w="19050">
            <a:solidFill>
              <a:srgbClr val="FFFFFF"/>
            </a:solidFill>
          </a:ln>
        </p:spPr>
        <p:txBody>
          <a:bodyPr vert="horz" lIns="9144" tIns="9144" rIns="9144" bIns="9144" rtlCol="0" anchor="ctr">
            <a:normAutofit/>
          </a:bodyPr>
          <a:lstStyle>
            <a:lvl1pPr algn="ctr">
              <a:defRPr sz="1650">
                <a:solidFill>
                  <a:srgbClr val="FFFFFF"/>
                </a:solidFill>
              </a:defRPr>
            </a:lvl1pPr>
          </a:lstStyle>
          <a:p>
            <a:fld id="{0B34F065-1154-456A-91E3-76DE8E75E17B}" type="slidenum">
              <a:rPr lang="ar-SA" smtClean="0"/>
              <a:t>‹#›</a:t>
            </a:fld>
            <a:endParaRPr lang="ar-SA"/>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1" eaLnBrk="1" latinLnBrk="0" hangingPunct="1">
        <a:spcBef>
          <a:spcPct val="0"/>
        </a:spcBef>
        <a:buNone/>
        <a:defRPr sz="2800" kern="1200" cap="all" baseline="0">
          <a:solidFill>
            <a:schemeClr val="tx1"/>
          </a:solidFill>
          <a:latin typeface="+mj-lt"/>
          <a:ea typeface="+mj-ea"/>
          <a:cs typeface="+mj-cs"/>
        </a:defRPr>
      </a:lvl1pPr>
    </p:titleStyle>
    <p:bodyStyle>
      <a:lvl1pPr marL="342900" indent="-342900" algn="r" defTabSz="914400" rtl="1" eaLnBrk="1" latinLnBrk="0" hangingPunct="1">
        <a:spcBef>
          <a:spcPts val="800"/>
        </a:spcBef>
        <a:buFont typeface="Arial" pitchFamily="34" charset="0"/>
        <a:buNone/>
        <a:defRPr sz="1600" b="1" kern="1200">
          <a:solidFill>
            <a:schemeClr val="tx1"/>
          </a:solidFill>
          <a:latin typeface="+mn-lt"/>
          <a:ea typeface="+mn-ea"/>
          <a:cs typeface="+mn-cs"/>
        </a:defRPr>
      </a:lvl1pPr>
      <a:lvl2pPr marL="173736" indent="-173736" algn="r" defTabSz="914400" rtl="1"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2pPr>
      <a:lvl3pPr marL="402336" indent="-164592" algn="r" defTabSz="914400" rtl="1"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3pPr>
      <a:lvl4pPr marL="630936" indent="-164592" algn="r" defTabSz="914400" rtl="1"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4pPr>
      <a:lvl5pPr marL="859536" indent="-173736" algn="r" defTabSz="914400" rtl="1"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5pPr>
      <a:lvl6pPr marL="1097280" indent="-173736" algn="r" defTabSz="914400" rtl="1"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6pPr>
      <a:lvl7pPr marL="1353312" indent="-164592" algn="r" defTabSz="914400" rtl="1"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7pPr>
      <a:lvl8pPr marL="1581912" indent="-164592" algn="r" defTabSz="914400" rtl="1"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8pPr>
      <a:lvl9pPr marL="1792224" indent="-164592" algn="r" defTabSz="914400" rtl="1"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rot="19140000">
            <a:off x="385840" y="957749"/>
            <a:ext cx="5648623" cy="1204306"/>
          </a:xfrm>
        </p:spPr>
        <p:txBody>
          <a:bodyPr/>
          <a:lstStyle/>
          <a:p>
            <a:pPr algn="r"/>
            <a:r>
              <a:rPr lang="ar-LB" b="1" dirty="0" smtClean="0"/>
              <a:t>الفصل التاسع </a:t>
            </a:r>
            <a:endParaRPr lang="ar-LB" b="1" dirty="0"/>
          </a:p>
        </p:txBody>
      </p:sp>
      <p:sp>
        <p:nvSpPr>
          <p:cNvPr id="3" name="عنوان فرعي 2"/>
          <p:cNvSpPr>
            <a:spLocks noGrp="1"/>
          </p:cNvSpPr>
          <p:nvPr>
            <p:ph type="subTitle" idx="1"/>
          </p:nvPr>
        </p:nvSpPr>
        <p:spPr>
          <a:xfrm rot="19140000">
            <a:off x="1453073" y="1484573"/>
            <a:ext cx="6511131" cy="389920"/>
          </a:xfrm>
        </p:spPr>
        <p:txBody>
          <a:bodyPr>
            <a:noAutofit/>
          </a:bodyPr>
          <a:lstStyle/>
          <a:p>
            <a:r>
              <a:rPr lang="ar-LB" sz="2400" b="1" dirty="0" smtClean="0">
                <a:solidFill>
                  <a:srgbClr val="FF0000"/>
                </a:solidFill>
              </a:rPr>
              <a:t>مسؤولية إدارة التخزين</a:t>
            </a:r>
            <a:endParaRPr lang="ar-LB" sz="2400" b="1" dirty="0">
              <a:solidFill>
                <a:srgbClr val="FF0000"/>
              </a:solidFill>
            </a:endParaRPr>
          </a:p>
        </p:txBody>
      </p:sp>
    </p:spTree>
    <p:extLst>
      <p:ext uri="{BB962C8B-B14F-4D97-AF65-F5344CB8AC3E}">
        <p14:creationId xmlns:p14="http://schemas.microsoft.com/office/powerpoint/2010/main" val="254511519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187624" y="332656"/>
            <a:ext cx="7520940" cy="548640"/>
          </a:xfrm>
        </p:spPr>
        <p:txBody>
          <a:bodyPr/>
          <a:lstStyle/>
          <a:p>
            <a:r>
              <a:rPr lang="ar-LB" sz="2400" b="1" dirty="0" smtClean="0"/>
              <a:t>لإدارة المخازن مسؤوليات متعددة وتتمثل بما يلي:</a:t>
            </a:r>
            <a:endParaRPr lang="ar-LB" sz="2400" b="1" dirty="0"/>
          </a:p>
        </p:txBody>
      </p:sp>
      <p:sp>
        <p:nvSpPr>
          <p:cNvPr id="3" name="عنصر نائب للمحتوى 2"/>
          <p:cNvSpPr>
            <a:spLocks noGrp="1"/>
          </p:cNvSpPr>
          <p:nvPr>
            <p:ph idx="1"/>
          </p:nvPr>
        </p:nvSpPr>
        <p:spPr/>
        <p:txBody>
          <a:bodyPr/>
          <a:lstStyle/>
          <a:p>
            <a:pPr>
              <a:lnSpc>
                <a:spcPct val="150000"/>
              </a:lnSpc>
              <a:buFont typeface="Wingdings" pitchFamily="2" charset="2"/>
              <a:buChar char="ü"/>
            </a:pPr>
            <a:r>
              <a:rPr lang="ar-LB" sz="1800" dirty="0" smtClean="0"/>
              <a:t>فحص واستلام المواد والسلع الواردة واستلامها.</a:t>
            </a:r>
          </a:p>
          <a:p>
            <a:pPr>
              <a:lnSpc>
                <a:spcPct val="150000"/>
              </a:lnSpc>
              <a:buFont typeface="Wingdings" pitchFamily="2" charset="2"/>
              <a:buChar char="ü"/>
            </a:pPr>
            <a:r>
              <a:rPr lang="ar-LB" sz="1800" dirty="0" smtClean="0"/>
              <a:t>توصيف وتبويب وترميز المواد والسلع والاحتفاظ بها لفترة زمنية.</a:t>
            </a:r>
          </a:p>
          <a:p>
            <a:pPr>
              <a:lnSpc>
                <a:spcPct val="150000"/>
              </a:lnSpc>
              <a:buFont typeface="Wingdings" pitchFamily="2" charset="2"/>
              <a:buChar char="ü"/>
            </a:pPr>
            <a:r>
              <a:rPr lang="ar-LB" sz="1800" dirty="0" smtClean="0"/>
              <a:t>المحافظة والرقابة على المخزون.</a:t>
            </a:r>
          </a:p>
          <a:p>
            <a:pPr>
              <a:lnSpc>
                <a:spcPct val="150000"/>
              </a:lnSpc>
              <a:buFont typeface="Wingdings" pitchFamily="2" charset="2"/>
              <a:buChar char="ü"/>
            </a:pPr>
            <a:r>
              <a:rPr lang="ar-LB" sz="1800" dirty="0" smtClean="0"/>
              <a:t>الاحتفاظ بالمستندات والسجلات المخزنية.</a:t>
            </a:r>
          </a:p>
          <a:p>
            <a:pPr>
              <a:lnSpc>
                <a:spcPct val="150000"/>
              </a:lnSpc>
              <a:buFont typeface="Wingdings" pitchFamily="2" charset="2"/>
              <a:buChar char="ü"/>
            </a:pPr>
            <a:r>
              <a:rPr lang="ar-LB" sz="1800" dirty="0" smtClean="0"/>
              <a:t>تجهيز المواد والسلع إلى الجهات الطالبة.</a:t>
            </a:r>
          </a:p>
          <a:p>
            <a:pPr>
              <a:buFont typeface="Wingdings" pitchFamily="2" charset="2"/>
              <a:buChar char="ü"/>
            </a:pPr>
            <a:endParaRPr lang="ar-LB" dirty="0" smtClean="0"/>
          </a:p>
        </p:txBody>
      </p:sp>
    </p:spTree>
    <p:extLst>
      <p:ext uri="{BB962C8B-B14F-4D97-AF65-F5344CB8AC3E}">
        <p14:creationId xmlns:p14="http://schemas.microsoft.com/office/powerpoint/2010/main" val="368751121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rot="19140000">
            <a:off x="745878" y="1605821"/>
            <a:ext cx="5648623" cy="1204306"/>
          </a:xfrm>
        </p:spPr>
        <p:txBody>
          <a:bodyPr/>
          <a:lstStyle/>
          <a:p>
            <a:pPr algn="r"/>
            <a:r>
              <a:rPr lang="ar-LB" sz="3600" b="1" dirty="0" smtClean="0"/>
              <a:t>المبحث الأول </a:t>
            </a:r>
            <a:endParaRPr lang="ar-LB" sz="3600" b="1" dirty="0"/>
          </a:p>
        </p:txBody>
      </p:sp>
      <p:sp>
        <p:nvSpPr>
          <p:cNvPr id="3" name="عنوان فرعي 2"/>
          <p:cNvSpPr>
            <a:spLocks noGrp="1"/>
          </p:cNvSpPr>
          <p:nvPr>
            <p:ph type="subTitle" idx="1"/>
          </p:nvPr>
        </p:nvSpPr>
        <p:spPr>
          <a:xfrm rot="19140000">
            <a:off x="1073137" y="2500125"/>
            <a:ext cx="6511131" cy="329259"/>
          </a:xfrm>
        </p:spPr>
        <p:txBody>
          <a:bodyPr>
            <a:noAutofit/>
          </a:bodyPr>
          <a:lstStyle/>
          <a:p>
            <a:pPr algn="ctr"/>
            <a:r>
              <a:rPr lang="ar-LB" sz="2400" b="1" dirty="0" smtClean="0">
                <a:solidFill>
                  <a:srgbClr val="FF0000"/>
                </a:solidFill>
              </a:rPr>
              <a:t>الفحص والاستلام</a:t>
            </a:r>
            <a:endParaRPr lang="ar-LB" sz="2400" b="1" dirty="0">
              <a:solidFill>
                <a:srgbClr val="FF0000"/>
              </a:solidFill>
            </a:endParaRPr>
          </a:p>
        </p:txBody>
      </p:sp>
    </p:spTree>
    <p:extLst>
      <p:ext uri="{BB962C8B-B14F-4D97-AF65-F5344CB8AC3E}">
        <p14:creationId xmlns:p14="http://schemas.microsoft.com/office/powerpoint/2010/main" val="420456474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LB"/>
          </a:p>
        </p:txBody>
      </p:sp>
      <p:sp>
        <p:nvSpPr>
          <p:cNvPr id="3" name="عنصر نائب للمحتوى 2"/>
          <p:cNvSpPr>
            <a:spLocks noGrp="1"/>
          </p:cNvSpPr>
          <p:nvPr>
            <p:ph idx="1"/>
          </p:nvPr>
        </p:nvSpPr>
        <p:spPr/>
        <p:txBody>
          <a:bodyPr>
            <a:normAutofit/>
          </a:bodyPr>
          <a:lstStyle/>
          <a:p>
            <a:pPr algn="just">
              <a:lnSpc>
                <a:spcPct val="150000"/>
              </a:lnSpc>
            </a:pPr>
            <a:r>
              <a:rPr lang="ar-LB" sz="2000" dirty="0" smtClean="0"/>
              <a:t>     تعني أية عملية شراء وصول المواد والسلع </a:t>
            </a:r>
            <a:r>
              <a:rPr lang="ar-LB" sz="2000" dirty="0" err="1" smtClean="0"/>
              <a:t>المشتراة</a:t>
            </a:r>
            <a:r>
              <a:rPr lang="ar-LB" sz="2000" dirty="0" smtClean="0"/>
              <a:t> إلى المنظمة ، وهذا يعني التزام الجانبين (البائع والمشتري) بالشروط المتفق عليها، وهذا يتطلب فحصها والتأكد من مطابقتها ومن ثم استلامها وما يترتب على ذلك من التزامات مالية وقتية بين الطرفين، وإذا ما تمت عمليتا الفحص والاستلام فأن النشاط المخزني يظهر أثره بشكل واضح.</a:t>
            </a:r>
          </a:p>
          <a:p>
            <a:pPr algn="just">
              <a:lnSpc>
                <a:spcPct val="150000"/>
              </a:lnSpc>
            </a:pPr>
            <a:r>
              <a:rPr lang="ar-LB" sz="2000" dirty="0" smtClean="0"/>
              <a:t>    ولبيان أهمية الفحص والاستلام وأثره على إدارة التخزين فأن هذا المبحث سوف يتناول الفقرات الآتية:</a:t>
            </a:r>
            <a:endParaRPr lang="ar-LB" sz="2000" dirty="0"/>
          </a:p>
        </p:txBody>
      </p:sp>
    </p:spTree>
    <p:extLst>
      <p:ext uri="{BB962C8B-B14F-4D97-AF65-F5344CB8AC3E}">
        <p14:creationId xmlns:p14="http://schemas.microsoft.com/office/powerpoint/2010/main" val="265242044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LB" sz="2400" dirty="0" smtClean="0"/>
              <a:t/>
            </a:r>
            <a:br>
              <a:rPr lang="ar-LB" sz="2400" dirty="0" smtClean="0"/>
            </a:br>
            <a:r>
              <a:rPr lang="ar-LB" b="1" dirty="0" smtClean="0">
                <a:solidFill>
                  <a:srgbClr val="FF0000"/>
                </a:solidFill>
              </a:rPr>
              <a:t>أولاً</a:t>
            </a:r>
            <a:r>
              <a:rPr lang="ar-LB" b="1" dirty="0">
                <a:solidFill>
                  <a:srgbClr val="FF0000"/>
                </a:solidFill>
              </a:rPr>
              <a:t>: </a:t>
            </a:r>
            <a:r>
              <a:rPr lang="ar-LB" b="1" dirty="0" smtClean="0">
                <a:solidFill>
                  <a:srgbClr val="FF0000"/>
                </a:solidFill>
              </a:rPr>
              <a:t>الفحص </a:t>
            </a:r>
            <a:r>
              <a:rPr lang="ar-LB" dirty="0">
                <a:solidFill>
                  <a:srgbClr val="FF0000"/>
                </a:solidFill>
              </a:rPr>
              <a:t/>
            </a:r>
            <a:br>
              <a:rPr lang="ar-LB" dirty="0">
                <a:solidFill>
                  <a:srgbClr val="FF0000"/>
                </a:solidFill>
              </a:rPr>
            </a:br>
            <a:endParaRPr lang="ar-LB" dirty="0">
              <a:solidFill>
                <a:srgbClr val="FF0000"/>
              </a:solidFill>
            </a:endParaRPr>
          </a:p>
        </p:txBody>
      </p:sp>
      <p:sp>
        <p:nvSpPr>
          <p:cNvPr id="3" name="عنصر نائب للمحتوى 2"/>
          <p:cNvSpPr>
            <a:spLocks noGrp="1"/>
          </p:cNvSpPr>
          <p:nvPr>
            <p:ph idx="1"/>
          </p:nvPr>
        </p:nvSpPr>
        <p:spPr/>
        <p:txBody>
          <a:bodyPr>
            <a:normAutofit/>
          </a:bodyPr>
          <a:lstStyle/>
          <a:p>
            <a:r>
              <a:rPr lang="ar-LB" sz="2000" dirty="0" smtClean="0"/>
              <a:t>يمكن التعرف على أهمية الفحص ومسؤوليته واقتصادياته على النحو الآتي:</a:t>
            </a:r>
          </a:p>
          <a:p>
            <a:pPr marL="0" indent="0"/>
            <a:r>
              <a:rPr lang="ar-LB" sz="2400" dirty="0" smtClean="0">
                <a:solidFill>
                  <a:srgbClr val="FF0000"/>
                </a:solidFill>
              </a:rPr>
              <a:t>أ.  </a:t>
            </a:r>
            <a:r>
              <a:rPr lang="ar-LB" sz="2000" dirty="0" smtClean="0">
                <a:solidFill>
                  <a:srgbClr val="FF0000"/>
                </a:solidFill>
              </a:rPr>
              <a:t>أهمية الفحص</a:t>
            </a:r>
          </a:p>
          <a:p>
            <a:pPr marL="0" indent="0" algn="just">
              <a:lnSpc>
                <a:spcPct val="150000"/>
              </a:lnSpc>
            </a:pPr>
            <a:r>
              <a:rPr lang="ar-LB" sz="2000" dirty="0" smtClean="0"/>
              <a:t>عندما يصدر الأمر لشراء مادة ذات جودة معينة فأن فحص الشحنات الواردة يعد أمراً ضرورياً للتأكد من مطابقة مواصفات المواد الواردة للمواصفات المحددة في أمر الشراء.</a:t>
            </a:r>
          </a:p>
          <a:p>
            <a:pPr marL="0" indent="0" algn="just">
              <a:lnSpc>
                <a:spcPct val="150000"/>
              </a:lnSpc>
            </a:pPr>
            <a:r>
              <a:rPr lang="ar-LB" sz="2000" dirty="0" smtClean="0"/>
              <a:t>وذلك لا يعني عدم الثقة بالمورد، وأنما يعد الفحص إجراءً احتياطياً يعتمده المشتري للتأكد من صلاحية المواد والسلع الواردة التي تستخدم في عمليات الإنتاج.</a:t>
            </a:r>
          </a:p>
          <a:p>
            <a:pPr marL="0" indent="0" algn="just"/>
            <a:r>
              <a:rPr lang="ar-LB" sz="2000" dirty="0" smtClean="0"/>
              <a:t> </a:t>
            </a:r>
            <a:endParaRPr lang="ar-LB" sz="2000" dirty="0"/>
          </a:p>
        </p:txBody>
      </p:sp>
    </p:spTree>
    <p:extLst>
      <p:ext uri="{BB962C8B-B14F-4D97-AF65-F5344CB8AC3E}">
        <p14:creationId xmlns:p14="http://schemas.microsoft.com/office/powerpoint/2010/main" val="291305504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LB" b="1" dirty="0" smtClean="0">
                <a:solidFill>
                  <a:srgbClr val="FF0000"/>
                </a:solidFill>
              </a:rPr>
              <a:t>أهم العوامل المؤثرة في عملية الفحص</a:t>
            </a:r>
            <a:endParaRPr lang="ar-LB" b="1" dirty="0">
              <a:solidFill>
                <a:srgbClr val="FF0000"/>
              </a:solidFill>
            </a:endParaRPr>
          </a:p>
        </p:txBody>
      </p:sp>
      <p:sp>
        <p:nvSpPr>
          <p:cNvPr id="3" name="عنصر نائب للمحتوى 2"/>
          <p:cNvSpPr>
            <a:spLocks noGrp="1"/>
          </p:cNvSpPr>
          <p:nvPr>
            <p:ph idx="1"/>
          </p:nvPr>
        </p:nvSpPr>
        <p:spPr/>
        <p:txBody>
          <a:bodyPr>
            <a:normAutofit/>
          </a:bodyPr>
          <a:lstStyle/>
          <a:p>
            <a:pPr>
              <a:lnSpc>
                <a:spcPct val="150000"/>
              </a:lnSpc>
              <a:buFont typeface="Wingdings" pitchFamily="2" charset="2"/>
              <a:buChar char="q"/>
            </a:pPr>
            <a:r>
              <a:rPr lang="ar-LB" sz="2000" dirty="0"/>
              <a:t>مدى أهمية جودة المشتريات بالنسبة للمنظمة</a:t>
            </a:r>
            <a:r>
              <a:rPr lang="ar-LB" sz="2000" dirty="0" smtClean="0"/>
              <a:t>.</a:t>
            </a:r>
          </a:p>
          <a:p>
            <a:pPr>
              <a:lnSpc>
                <a:spcPct val="150000"/>
              </a:lnSpc>
              <a:buFont typeface="Wingdings" pitchFamily="2" charset="2"/>
              <a:buChar char="q"/>
            </a:pPr>
            <a:r>
              <a:rPr lang="ar-LB" sz="2000" dirty="0" smtClean="0"/>
              <a:t>نوع المواد والسلع </a:t>
            </a:r>
            <a:r>
              <a:rPr lang="ar-LB" sz="2000" dirty="0" err="1" smtClean="0"/>
              <a:t>المشتراة</a:t>
            </a:r>
            <a:r>
              <a:rPr lang="ar-LB" sz="2000" dirty="0" smtClean="0"/>
              <a:t> واهميتها.</a:t>
            </a:r>
          </a:p>
          <a:p>
            <a:pPr>
              <a:lnSpc>
                <a:spcPct val="150000"/>
              </a:lnSpc>
              <a:buFont typeface="Wingdings" pitchFamily="2" charset="2"/>
              <a:buChar char="q"/>
            </a:pPr>
            <a:r>
              <a:rPr lang="ar-LB" sz="2000" dirty="0" smtClean="0"/>
              <a:t>المبالغ التي تم تخصيصها من قبل المنظمة لفحص مشترياتها.</a:t>
            </a:r>
          </a:p>
          <a:p>
            <a:pPr marL="0" indent="0">
              <a:lnSpc>
                <a:spcPct val="150000"/>
              </a:lnSpc>
            </a:pPr>
            <a:r>
              <a:rPr lang="ar-LB" sz="2000" dirty="0" smtClean="0"/>
              <a:t>إذ أن المبالغ التي تخصص لعملية الفحص والجهود التي تبذل يجب أن تناسب الغرض وتتناسب مع أهميته طالما أن هدف المنظمة تقديم سلع ذات جودة ملائمة لاحتياجات المستهلكين.</a:t>
            </a:r>
          </a:p>
        </p:txBody>
      </p:sp>
    </p:spTree>
    <p:extLst>
      <p:ext uri="{BB962C8B-B14F-4D97-AF65-F5344CB8AC3E}">
        <p14:creationId xmlns:p14="http://schemas.microsoft.com/office/powerpoint/2010/main" val="3124121966"/>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زوايا">
  <a:themeElements>
    <a:clrScheme name="زوايا">
      <a:dk1>
        <a:srgbClr val="000000"/>
      </a:dk1>
      <a:lt1>
        <a:srgbClr val="FFFFFF"/>
      </a:lt1>
      <a:dk2>
        <a:srgbClr val="434342"/>
      </a:dk2>
      <a:lt2>
        <a:srgbClr val="CDD7D9"/>
      </a:lt2>
      <a:accent1>
        <a:srgbClr val="797B7E"/>
      </a:accent1>
      <a:accent2>
        <a:srgbClr val="F96A1B"/>
      </a:accent2>
      <a:accent3>
        <a:srgbClr val="08A1D9"/>
      </a:accent3>
      <a:accent4>
        <a:srgbClr val="7C984A"/>
      </a:accent4>
      <a:accent5>
        <a:srgbClr val="C2AD8D"/>
      </a:accent5>
      <a:accent6>
        <a:srgbClr val="506E94"/>
      </a:accent6>
      <a:hlink>
        <a:srgbClr val="5F5F5F"/>
      </a:hlink>
      <a:folHlink>
        <a:srgbClr val="969696"/>
      </a:folHlink>
    </a:clrScheme>
    <a:fontScheme name="زوايا">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زوايا">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blipFill rotWithShape="1">
          <a:blip xmlns:r="http://schemas.openxmlformats.org/officeDocument/2006/relationships" r:embed="rId1">
            <a:duotone>
              <a:schemeClr val="phClr">
                <a:tint val="90000"/>
                <a:shade val="85000"/>
              </a:schemeClr>
              <a:schemeClr val="phClr">
                <a:tint val="95000"/>
                <a:shade val="99000"/>
              </a:schemeClr>
            </a:duotone>
          </a:blip>
          <a:tile tx="0" ty="0" sx="100000" sy="100000" flip="none" algn="tl"/>
        </a:blipFill>
        <a:blipFill rotWithShape="1">
          <a:blip xmlns:r="http://schemas.openxmlformats.org/officeDocument/2006/relationships" r:embed="rId2">
            <a:duotone>
              <a:schemeClr val="phClr">
                <a:tint val="93000"/>
                <a:shade val="85000"/>
              </a:schemeClr>
              <a:schemeClr val="phClr">
                <a:tint val="96000"/>
                <a:shade val="99000"/>
              </a:schemeClr>
            </a:duotone>
          </a:blip>
          <a:tile tx="0" ty="0" sx="90000" sy="9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Angles</Template>
  <TotalTime>441</TotalTime>
  <Words>253</Words>
  <Application>Microsoft Office PowerPoint</Application>
  <PresentationFormat>عرض على الشاشة (3:4)‏</PresentationFormat>
  <Paragraphs>23</Paragraphs>
  <Slides>6</Slides>
  <Notes>0</Notes>
  <HiddenSlides>0</HiddenSlides>
  <MMClips>0</MMClips>
  <ScaleCrop>false</ScaleCrop>
  <HeadingPairs>
    <vt:vector size="4" baseType="variant">
      <vt:variant>
        <vt:lpstr>نسق</vt:lpstr>
      </vt:variant>
      <vt:variant>
        <vt:i4>1</vt:i4>
      </vt:variant>
      <vt:variant>
        <vt:lpstr>عناوين الشرائح</vt:lpstr>
      </vt:variant>
      <vt:variant>
        <vt:i4>6</vt:i4>
      </vt:variant>
    </vt:vector>
  </HeadingPairs>
  <TitlesOfParts>
    <vt:vector size="7" baseType="lpstr">
      <vt:lpstr>زوايا</vt:lpstr>
      <vt:lpstr>الفصل التاسع </vt:lpstr>
      <vt:lpstr>لإدارة المخازن مسؤوليات متعددة وتتمثل بما يلي:</vt:lpstr>
      <vt:lpstr>المبحث الأول </vt:lpstr>
      <vt:lpstr>عرض تقديمي في PowerPoint</vt:lpstr>
      <vt:lpstr> أولاً: الفحص  </vt:lpstr>
      <vt:lpstr>أهم العوامل المؤثرة في عملية الفحص</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الفصل التاسع </dc:title>
  <dc:creator>Win7User</dc:creator>
  <cp:lastModifiedBy>Win7User</cp:lastModifiedBy>
  <cp:revision>35</cp:revision>
  <dcterms:created xsi:type="dcterms:W3CDTF">2016-02-22T18:27:27Z</dcterms:created>
  <dcterms:modified xsi:type="dcterms:W3CDTF">2016-03-20T18:12:48Z</dcterms:modified>
</cp:coreProperties>
</file>