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7" r:id="rId8"/>
    <p:sldId id="268" r:id="rId9"/>
    <p:sldId id="262" r:id="rId10"/>
    <p:sldId id="263" r:id="rId11"/>
    <p:sldId id="264" r:id="rId12"/>
    <p:sldId id="265" r:id="rId13"/>
    <p:sldId id="266" r:id="rId14"/>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982" autoAdjust="0"/>
    <p:restoredTop sz="94660"/>
  </p:normalViewPr>
  <p:slideViewPr>
    <p:cSldViewPr snapToGrid="0">
      <p:cViewPr varScale="1">
        <p:scale>
          <a:sx n="71" d="100"/>
          <a:sy n="71" d="100"/>
        </p:scale>
        <p:origin x="6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27459CE1-48F2-4DA3-BFD9-1AAEACD2EBA0}" type="datetimeFigureOut">
              <a:rPr lang="ar-IQ" smtClean="0"/>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286201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7459CE1-48F2-4DA3-BFD9-1AAEACD2EBA0}" type="datetimeFigureOut">
              <a:rPr lang="ar-IQ" smtClean="0"/>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207255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7459CE1-48F2-4DA3-BFD9-1AAEACD2EBA0}" type="datetimeFigureOut">
              <a:rPr lang="ar-IQ" smtClean="0"/>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38582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27459CE1-48F2-4DA3-BFD9-1AAEACD2EBA0}" type="datetimeFigureOut">
              <a:rPr lang="ar-IQ" smtClean="0"/>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2172645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459CE1-48F2-4DA3-BFD9-1AAEACD2EBA0}" type="datetimeFigureOut">
              <a:rPr lang="ar-IQ" smtClean="0"/>
              <a:t>05/06/1437</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360952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27459CE1-48F2-4DA3-BFD9-1AAEACD2EBA0}" type="datetimeFigureOut">
              <a:rPr lang="ar-IQ" smtClean="0"/>
              <a:t>05/06/1437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86615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27459CE1-48F2-4DA3-BFD9-1AAEACD2EBA0}" type="datetimeFigureOut">
              <a:rPr lang="ar-IQ" smtClean="0"/>
              <a:t>05/06/1437</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158830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27459CE1-48F2-4DA3-BFD9-1AAEACD2EBA0}" type="datetimeFigureOut">
              <a:rPr lang="ar-IQ" smtClean="0"/>
              <a:t>05/06/1437</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3847111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459CE1-48F2-4DA3-BFD9-1AAEACD2EBA0}" type="datetimeFigureOut">
              <a:rPr lang="ar-IQ" smtClean="0"/>
              <a:t>05/06/1437</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3634350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459CE1-48F2-4DA3-BFD9-1AAEACD2EBA0}" type="datetimeFigureOut">
              <a:rPr lang="ar-IQ" smtClean="0"/>
              <a:t>05/06/1437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53100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459CE1-48F2-4DA3-BFD9-1AAEACD2EBA0}" type="datetimeFigureOut">
              <a:rPr lang="ar-IQ" smtClean="0"/>
              <a:t>05/06/1437</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F17FD86-3EA0-45A0-A9E7-00E0458D690A}" type="slidenum">
              <a:rPr lang="ar-IQ" smtClean="0"/>
              <a:t>‹#›</a:t>
            </a:fld>
            <a:endParaRPr lang="ar-IQ"/>
          </a:p>
        </p:txBody>
      </p:sp>
    </p:spTree>
    <p:extLst>
      <p:ext uri="{BB962C8B-B14F-4D97-AF65-F5344CB8AC3E}">
        <p14:creationId xmlns:p14="http://schemas.microsoft.com/office/powerpoint/2010/main" val="178198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7459CE1-48F2-4DA3-BFD9-1AAEACD2EBA0}" type="datetimeFigureOut">
              <a:rPr lang="ar-IQ" smtClean="0"/>
              <a:t>05/06/1437</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F17FD86-3EA0-45A0-A9E7-00E0458D690A}" type="slidenum">
              <a:rPr lang="ar-IQ" smtClean="0"/>
              <a:t>‹#›</a:t>
            </a:fld>
            <a:endParaRPr lang="ar-IQ"/>
          </a:p>
        </p:txBody>
      </p:sp>
    </p:spTree>
    <p:extLst>
      <p:ext uri="{BB962C8B-B14F-4D97-AF65-F5344CB8AC3E}">
        <p14:creationId xmlns:p14="http://schemas.microsoft.com/office/powerpoint/2010/main" val="3109972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0021" y="505326"/>
            <a:ext cx="10780295" cy="5829609"/>
          </a:xfrm>
          <a:prstGeom prst="rect">
            <a:avLst/>
          </a:prstGeom>
        </p:spPr>
        <p:txBody>
          <a:bodyPr wrap="square">
            <a:spAutoFit/>
          </a:bodyPr>
          <a:lstStyle/>
          <a:p>
            <a:pPr algn="just" rtl="0">
              <a:lnSpc>
                <a:spcPct val="150000"/>
              </a:lnSpc>
              <a:spcAft>
                <a:spcPts val="1000"/>
              </a:spcAft>
            </a:pP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Pancreas:</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50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The pancreas is a mixed exocrine-endocrine gland that produces digestive enzymes and hormones. The enzymes are stored and released by cells of the exocrine portion. The hormones are synthesized in clusters of endocrine epithelial cells known as </a:t>
            </a: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islets of Langerhans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The pancreas is a retroperitoneal gland. It has a head, body, and tail. The head is lodged in the concavity of the C-shaped duodenum and its narrower boy and tail extend to the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hilus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of the spleen.</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50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A thin capsule of c.t. covers the pancreas and sends septa into it, separating the pancreatic lobules. These septa convey blood and lymphatic vessels into and out of the parenchyma and house the interlobular ducts.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34496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8245" y="753034"/>
            <a:ext cx="11125201" cy="1919500"/>
          </a:xfrm>
          <a:prstGeom prst="rect">
            <a:avLst/>
          </a:prstGeom>
        </p:spPr>
        <p:txBody>
          <a:bodyPr wrap="square">
            <a:spAutoFit/>
          </a:bodyPr>
          <a:lstStyle/>
          <a:p>
            <a:pPr algn="l" rtl="0">
              <a:lnSpc>
                <a:spcPct val="115000"/>
              </a:lnSpc>
              <a:spcAft>
                <a:spcPts val="1000"/>
              </a:spcAft>
            </a:pPr>
            <a:r>
              <a:rPr lang="en-US" sz="2400" b="1" u="sng" dirty="0" smtClean="0">
                <a:effectLst/>
                <a:latin typeface="Times New Roman" panose="02020603050405020304" pitchFamily="18" charset="0"/>
                <a:ea typeface="Calibri" panose="020F0502020204030204" pitchFamily="34" charset="0"/>
                <a:cs typeface="+mj-cs"/>
              </a:rPr>
              <a:t>2. Portal Lobule</a:t>
            </a:r>
            <a:r>
              <a:rPr lang="en-US" sz="2400" b="1" dirty="0" smtClean="0">
                <a:effectLst/>
                <a:latin typeface="Times New Roman" panose="02020603050405020304" pitchFamily="18" charset="0"/>
                <a:ea typeface="Calibri" panose="020F0502020204030204" pitchFamily="34" charset="0"/>
                <a:cs typeface="+mj-cs"/>
              </a:rPr>
              <a:t>:</a:t>
            </a:r>
            <a:r>
              <a:rPr lang="en-US" sz="2400" dirty="0" smtClean="0">
                <a:effectLst/>
                <a:latin typeface="Times New Roman" panose="02020603050405020304" pitchFamily="18" charset="0"/>
                <a:ea typeface="Calibri" panose="020F0502020204030204" pitchFamily="34" charset="0"/>
                <a:cs typeface="+mj-cs"/>
              </a:rPr>
              <a:t> (this is based mainly on the direction of bile flow) </a:t>
            </a:r>
            <a:endParaRPr lang="en-US" sz="2400" dirty="0" smtClean="0">
              <a:effectLst/>
              <a:latin typeface="Calibri" panose="020F0502020204030204" pitchFamily="34" charset="0"/>
              <a:ea typeface="Calibri" panose="020F0502020204030204" pitchFamily="34" charset="0"/>
              <a:cs typeface="+mj-cs"/>
            </a:endParaRPr>
          </a:p>
          <a:p>
            <a:pPr algn="l" rtl="0">
              <a:lnSpc>
                <a:spcPct val="115000"/>
              </a:lnSpc>
              <a:spcAft>
                <a:spcPts val="1000"/>
              </a:spcAft>
            </a:pPr>
            <a:r>
              <a:rPr lang="en-US" sz="2400" dirty="0" smtClean="0">
                <a:effectLst/>
                <a:latin typeface="Times New Roman" panose="02020603050405020304" pitchFamily="18" charset="0"/>
                <a:ea typeface="Calibri" panose="020F0502020204030204" pitchFamily="34" charset="0"/>
                <a:cs typeface="+mj-cs"/>
              </a:rPr>
              <a:t>It is a triangular region with a portal triad at its center and a central vein at each of its three corners. It contains portions of three adjacent classic liver lobules all of which drain bile into one portal canal.</a:t>
            </a:r>
            <a:endParaRPr lang="en-US" sz="2400" dirty="0">
              <a:effectLst/>
              <a:latin typeface="Calibri" panose="020F0502020204030204" pitchFamily="34" charset="0"/>
              <a:ea typeface="Calibri" panose="020F0502020204030204" pitchFamily="34" charset="0"/>
              <a:cs typeface="+mj-cs"/>
            </a:endParaRPr>
          </a:p>
        </p:txBody>
      </p:sp>
      <p:sp>
        <p:nvSpPr>
          <p:cNvPr id="3" name="Rectangle 2"/>
          <p:cNvSpPr/>
          <p:nvPr/>
        </p:nvSpPr>
        <p:spPr>
          <a:xfrm>
            <a:off x="510987" y="2850776"/>
            <a:ext cx="10932459" cy="3321935"/>
          </a:xfrm>
          <a:prstGeom prst="rect">
            <a:avLst/>
          </a:prstGeom>
        </p:spPr>
        <p:txBody>
          <a:bodyPr wrap="square">
            <a:spAutoFit/>
          </a:bodyPr>
          <a:lstStyle/>
          <a:p>
            <a:pPr algn="l" rtl="0">
              <a:lnSpc>
                <a:spcPct val="115000"/>
              </a:lnSpc>
              <a:spcAft>
                <a:spcPts val="1000"/>
              </a:spcAft>
            </a:pP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Hepatocytes:</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They are the main cells of the lobules. They are epithelial cells (derived from embryonic endoderm).</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They are arranged in plates that anastomose freely and separated from each other by spaces filled by hepatic sinusoids and are disposed radially around the central vein. Hepatocytes are large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polyherdral</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cells (20-30 µm in diameter). Hepatocytes have three important surfaces: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1220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4058" y="457200"/>
            <a:ext cx="10408023" cy="6127127"/>
          </a:xfrm>
          <a:prstGeom prst="rect">
            <a:avLst/>
          </a:prstGeom>
        </p:spPr>
        <p:txBody>
          <a:bodyPr wrap="square">
            <a:spAutoFit/>
          </a:bodyPr>
          <a:lstStyle/>
          <a:p>
            <a:pPr marL="342900" lvl="0" indent="-342900" algn="just" rtl="0">
              <a:lnSpc>
                <a:spcPct val="150000"/>
              </a:lnSpc>
              <a:spcAft>
                <a:spcPts val="0"/>
              </a:spcAft>
              <a:buFont typeface="+mj-lt"/>
              <a:buAutoNum type="arabicPeriod"/>
            </a:pP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Sinusoidal surfaces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are separated from the sinusoidal vessel by the space of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Disse</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They account for approximately 70% of the total hepatocyte surface. They are covered by short microvilli, which protrude into the space of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Disse</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The sinusoidal surface is the site where material is transferred between the sinusoids and the hepatocyte.</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0">
              <a:lnSpc>
                <a:spcPct val="150000"/>
              </a:lnSpc>
              <a:spcAft>
                <a:spcPts val="0"/>
              </a:spcAft>
              <a:buFont typeface="+mj-lt"/>
              <a:buAutoNum type="arabicPeriod"/>
            </a:pPr>
            <a:r>
              <a:rPr lang="en-US" sz="2400" b="1" u="sng" dirty="0" err="1" smtClean="0">
                <a:effectLst/>
                <a:latin typeface="Times New Roman" panose="02020603050405020304" pitchFamily="18" charset="0"/>
                <a:ea typeface="Calibri" panose="020F0502020204030204" pitchFamily="34" charset="0"/>
                <a:cs typeface="Arial" panose="020B0604020202020204" pitchFamily="34" charset="0"/>
              </a:rPr>
              <a:t>Canalicular</a:t>
            </a: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 surfaces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are the surfaces across which bile drains from the hepatocytes into the canaliculi. They account for approximately 15% of the hepatocyte surface.</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0">
              <a:lnSpc>
                <a:spcPct val="150000"/>
              </a:lnSpc>
              <a:spcAft>
                <a:spcPts val="1000"/>
              </a:spcAft>
              <a:buFont typeface="+mj-lt"/>
              <a:buAutoNum type="arabicPeriod"/>
            </a:pP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The intercellular surfaces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are the surfaces between adjacent hepatocytes that are not in contact with sinusoids or canaliculi. They account for about 15% of the hepatocyte surface.</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3583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0271" y="914400"/>
            <a:ext cx="10609729" cy="2613857"/>
          </a:xfrm>
          <a:prstGeom prst="rect">
            <a:avLst/>
          </a:prstGeom>
        </p:spPr>
        <p:txBody>
          <a:bodyPr wrap="square">
            <a:spAutoFit/>
          </a:bodyPr>
          <a:lstStyle/>
          <a:p>
            <a:pPr algn="just" rtl="0">
              <a:lnSpc>
                <a:spcPct val="115000"/>
              </a:lnSpc>
              <a:spcAft>
                <a:spcPts val="1000"/>
              </a:spcAft>
            </a:pPr>
            <a:r>
              <a:rPr lang="en-US" sz="2400" b="1" u="sng" dirty="0" err="1" smtClean="0">
                <a:effectLst/>
                <a:latin typeface="Times New Roman" panose="02020603050405020304" pitchFamily="18" charset="0"/>
                <a:ea typeface="Calibri" panose="020F0502020204030204" pitchFamily="34" charset="0"/>
                <a:cs typeface="Arial" panose="020B0604020202020204" pitchFamily="34" charset="0"/>
              </a:rPr>
              <a:t>Kupffer</a:t>
            </a: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 cells: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are mononuclear phagocytic cells (fixed macrophages) derived from blood monocytes and located in the lining of hepatic sinusoids. They are large cells with several processes, and exhibit an irregular or stellate outline. Their main functions are to metabolize aged erythrocytes, digest hemoglobin, secrete proteins related to immunologic processes, and destroy bacteria that enter the portal blood through the large intestine.</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36140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326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9930" y="524436"/>
            <a:ext cx="10502152" cy="1339662"/>
          </a:xfrm>
          <a:prstGeom prst="rect">
            <a:avLst/>
          </a:prstGeom>
        </p:spPr>
        <p:txBody>
          <a:bodyPr wrap="square">
            <a:spAutoFit/>
          </a:bodyPr>
          <a:lstStyle/>
          <a:p>
            <a:pPr algn="just" rtl="0">
              <a:lnSpc>
                <a:spcPct val="115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A thin capsule of c.t. covers the pancreas and sends septa into it, separating the pancreatic lobules. These septa convey blood and lymphatic vessels into and out of the parenchyma and house the interlobular ducts.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779930" y="2191870"/>
            <a:ext cx="11120718" cy="4016292"/>
          </a:xfrm>
          <a:prstGeom prst="rect">
            <a:avLst/>
          </a:prstGeom>
        </p:spPr>
        <p:txBody>
          <a:bodyPr wrap="square">
            <a:spAutoFit/>
          </a:bodyPr>
          <a:lstStyle/>
          <a:p>
            <a:pPr algn="just" rtl="0">
              <a:lnSpc>
                <a:spcPct val="115000"/>
              </a:lnSpc>
              <a:spcAft>
                <a:spcPts val="1000"/>
              </a:spcAft>
            </a:pP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The exocrine portion of the pancreas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is a compound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acinar</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serous gland, similar in structure to the parotid gland. In histologic sections, a distinction between the two glands can be made based on the absence of striated ducts and the presence of the islets of Langerhans in the pancreas. Another characteristic is that in the pancreas the initial portions of intercalated ducts penetrate the lumens of the acini. Nuclei, surrounded by a pale cytoplasm, belong to </a:t>
            </a:r>
            <a:r>
              <a:rPr lang="en-US" sz="2400" u="sng" dirty="0" err="1" smtClean="0">
                <a:effectLst/>
                <a:latin typeface="Times New Roman" panose="02020603050405020304" pitchFamily="18" charset="0"/>
                <a:ea typeface="Calibri" panose="020F0502020204030204" pitchFamily="34" charset="0"/>
                <a:cs typeface="Arial" panose="020B0604020202020204" pitchFamily="34" charset="0"/>
              </a:rPr>
              <a:t>centroacinar</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cells that constitute the intra-</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acinar</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portion of the intercalated duct. </a:t>
            </a:r>
          </a:p>
          <a:p>
            <a:pPr algn="just" rtl="0">
              <a:lnSpc>
                <a:spcPct val="115000"/>
              </a:lnSpc>
              <a:spcAft>
                <a:spcPts val="1000"/>
              </a:spcAft>
            </a:pP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Centroacinar</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cells are found only in the pancreatic acini. Intercalated ducts are tributaries of larger interlobular ducts. There are no striated ducts in the pancreatic ducts system.</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98518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54741" y="336176"/>
            <a:ext cx="9829800" cy="2308324"/>
          </a:xfrm>
          <a:prstGeom prst="rect">
            <a:avLst/>
          </a:prstGeom>
        </p:spPr>
        <p:txBody>
          <a:bodyPr wrap="square">
            <a:spAutoFit/>
          </a:bodyPr>
          <a:lstStyle/>
          <a:p>
            <a:pPr algn="just" rtl="0"/>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The exocrine pancreatic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acinus</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is composed of several serous cells surrounding a lumen. These cells are highly polarized, with a spherical nucleus, and are typical protein-secreting cells. The number of zymogen (secretory) granules present in each cell varies according to the digestive phase and attains its maximum in animals that have fasted.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Myoepithelial</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cells do </a:t>
            </a: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not</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surround the acini in the pancreas.</a:t>
            </a:r>
            <a:endParaRPr lang="ar-IQ" sz="2400" dirty="0"/>
          </a:p>
        </p:txBody>
      </p:sp>
      <p:sp>
        <p:nvSpPr>
          <p:cNvPr id="3" name="Rectangle 2"/>
          <p:cNvSpPr/>
          <p:nvPr/>
        </p:nvSpPr>
        <p:spPr>
          <a:xfrm>
            <a:off x="847165" y="3415553"/>
            <a:ext cx="10044952" cy="2768963"/>
          </a:xfrm>
          <a:prstGeom prst="rect">
            <a:avLst/>
          </a:prstGeom>
        </p:spPr>
        <p:txBody>
          <a:bodyPr wrap="square">
            <a:spAutoFit/>
          </a:bodyPr>
          <a:lstStyle/>
          <a:p>
            <a:pPr algn="just" rtl="0">
              <a:lnSpc>
                <a:spcPct val="115000"/>
              </a:lnSpc>
              <a:spcAft>
                <a:spcPts val="1000"/>
              </a:spcAft>
            </a:pPr>
            <a:r>
              <a:rPr lang="en-US" sz="2400" b="1" u="sng" dirty="0" smtClean="0">
                <a:effectLst/>
                <a:latin typeface="Times New Roman" panose="02020603050405020304" pitchFamily="18" charset="0"/>
                <a:ea typeface="Calibri" panose="020F0502020204030204" pitchFamily="34" charset="0"/>
                <a:cs typeface="Arial" panose="020B0604020202020204" pitchFamily="34" charset="0"/>
              </a:rPr>
              <a:t>Islets of Langerhans (endocrine pancreas):</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They appear as rounded clusters of cells embedded within exocrine pancreatic tissue. Most islets are 100-200 µm in diameter and contain several hundred cells, small islets also are found. There may be more than one million islets in the human pancreas, with a slight tendency for islets to be more abundant in the tail region.</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4824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1671" y="995082"/>
            <a:ext cx="10999693" cy="4598182"/>
          </a:xfrm>
          <a:prstGeom prst="rect">
            <a:avLst/>
          </a:prstGeom>
        </p:spPr>
        <p:txBody>
          <a:bodyPr wrap="square">
            <a:spAutoFit/>
          </a:bodyPr>
          <a:lstStyle/>
          <a:p>
            <a:pPr algn="l" rtl="0">
              <a:lnSpc>
                <a:spcPct val="115000"/>
              </a:lnSpc>
              <a:spcAft>
                <a:spcPts val="100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 In sections, each islet consists of lightly stained polygonal or rounded cells, arranged in cords separated by a network of blood capillaries. A fine capsule of reticular fibers surrounds each islet.</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       Using </a:t>
            </a:r>
            <a:r>
              <a:rPr lang="en-US" sz="2000" dirty="0" err="1" smtClean="0">
                <a:effectLst/>
                <a:latin typeface="Times New Roman" panose="02020603050405020304" pitchFamily="18" charset="0"/>
                <a:ea typeface="Calibri" panose="020F0502020204030204" pitchFamily="34" charset="0"/>
                <a:cs typeface="Arial" panose="020B0604020202020204" pitchFamily="34" charset="0"/>
              </a:rPr>
              <a:t>immunocytochemical</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 methods four types of cells A, B, D, and F have been located in the islets. The ultrastructure of these cells resembles that of cells synthesizing polypeptides.</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000" b="1" u="sng" dirty="0" smtClean="0">
                <a:effectLst/>
                <a:latin typeface="Times New Roman" panose="02020603050405020304" pitchFamily="18" charset="0"/>
                <a:ea typeface="Calibri" panose="020F0502020204030204" pitchFamily="34" charset="0"/>
                <a:cs typeface="Arial" panose="020B0604020202020204" pitchFamily="34" charset="0"/>
              </a:rPr>
              <a:t>A or α-cells</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 ≈ 20% produce the hormone </a:t>
            </a:r>
            <a:r>
              <a:rPr lang="en-US" sz="2000" u="sng" dirty="0" smtClean="0">
                <a:effectLst/>
                <a:latin typeface="Times New Roman" panose="02020603050405020304" pitchFamily="18" charset="0"/>
                <a:ea typeface="Calibri" panose="020F0502020204030204" pitchFamily="34" charset="0"/>
                <a:cs typeface="Arial" panose="020B0604020202020204" pitchFamily="34" charset="0"/>
              </a:rPr>
              <a:t>glucagon</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 whose effects are opposite those of insulin. They are located mostly at periphery of islets. By using special stain, the granules in their cytoplasm stain acidophilic.</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000" b="1" u="sng" dirty="0" smtClean="0">
                <a:effectLst/>
                <a:latin typeface="Times New Roman" panose="02020603050405020304" pitchFamily="18" charset="0"/>
                <a:ea typeface="Calibri" panose="020F0502020204030204" pitchFamily="34" charset="0"/>
                <a:cs typeface="Arial" panose="020B0604020202020204" pitchFamily="34" charset="0"/>
              </a:rPr>
              <a:t>B or β-cells </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are the most numerous ≈ 70%. Produce </a:t>
            </a:r>
            <a:r>
              <a:rPr lang="en-US" sz="2000" u="sng" dirty="0" smtClean="0">
                <a:effectLst/>
                <a:latin typeface="Times New Roman" panose="02020603050405020304" pitchFamily="18" charset="0"/>
                <a:ea typeface="Calibri" panose="020F0502020204030204" pitchFamily="34" charset="0"/>
                <a:cs typeface="Arial" panose="020B0604020202020204" pitchFamily="34" charset="0"/>
              </a:rPr>
              <a:t>insulin </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and tend to be concentrated in the center of the islet their granules stain blue.</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000" b="1" u="sng" dirty="0" smtClean="0">
                <a:effectLst/>
                <a:latin typeface="Times New Roman" panose="02020603050405020304" pitchFamily="18" charset="0"/>
                <a:ea typeface="Calibri" panose="020F0502020204030204" pitchFamily="34" charset="0"/>
                <a:cs typeface="Arial" panose="020B0604020202020204" pitchFamily="34" charset="0"/>
              </a:rPr>
              <a:t>D or delta cells </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5% produce </a:t>
            </a:r>
            <a:r>
              <a:rPr lang="en-US" sz="2000" u="sng" dirty="0" smtClean="0">
                <a:effectLst/>
                <a:latin typeface="Times New Roman" panose="02020603050405020304" pitchFamily="18" charset="0"/>
                <a:ea typeface="Calibri" panose="020F0502020204030204" pitchFamily="34" charset="0"/>
                <a:cs typeface="Arial" panose="020B0604020202020204" pitchFamily="34" charset="0"/>
              </a:rPr>
              <a:t>somatostatin.</a:t>
            </a:r>
            <a:endParaRPr lang="en-US" sz="2000" dirty="0" smtClean="0">
              <a:effectLst/>
              <a:latin typeface="Calibri" panose="020F0502020204030204" pitchFamily="34" charset="0"/>
              <a:ea typeface="Calibri" panose="020F0502020204030204" pitchFamily="34" charset="0"/>
              <a:cs typeface="Arial" panose="020B0604020202020204" pitchFamily="34" charset="0"/>
            </a:endParaRPr>
          </a:p>
          <a:p>
            <a:pPr algn="l" rtl="0">
              <a:lnSpc>
                <a:spcPct val="115000"/>
              </a:lnSpc>
              <a:spcAft>
                <a:spcPts val="1000"/>
              </a:spcAft>
            </a:pPr>
            <a:r>
              <a:rPr lang="en-US" sz="2000" b="1" u="sng" dirty="0" smtClean="0">
                <a:effectLst/>
                <a:latin typeface="Times New Roman" panose="02020603050405020304" pitchFamily="18" charset="0"/>
                <a:ea typeface="Calibri" panose="020F0502020204030204" pitchFamily="34" charset="0"/>
                <a:cs typeface="Arial" panose="020B0604020202020204" pitchFamily="34" charset="0"/>
              </a:rPr>
              <a:t>F or PP cells </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1-2% secrete </a:t>
            </a:r>
            <a:r>
              <a:rPr lang="en-US" sz="2000" u="sng" dirty="0" smtClean="0">
                <a:effectLst/>
                <a:latin typeface="Times New Roman" panose="02020603050405020304" pitchFamily="18" charset="0"/>
                <a:ea typeface="Calibri" panose="020F0502020204030204" pitchFamily="34" charset="0"/>
                <a:cs typeface="Arial" panose="020B0604020202020204" pitchFamily="34" charset="0"/>
              </a:rPr>
              <a:t>pancreatic polypeptide</a:t>
            </a:r>
            <a:r>
              <a:rPr lang="en-US" sz="2000" dirty="0" smtClean="0">
                <a:effectLst/>
                <a:latin typeface="Times New Roman" panose="02020603050405020304" pitchFamily="18" charset="0"/>
                <a:ea typeface="Calibri" panose="020F0502020204030204" pitchFamily="34" charset="0"/>
                <a:cs typeface="Arial" panose="020B0604020202020204" pitchFamily="34" charset="0"/>
              </a:rPr>
              <a:t>.</a:t>
            </a:r>
            <a:endParaRPr lang="ar-IQ" sz="2000" dirty="0"/>
          </a:p>
        </p:txBody>
      </p:sp>
    </p:spTree>
    <p:extLst>
      <p:ext uri="{BB962C8B-B14F-4D97-AF65-F5344CB8AC3E}">
        <p14:creationId xmlns:p14="http://schemas.microsoft.com/office/powerpoint/2010/main" val="1080496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5 copy"/>
          <p:cNvPicPr/>
          <p:nvPr/>
        </p:nvPicPr>
        <p:blipFill>
          <a:blip r:embed="rId2"/>
          <a:srcRect/>
          <a:stretch>
            <a:fillRect/>
          </a:stretch>
        </p:blipFill>
        <p:spPr bwMode="auto">
          <a:xfrm>
            <a:off x="3914774" y="1479176"/>
            <a:ext cx="6251201" cy="3692899"/>
          </a:xfrm>
          <a:prstGeom prst="rect">
            <a:avLst/>
          </a:prstGeom>
          <a:noFill/>
          <a:ln w="9525">
            <a:noFill/>
            <a:miter lim="800000"/>
            <a:headEnd/>
            <a:tailEnd/>
          </a:ln>
        </p:spPr>
      </p:pic>
      <p:sp>
        <p:nvSpPr>
          <p:cNvPr id="3" name="Rectangle 2"/>
          <p:cNvSpPr/>
          <p:nvPr/>
        </p:nvSpPr>
        <p:spPr>
          <a:xfrm>
            <a:off x="4446494" y="5172075"/>
            <a:ext cx="6096000" cy="1477328"/>
          </a:xfrm>
          <a:prstGeom prst="rect">
            <a:avLst/>
          </a:prstGeom>
        </p:spPr>
        <p:txBody>
          <a:bodyPr>
            <a:spAutoFit/>
          </a:bodyPr>
          <a:lstStyle/>
          <a:p>
            <a:pPr algn="just">
              <a:tabLst>
                <a:tab pos="4769485" algn="l"/>
              </a:tabLst>
            </a:pPr>
            <a:r>
              <a:rPr lang="en-US" b="1" dirty="0" smtClean="0">
                <a:effectLst/>
                <a:latin typeface="Times New Roman" panose="02020603050405020304" pitchFamily="18" charset="0"/>
              </a:rPr>
              <a:t>Photomicrograph of a pancreas showing the exocrine portion (acini) and the endocrine portion (islet of Langerhans). The acini contain secretory cells with basophilic cytoplasm. Different types of endocrine cells are seen in the islet. PT stain. Medium magnification</a:t>
            </a:r>
            <a:r>
              <a:rPr lang="ar-IQ" b="1" dirty="0" smtClean="0">
                <a:effectLst/>
                <a:latin typeface="Times New Roman" panose="02020603050405020304" pitchFamily="18" charset="0"/>
              </a:rPr>
              <a:t>.</a:t>
            </a:r>
            <a:endParaRPr lang="en-US" dirty="0">
              <a:effectLst/>
            </a:endParaRPr>
          </a:p>
        </p:txBody>
      </p:sp>
    </p:spTree>
    <p:extLst>
      <p:ext uri="{BB962C8B-B14F-4D97-AF65-F5344CB8AC3E}">
        <p14:creationId xmlns:p14="http://schemas.microsoft.com/office/powerpoint/2010/main" val="3326784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2730" y="470647"/>
            <a:ext cx="11470341" cy="5632311"/>
          </a:xfrm>
          <a:prstGeom prst="rect">
            <a:avLst/>
          </a:prstGeom>
        </p:spPr>
        <p:txBody>
          <a:bodyPr wrap="square">
            <a:spAutoFit/>
          </a:bodyPr>
          <a:lstStyle/>
          <a:p>
            <a:pPr algn="just" rtl="0">
              <a:lnSpc>
                <a:spcPct val="150000"/>
              </a:lnSpc>
            </a:pPr>
            <a:r>
              <a:rPr lang="en-US" sz="2400" b="1" u="sng" dirty="0" smtClean="0">
                <a:effectLst/>
                <a:latin typeface="Times New Roman" panose="02020603050405020304" pitchFamily="18" charset="0"/>
              </a:rPr>
              <a:t>Liver Lobules: </a:t>
            </a:r>
            <a:endParaRPr lang="en-US" sz="2400" dirty="0" smtClean="0">
              <a:effectLst/>
            </a:endParaRPr>
          </a:p>
          <a:p>
            <a:pPr algn="just" rtl="0">
              <a:lnSpc>
                <a:spcPct val="150000"/>
              </a:lnSpc>
            </a:pPr>
            <a:r>
              <a:rPr lang="en-US" sz="2400" b="1" u="sng" dirty="0" smtClean="0">
                <a:effectLst/>
                <a:latin typeface="Times New Roman" panose="02020603050405020304" pitchFamily="18" charset="0"/>
              </a:rPr>
              <a:t>1. Classic Liver Lobule:  </a:t>
            </a:r>
            <a:r>
              <a:rPr lang="en-US" sz="2400" dirty="0" smtClean="0">
                <a:effectLst/>
                <a:latin typeface="Times New Roman" panose="02020603050405020304" pitchFamily="18" charset="0"/>
              </a:rPr>
              <a:t>(this is based on the direction of the blood flow)</a:t>
            </a:r>
            <a:endParaRPr lang="en-US" sz="2400" dirty="0" smtClean="0">
              <a:effectLst/>
            </a:endParaRPr>
          </a:p>
          <a:p>
            <a:pPr algn="just" rtl="0">
              <a:lnSpc>
                <a:spcPct val="150000"/>
              </a:lnSpc>
            </a:pPr>
            <a:r>
              <a:rPr lang="en-US" sz="2400" dirty="0" smtClean="0">
                <a:effectLst/>
                <a:latin typeface="Times New Roman" panose="02020603050405020304" pitchFamily="18" charset="0"/>
              </a:rPr>
              <a:t>It is a hexagonal mass of tissue primarily composed of</a:t>
            </a:r>
            <a:r>
              <a:rPr lang="en-US" sz="2400" b="1" dirty="0" smtClean="0">
                <a:effectLst/>
                <a:latin typeface="Times New Roman" panose="02020603050405020304" pitchFamily="18" charset="0"/>
              </a:rPr>
              <a:t> </a:t>
            </a:r>
            <a:r>
              <a:rPr lang="en-US" sz="2400" u="sng" dirty="0" smtClean="0">
                <a:effectLst/>
                <a:latin typeface="Times New Roman" panose="02020603050405020304" pitchFamily="18" charset="0"/>
              </a:rPr>
              <a:t>plates of hepatocytes which </a:t>
            </a:r>
            <a:r>
              <a:rPr lang="en-US" sz="2400" dirty="0" smtClean="0">
                <a:effectLst/>
                <a:latin typeface="Times New Roman" panose="02020603050405020304" pitchFamily="18" charset="0"/>
              </a:rPr>
              <a:t>radiate from the region of the </a:t>
            </a:r>
            <a:r>
              <a:rPr lang="en-US" sz="2400" u="sng" dirty="0" smtClean="0">
                <a:effectLst/>
                <a:latin typeface="Times New Roman" panose="02020603050405020304" pitchFamily="18" charset="0"/>
              </a:rPr>
              <a:t>central vein</a:t>
            </a:r>
            <a:r>
              <a:rPr lang="en-US" sz="2400" dirty="0" smtClean="0">
                <a:effectLst/>
                <a:latin typeface="Times New Roman" panose="02020603050405020304" pitchFamily="18" charset="0"/>
              </a:rPr>
              <a:t> (present in the center) toward the periphery. The plates are separated by </a:t>
            </a:r>
            <a:r>
              <a:rPr lang="en-US" sz="2400" u="sng" dirty="0" smtClean="0">
                <a:effectLst/>
                <a:latin typeface="Times New Roman" panose="02020603050405020304" pitchFamily="18" charset="0"/>
              </a:rPr>
              <a:t>hepatic sinusoids. </a:t>
            </a:r>
            <a:r>
              <a:rPr lang="en-US" sz="2400" dirty="0" smtClean="0">
                <a:effectLst/>
                <a:latin typeface="Times New Roman" panose="02020603050405020304" pitchFamily="18" charset="0"/>
              </a:rPr>
              <a:t>At the corners of the lobule, there is the </a:t>
            </a:r>
            <a:r>
              <a:rPr lang="en-US" sz="2400" u="sng" dirty="0" smtClean="0">
                <a:effectLst/>
                <a:latin typeface="Times New Roman" panose="02020603050405020304" pitchFamily="18" charset="0"/>
              </a:rPr>
              <a:t>portal canals</a:t>
            </a:r>
            <a:r>
              <a:rPr lang="en-US" sz="2400" dirty="0" smtClean="0">
                <a:effectLst/>
                <a:latin typeface="Times New Roman" panose="02020603050405020304" pitchFamily="18" charset="0"/>
              </a:rPr>
              <a:t> [portal areas, portal tracts, portal spaces or portal triad].Each portal canal contains: a portal </a:t>
            </a:r>
            <a:r>
              <a:rPr lang="en-US" sz="2400" dirty="0" err="1" smtClean="0">
                <a:effectLst/>
                <a:latin typeface="Times New Roman" panose="02020603050405020304" pitchFamily="18" charset="0"/>
              </a:rPr>
              <a:t>venule</a:t>
            </a:r>
            <a:r>
              <a:rPr lang="en-US" sz="2400" dirty="0" smtClean="0">
                <a:effectLst/>
                <a:latin typeface="Times New Roman" panose="02020603050405020304" pitchFamily="18" charset="0"/>
              </a:rPr>
              <a:t> (a branch of portal vein), a hepatic arteriole (a branch of hepatic artery), bile duct and lymphatic vessels. These structures are surrounded by loose connective tissue.</a:t>
            </a:r>
            <a:endParaRPr lang="en-US" sz="2400" dirty="0" smtClean="0">
              <a:effectLst/>
            </a:endParaRPr>
          </a:p>
          <a:p>
            <a:pPr algn="just" rtl="0">
              <a:lnSpc>
                <a:spcPct val="150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The arterial and venous blood flows centripetally in each lobule (from the portal areas to drain in the central vein), whereas the bile flows centrifugally towards the portal areas.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82929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8 copy"/>
          <p:cNvPicPr/>
          <p:nvPr/>
        </p:nvPicPr>
        <p:blipFill rotWithShape="1">
          <a:blip r:embed="rId2"/>
          <a:srcRect t="24220"/>
          <a:stretch/>
        </p:blipFill>
        <p:spPr bwMode="auto">
          <a:xfrm>
            <a:off x="1788460" y="1734671"/>
            <a:ext cx="9063316" cy="4980454"/>
          </a:xfrm>
          <a:prstGeom prst="rect">
            <a:avLst/>
          </a:prstGeom>
          <a:noFill/>
          <a:ln w="9525">
            <a:noFill/>
            <a:miter lim="800000"/>
            <a:headEnd/>
            <a:tailEnd/>
          </a:ln>
        </p:spPr>
      </p:pic>
    </p:spTree>
    <p:extLst>
      <p:ext uri="{BB962C8B-B14F-4D97-AF65-F5344CB8AC3E}">
        <p14:creationId xmlns:p14="http://schemas.microsoft.com/office/powerpoint/2010/main" val="190549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ocuments and Settings\Administrator\My Documents\Untitled-3 copy.jpg"/>
          <p:cNvPicPr/>
          <p:nvPr/>
        </p:nvPicPr>
        <p:blipFill>
          <a:blip r:embed="rId2"/>
          <a:srcRect/>
          <a:stretch>
            <a:fillRect/>
          </a:stretch>
        </p:blipFill>
        <p:spPr bwMode="auto">
          <a:xfrm>
            <a:off x="1936376" y="242047"/>
            <a:ext cx="8821269" cy="4849794"/>
          </a:xfrm>
          <a:prstGeom prst="rect">
            <a:avLst/>
          </a:prstGeom>
          <a:noFill/>
          <a:ln w="9525">
            <a:noFill/>
            <a:miter lim="800000"/>
            <a:headEnd/>
            <a:tailEnd/>
          </a:ln>
        </p:spPr>
      </p:pic>
      <p:sp>
        <p:nvSpPr>
          <p:cNvPr id="3" name="Rectangle 2"/>
          <p:cNvSpPr/>
          <p:nvPr/>
        </p:nvSpPr>
        <p:spPr>
          <a:xfrm>
            <a:off x="3007659" y="5091841"/>
            <a:ext cx="6096000" cy="1477328"/>
          </a:xfrm>
          <a:prstGeom prst="rect">
            <a:avLst/>
          </a:prstGeom>
        </p:spPr>
        <p:txBody>
          <a:bodyPr>
            <a:spAutoFit/>
          </a:bodyPr>
          <a:lstStyle/>
          <a:p>
            <a:pPr algn="just" rtl="0"/>
            <a:r>
              <a:rPr lang="en-US" b="1" dirty="0" smtClean="0">
                <a:effectLst/>
                <a:latin typeface="Times New Roman" panose="02020603050405020304" pitchFamily="18" charset="0"/>
                <a:ea typeface="Calibri" panose="020F0502020204030204" pitchFamily="34" charset="0"/>
              </a:rPr>
              <a:t>Three-dimensional aspect of the normal liver. In the upper center is the central vein; in the lower center is the portal vein. Note the bile canaliculus, liver plates, </a:t>
            </a:r>
            <a:r>
              <a:rPr lang="en-US" b="1" dirty="0" err="1" smtClean="0">
                <a:effectLst/>
                <a:latin typeface="Times New Roman" panose="02020603050405020304" pitchFamily="18" charset="0"/>
                <a:ea typeface="Calibri" panose="020F0502020204030204" pitchFamily="34" charset="0"/>
              </a:rPr>
              <a:t>Hering’s</a:t>
            </a:r>
            <a:r>
              <a:rPr lang="en-US" b="1" dirty="0" smtClean="0">
                <a:effectLst/>
                <a:latin typeface="Times New Roman" panose="02020603050405020304" pitchFamily="18" charset="0"/>
                <a:ea typeface="Calibri" panose="020F0502020204030204" pitchFamily="34" charset="0"/>
              </a:rPr>
              <a:t> canal, </a:t>
            </a:r>
            <a:r>
              <a:rPr lang="en-US" b="1" dirty="0" err="1" smtClean="0">
                <a:effectLst/>
                <a:latin typeface="Times New Roman" panose="02020603050405020304" pitchFamily="18" charset="0"/>
                <a:ea typeface="Calibri" panose="020F0502020204030204" pitchFamily="34" charset="0"/>
              </a:rPr>
              <a:t>Kupffer</a:t>
            </a:r>
            <a:r>
              <a:rPr lang="en-US" b="1" dirty="0" smtClean="0">
                <a:effectLst/>
                <a:latin typeface="Times New Roman" panose="02020603050405020304" pitchFamily="18" charset="0"/>
                <a:ea typeface="Calibri" panose="020F0502020204030204" pitchFamily="34" charset="0"/>
              </a:rPr>
              <a:t> cells, sinusoid, fat-storing cell, and sinusoid endothelial cells. </a:t>
            </a:r>
            <a:endParaRPr lang="ar-IQ" dirty="0"/>
          </a:p>
        </p:txBody>
      </p:sp>
    </p:spTree>
    <p:extLst>
      <p:ext uri="{BB962C8B-B14F-4D97-AF65-F5344CB8AC3E}">
        <p14:creationId xmlns:p14="http://schemas.microsoft.com/office/powerpoint/2010/main" val="1464038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8224" y="618564"/>
            <a:ext cx="11134165" cy="5701369"/>
          </a:xfrm>
          <a:prstGeom prst="rect">
            <a:avLst/>
          </a:prstGeom>
        </p:spPr>
        <p:txBody>
          <a:bodyPr wrap="square">
            <a:spAutoFit/>
          </a:bodyPr>
          <a:lstStyle/>
          <a:p>
            <a:pPr algn="l" rtl="0">
              <a:lnSpc>
                <a:spcPct val="150000"/>
              </a:lnSpc>
              <a:spcAft>
                <a:spcPts val="1000"/>
              </a:spcAft>
            </a:pP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In the lobule, various zones of hepatocytes can be identified. These are the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centrolobular</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periportal</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and mid zones.</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rtl="0">
              <a:lnSpc>
                <a:spcPct val="150000"/>
              </a:lnSpc>
              <a:spcAft>
                <a:spcPts val="0"/>
              </a:spcAft>
              <a:buFont typeface="+mj-lt"/>
              <a:buAutoNum type="arabicPeriod"/>
            </a:pP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The </a:t>
            </a:r>
            <a:r>
              <a:rPr lang="en-US" sz="2400" u="sng" dirty="0" err="1" smtClean="0">
                <a:effectLst/>
                <a:latin typeface="Times New Roman" panose="02020603050405020304" pitchFamily="18" charset="0"/>
                <a:ea typeface="Calibri" panose="020F0502020204030204" pitchFamily="34" charset="0"/>
                <a:cs typeface="Arial" panose="020B0604020202020204" pitchFamily="34" charset="0"/>
              </a:rPr>
              <a:t>centrolobular</a:t>
            </a: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 zone</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is composed of hepatocytes surrounding the central vein, and is the zone most distant from the oxygenated arterial blood supply.</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rtl="0">
              <a:lnSpc>
                <a:spcPct val="150000"/>
              </a:lnSpc>
              <a:spcAft>
                <a:spcPts val="0"/>
              </a:spcAft>
              <a:buFont typeface="+mj-lt"/>
              <a:buAutoNum type="arabicPeriod"/>
            </a:pP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The </a:t>
            </a:r>
            <a:r>
              <a:rPr lang="en-US" sz="2400" u="sng" dirty="0" err="1" smtClean="0">
                <a:effectLst/>
                <a:latin typeface="Times New Roman" panose="02020603050405020304" pitchFamily="18" charset="0"/>
                <a:ea typeface="Calibri" panose="020F0502020204030204" pitchFamily="34" charset="0"/>
                <a:cs typeface="Arial" panose="020B0604020202020204" pitchFamily="34" charset="0"/>
              </a:rPr>
              <a:t>periportal</a:t>
            </a: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 (</a:t>
            </a:r>
            <a:r>
              <a:rPr lang="en-US" sz="2400" u="sng" dirty="0" err="1" smtClean="0">
                <a:effectLst/>
                <a:latin typeface="Times New Roman" panose="02020603050405020304" pitchFamily="18" charset="0"/>
                <a:ea typeface="Calibri" panose="020F0502020204030204" pitchFamily="34" charset="0"/>
                <a:cs typeface="Arial" panose="020B0604020202020204" pitchFamily="34" charset="0"/>
              </a:rPr>
              <a:t>perilobular</a:t>
            </a: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 zone)</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at the periphery of the lobule, is closely related to the portal tracts. The outermost layer of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periportal</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hepatocytes immediately adjacent to the portal tract is called the </a:t>
            </a: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limiting plate</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it is the first group of hepatocytes to be damaged in liver disorders that primarily involve the portal tracts.</a:t>
            </a:r>
            <a:endParaRPr lang="en-US" sz="2400" dirty="0" smtClean="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l" rtl="0">
              <a:lnSpc>
                <a:spcPct val="150000"/>
              </a:lnSpc>
              <a:spcAft>
                <a:spcPts val="1000"/>
              </a:spcAft>
              <a:buFont typeface="+mj-lt"/>
              <a:buAutoNum type="arabicPeriod"/>
            </a:pPr>
            <a:r>
              <a:rPr lang="en-US" sz="2400" u="sng" dirty="0" smtClean="0">
                <a:effectLst/>
                <a:latin typeface="Times New Roman" panose="02020603050405020304" pitchFamily="18" charset="0"/>
                <a:ea typeface="Calibri" panose="020F0502020204030204" pitchFamily="34" charset="0"/>
                <a:cs typeface="Arial" panose="020B0604020202020204" pitchFamily="34" charset="0"/>
              </a:rPr>
              <a:t>The mid zone</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is the zone of hepatocytes between the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centrolobular</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and </a:t>
            </a:r>
            <a:r>
              <a:rPr lang="en-US" sz="2400" dirty="0" err="1" smtClean="0">
                <a:effectLst/>
                <a:latin typeface="Times New Roman" panose="02020603050405020304" pitchFamily="18" charset="0"/>
                <a:ea typeface="Calibri" panose="020F0502020204030204" pitchFamily="34" charset="0"/>
                <a:cs typeface="Arial" panose="020B0604020202020204" pitchFamily="34" charset="0"/>
              </a:rPr>
              <a:t>periportal</a:t>
            </a:r>
            <a:r>
              <a:rPr lang="en-US" sz="2400" dirty="0" smtClean="0">
                <a:effectLst/>
                <a:latin typeface="Times New Roman" panose="02020603050405020304" pitchFamily="18" charset="0"/>
                <a:ea typeface="Calibri" panose="020F0502020204030204" pitchFamily="34" charset="0"/>
                <a:cs typeface="Arial" panose="020B0604020202020204" pitchFamily="34" charset="0"/>
              </a:rPr>
              <a:t> zones.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44863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1280</Words>
  <Application>Microsoft Office PowerPoint</Application>
  <PresentationFormat>Widescreen</PresentationFormat>
  <Paragraphs>34</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purelife</dc:creator>
  <cp:lastModifiedBy>purelife</cp:lastModifiedBy>
  <cp:revision>4</cp:revision>
  <dcterms:created xsi:type="dcterms:W3CDTF">2016-03-14T17:58:09Z</dcterms:created>
  <dcterms:modified xsi:type="dcterms:W3CDTF">2016-03-14T18:16:30Z</dcterms:modified>
</cp:coreProperties>
</file>