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67F178-2CCB-4A56-B551-5176314BDADF}" type="datetimeFigureOut">
              <a:rPr lang="en-GB" smtClean="0"/>
              <a:t>15/03/2016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7EDA041-9212-4FAC-A7FA-AAEEA6A70AA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ingersoftware.com/content/grammar-rules/adjectiv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8136904" cy="1584176"/>
          </a:xfrm>
        </p:spPr>
        <p:txBody>
          <a:bodyPr>
            <a:normAutofit fontScale="90000"/>
          </a:bodyPr>
          <a:lstStyle/>
          <a:p>
            <a:pPr algn="ctr">
              <a:lnSpc>
                <a:spcPts val="3240"/>
              </a:lnSpc>
              <a:spcBef>
                <a:spcPts val="300"/>
              </a:spcBef>
              <a:spcAft>
                <a:spcPts val="0"/>
              </a:spcAft>
            </a:pPr>
            <a:r>
              <a:rPr lang="ar-SA" sz="73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ترتيب </a:t>
            </a:r>
            <a:r>
              <a:rPr lang="ar-SA" sz="73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الصفات</a:t>
            </a:r>
            <a:r>
              <a:rPr lang="ar-SA" b="1" kern="1800" dirty="0" smtClean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ar-SA" b="1" kern="1800" dirty="0" smtClean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b="1" kern="1800" dirty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ar-SA" b="1" kern="1800" dirty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GB" b="1" kern="1800" dirty="0" smtClean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Order </a:t>
            </a:r>
            <a:r>
              <a:rPr lang="en-GB" b="1" kern="1800" dirty="0">
                <a:solidFill>
                  <a:srgbClr val="3FA5B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of adjectives</a:t>
            </a:r>
            <a:r>
              <a:rPr lang="en-GB" sz="32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en-GB" sz="32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ar-SA" sz="3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7694672" cy="175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Presented</a:t>
            </a:r>
          </a:p>
          <a:p>
            <a:pPr algn="ctr"/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pPr algn="ctr"/>
            <a:endParaRPr lang="en-US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Dr. Nidaa Hussain Fahmi Al-Khazraji</a:t>
            </a:r>
            <a:endParaRPr lang="en-GB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3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1720" y="1543144"/>
            <a:ext cx="5904656" cy="132343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295" endPos="92000" dist="101600" dir="5400000" sy="-100000" algn="bl" rotWithShape="0"/>
          </a:effectLst>
          <a:scene3d>
            <a:camera prst="perspectiveRelaxedModerately"/>
            <a:lightRig rig="glow" dir="tl">
              <a:rot lat="0" lon="0" rev="5400000"/>
            </a:lightRig>
          </a:scene3d>
          <a:sp3d>
            <a:bevelT prst="relaxedInse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en-US" sz="5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YOU</a:t>
            </a:r>
            <a:endParaRPr lang="en-US" sz="54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59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59" y="330225"/>
            <a:ext cx="8139113" cy="18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268" y="4687219"/>
            <a:ext cx="10180638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1916832"/>
            <a:ext cx="7848871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لو توفر عندنا أكثر من صفة في الجملة الواحدة </a:t>
            </a:r>
          </a:p>
          <a:p>
            <a:pPr algn="ctr"/>
            <a:r>
              <a:rPr lang="ar-SA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لا بد ان نتبع القاعدة في ترتيب الصفات فهناك صفات رقمية</a:t>
            </a:r>
          </a:p>
          <a:p>
            <a:pPr algn="ctr"/>
            <a:r>
              <a:rPr lang="ar-SA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وصفات لونية وصفات نعتية وصفات تصف الجنسية ...............إلخ</a:t>
            </a:r>
          </a:p>
          <a:p>
            <a:pPr algn="ctr"/>
            <a:r>
              <a:rPr lang="en-GB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we group adjectives together there is a general (sometimes flexible) rule for the position of each type of adjective, these are</a:t>
            </a:r>
            <a:r>
              <a:rPr lang="ar-SA" sz="2600" dirty="0">
                <a:solidFill>
                  <a:schemeClr val="tx2">
                    <a:shade val="30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600" dirty="0">
              <a:solidFill>
                <a:schemeClr val="tx2">
                  <a:shade val="30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9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268760"/>
            <a:ext cx="7498080" cy="1728192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GB" sz="2400" b="1" dirty="0">
                <a:solidFill>
                  <a:srgbClr val="4169E1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b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:</a:t>
            </a:r>
            <a:r>
              <a:rPr lang="ar-SA" sz="2400" b="1" dirty="0" smtClean="0">
                <a:solidFill>
                  <a:srgbClr val="4169E1"/>
                </a:solidFill>
                <a:effectLst/>
                <a:ea typeface="Times New Roman"/>
                <a:cs typeface="Times New Roman"/>
              </a:rPr>
              <a:t>أولا </a:t>
            </a:r>
            <a:r>
              <a:rPr lang="ar-SA" sz="2400" b="1" dirty="0">
                <a:solidFill>
                  <a:srgbClr val="4169E1"/>
                </a:solidFill>
                <a:effectLst/>
                <a:ea typeface="Times New Roman"/>
                <a:cs typeface="Times New Roman"/>
              </a:rPr>
              <a:t>وقبل سرد الصفات نضع / المحددات (التي تحدد الإسم ) وتكون </a:t>
            </a:r>
            <a:r>
              <a:rPr lang="ar-SA" sz="2400" b="1" dirty="0" smtClean="0">
                <a:solidFill>
                  <a:srgbClr val="4169E1"/>
                </a:solidFill>
                <a:effectLst/>
                <a:ea typeface="Times New Roman"/>
                <a:cs typeface="Times New Roman"/>
              </a:rPr>
              <a:t>إما</a:t>
            </a:r>
            <a:r>
              <a:rPr lang="en-US" sz="2400" b="1" dirty="0" smtClean="0">
                <a:solidFill>
                  <a:srgbClr val="4169E1"/>
                </a:solidFill>
                <a:effectLst/>
                <a:ea typeface="Times New Roman"/>
                <a:cs typeface="Times New Roman"/>
              </a:rPr>
              <a:t/>
            </a:r>
            <a:br>
              <a:rPr lang="en-US" sz="2400" b="1" dirty="0" smtClean="0">
                <a:solidFill>
                  <a:srgbClr val="4169E1"/>
                </a:solidFill>
                <a:effectLst/>
                <a:ea typeface="Times New Roman"/>
                <a:cs typeface="Times New Roman"/>
              </a:rPr>
            </a:b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ar-SA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أدوات تعريف مثل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/ 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a-an-the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ar-SA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ضمائر مثل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/ 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his-these-our-.........</a:t>
            </a:r>
            <a: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ar-SA" sz="24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مثال: </a:t>
            </a: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en-MY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A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MY" sz="3600" b="1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nice red 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dress </a:t>
            </a:r>
            <a:r>
              <a:rPr lang="ar-SA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ar-SA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US" sz="3600" b="1" dirty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A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silly young 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man </a:t>
            </a:r>
            <a:r>
              <a:rPr lang="ar-SA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ar-SA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MY" sz="3600" b="1" dirty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T</a:t>
            </a:r>
            <a:r>
              <a:rPr lang="en-MY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hose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MY" sz="3600" b="1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horrible yellow </a:t>
            </a:r>
            <a:r>
              <a:rPr lang="en-MY" sz="36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curtains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65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1"/>
          <a:stretch/>
        </p:blipFill>
        <p:spPr bwMode="auto">
          <a:xfrm>
            <a:off x="1235135" y="3265684"/>
            <a:ext cx="7321802" cy="24890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9592" y="628425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Usually we put an adjective that gives an </a:t>
            </a:r>
            <a:r>
              <a:rPr lang="en-GB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opinion</a:t>
            </a:r>
            <a:r>
              <a:rPr lang="en-GB" sz="28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in front </a:t>
            </a:r>
            <a:r>
              <a:rPr lang="en-GB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of an adjective that is </a:t>
            </a:r>
            <a:r>
              <a:rPr lang="en-GB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descriptive</a:t>
            </a:r>
            <a:r>
              <a:rPr lang="en-GB" sz="2800" dirty="0" smtClean="0">
                <a:solidFill>
                  <a:srgbClr val="00206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en-GB" sz="2800" dirty="0">
              <a:solidFill>
                <a:srgbClr val="00206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5736" y="1844824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</a:t>
            </a:r>
            <a:r>
              <a:rPr lang="en-GB" sz="32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nice handsome young </a:t>
            </a:r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man.</a:t>
            </a:r>
            <a:endParaRPr lang="en-GB" sz="32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051720" y="4454624"/>
            <a:ext cx="93610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426842"/>
            <a:ext cx="944563" cy="5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91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238735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32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sz="2400" b="1" dirty="0" smtClean="0">
                <a:solidFill>
                  <a:srgbClr val="4169E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نضع/النعت الوصفي ويتبعه باقي الصفات حسب ترتيب الجدول ادناه </a:t>
            </a:r>
            <a:r>
              <a:rPr lang="en-GB" sz="2400" b="1" dirty="0" smtClean="0">
                <a:solidFill>
                  <a:srgbClr val="4169E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24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sz="24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مثل</a:t>
            </a:r>
            <a:r>
              <a:rPr lang="en-GB" sz="24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: </a:t>
            </a:r>
            <a:r>
              <a:rPr lang="en-GB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nice-favourite-beautiful..........</a:t>
            </a:r>
            <a:r>
              <a:rPr lang="en-GB" sz="32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32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MY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s a nice intelligent young man.</a:t>
            </a:r>
          </a:p>
          <a:p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She has a </a:t>
            </a:r>
            <a:r>
              <a:rPr lang="en-MY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round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black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wooden </a:t>
            </a:r>
            <a:r>
              <a:rPr lang="en-MY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en-MY" sz="2400" dirty="0" smtClean="0">
                <a:latin typeface="Times New Roman" pitchFamily="18" charset="0"/>
                <a:cs typeface="Times New Roman" pitchFamily="18" charset="0"/>
              </a:rPr>
              <a:t> box.</a:t>
            </a:r>
            <a:endParaRPr lang="en-MY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01"/>
          <a:stretch/>
        </p:blipFill>
        <p:spPr bwMode="auto">
          <a:xfrm>
            <a:off x="1343147" y="3068960"/>
            <a:ext cx="7321802" cy="24890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195736" y="4221088"/>
            <a:ext cx="864096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76673" y="422108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32040" y="4221088"/>
            <a:ext cx="72008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012160" y="4221088"/>
            <a:ext cx="576064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83676" y="4216540"/>
            <a:ext cx="79208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28164" y="4221088"/>
            <a:ext cx="660260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41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404664"/>
            <a:ext cx="75608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4169E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ar-SA" sz="2800" b="1" dirty="0" smtClean="0">
                <a:solidFill>
                  <a:srgbClr val="4169E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لو كان لدينا اعداد ترتيبة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مثل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: </a:t>
            </a:r>
            <a:r>
              <a:rPr lang="en-GB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first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-second-third-fourth-fifth-sixth..........</a:t>
            </a:r>
            <a:b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sz="2800" b="1" dirty="0" smtClean="0">
                <a:solidFill>
                  <a:srgbClr val="4169E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أو أعداد الأساسية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مثل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: one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B05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two</a:t>
            </a:r>
            <a:r>
              <a:rPr lang="ar-SA" sz="2800" b="1" dirty="0" smtClean="0">
                <a:solidFill>
                  <a:srgbClr val="00B05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three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-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four-five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ar-SA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six........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5899" y="4384268"/>
            <a:ext cx="7544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These are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MY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 favourite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old 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Arabic books.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3105835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فنضع الأعداد الترتيبية اولا ثم تتبعها الأعداد الأساسية وبعدها الترتيب السابق للصفات كما المثال الآتي: </a:t>
            </a:r>
            <a:endParaRPr lang="en-GB" sz="24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27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51112" y="489735"/>
            <a:ext cx="7992888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250"/>
              </a:spcBef>
              <a:spcAft>
                <a:spcPts val="450"/>
              </a:spcAft>
            </a:pPr>
            <a:r>
              <a:rPr lang="en-GB" sz="3600" b="1" dirty="0" smtClean="0">
                <a:solidFill>
                  <a:srgbClr val="00843D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Opinion adjectives</a:t>
            </a:r>
          </a:p>
          <a:p>
            <a:pPr algn="ctr">
              <a:spcBef>
                <a:spcPts val="2250"/>
              </a:spcBef>
              <a:spcAft>
                <a:spcPts val="450"/>
              </a:spcAft>
            </a:pP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General opinion</a:t>
            </a:r>
            <a:endParaRPr lang="en-GB" sz="2800" dirty="0" smtClean="0">
              <a:solidFill>
                <a:srgbClr val="00000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Bef>
                <a:spcPts val="900"/>
              </a:spcBef>
              <a:spcAft>
                <a:spcPts val="900"/>
              </a:spcAft>
            </a:pPr>
            <a:r>
              <a:rPr lang="en-GB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Some adjectives give a </a:t>
            </a:r>
            <a:r>
              <a:rPr lang="en-GB" sz="28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general opinion</a:t>
            </a:r>
            <a:r>
              <a:rPr lang="en-GB" sz="28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We can use these adjectives to describe almost any noun:</a:t>
            </a:r>
            <a:endParaRPr lang="en-GB" sz="28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656914"/>
              </p:ext>
            </p:extLst>
          </p:nvPr>
        </p:nvGraphicFramePr>
        <p:xfrm>
          <a:off x="1397882" y="3501008"/>
          <a:ext cx="7499348" cy="1627242"/>
        </p:xfrm>
        <a:graphic>
          <a:graphicData uri="http://schemas.openxmlformats.org/drawingml/2006/table">
            <a:tbl>
              <a:tblPr firstRow="1" firstCol="1" bandRow="1"/>
              <a:tblGrid>
                <a:gridCol w="1874837"/>
                <a:gridCol w="1874837"/>
                <a:gridCol w="1874837"/>
                <a:gridCol w="1874837"/>
              </a:tblGrid>
              <a:tr h="542414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good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bad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lovely</a:t>
                      </a:r>
                      <a:endParaRPr lang="en-GB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strange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2414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beautiful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nice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brilliant</a:t>
                      </a:r>
                      <a:endParaRPr lang="en-GB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excellent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42414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awful</a:t>
                      </a:r>
                      <a:endParaRPr lang="en-GB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important</a:t>
                      </a:r>
                      <a:endParaRPr lang="en-GB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wonderful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evil</a:t>
                      </a:r>
                      <a:endParaRPr lang="en-GB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150" marR="57150" marT="38100" marB="38100" anchor="ctr">
                    <a:lnL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DCD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5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628800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Some adjectives give a </a:t>
            </a:r>
            <a:r>
              <a:rPr lang="en-MY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specific opinion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. We only use these adjectives to describe particular kinds of noun:</a:t>
            </a:r>
          </a:p>
          <a:p>
            <a:r>
              <a:rPr lang="en-MY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Food: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 tasty; delicious</a:t>
            </a:r>
          </a:p>
          <a:p>
            <a:pPr algn="ctr"/>
            <a:r>
              <a:rPr lang="en-GB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nice</a:t>
            </a:r>
            <a:r>
              <a:rPr lang="en-GB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tasty soup.</a:t>
            </a:r>
            <a:endParaRPr lang="en-MY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MY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MY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Furniture or buildings: 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comfortable; uncomfortable</a:t>
            </a:r>
          </a:p>
          <a:p>
            <a:pPr algn="ctr"/>
            <a:r>
              <a:rPr lang="en-MY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 dirty uncomfortable armchair.</a:t>
            </a:r>
          </a:p>
          <a:p>
            <a:endParaRPr lang="en-MY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MY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People or animals</a:t>
            </a:r>
            <a:r>
              <a:rPr lang="en-MY" sz="2800" dirty="0" smtClean="0">
                <a:latin typeface="Times New Roman" pitchFamily="18" charset="0"/>
                <a:cs typeface="Times New Roman" pitchFamily="18" charset="0"/>
              </a:rPr>
              <a:t>: clever; intelligent; friendly</a:t>
            </a:r>
          </a:p>
          <a:p>
            <a:pPr algn="ctr"/>
            <a:r>
              <a:rPr lang="en-MY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lovely intelligent animal.</a:t>
            </a:r>
            <a:endParaRPr lang="en-MY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01924" y="692696"/>
            <a:ext cx="34772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MY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specific opinion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2008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254" y="476671"/>
            <a:ext cx="8892480" cy="525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3600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Conclusion </a:t>
            </a:r>
          </a:p>
          <a:p>
            <a:pPr>
              <a:spcAft>
                <a:spcPts val="0"/>
              </a:spcAft>
            </a:pPr>
            <a:endParaRPr lang="en-GB" sz="2400" dirty="0" smtClean="0">
              <a:solidFill>
                <a:srgbClr val="525252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en-GB" sz="2400" dirty="0" smtClean="0">
                <a:solidFill>
                  <a:srgbClr val="525252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In many languages, </a:t>
            </a:r>
            <a:r>
              <a:rPr lang="en-GB" sz="24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  <a:hlinkClick r:id="rId2" tooltip="Adjectives"/>
              </a:rPr>
              <a:t>adjectives</a:t>
            </a: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en-GB" sz="2400" dirty="0" smtClean="0">
                <a:solidFill>
                  <a:srgbClr val="525252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usually occur in a specific order. Generally, the adjective order in English is:</a:t>
            </a: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1- Quantity or number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2- Quality or opinion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3- Size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4- Age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5- Shape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6- Colour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Aft>
                <a:spcPts val="375"/>
              </a:spcAft>
              <a:tabLst>
                <a:tab pos="457200" algn="l"/>
              </a:tabLst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7- Proper adjective (often nationality, other place of origin, or material)</a:t>
            </a:r>
            <a:endParaRPr lang="en-GB" sz="2400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150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+</a:t>
            </a:r>
            <a:r>
              <a:rPr lang="en-GB" sz="2400" dirty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NOUN or NOUNS </a:t>
            </a:r>
          </a:p>
        </p:txBody>
      </p:sp>
    </p:spTree>
    <p:extLst>
      <p:ext uri="{BB962C8B-B14F-4D97-AF65-F5344CB8AC3E}">
        <p14:creationId xmlns:p14="http://schemas.microsoft.com/office/powerpoint/2010/main" val="350163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</TotalTime>
  <Words>154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ترتيب الصفات  Order of adjectives  </vt:lpstr>
      <vt:lpstr>PowerPoint Presentation</vt:lpstr>
      <vt:lpstr>    :أولا وقبل سرد الصفات نضع / المحددات (التي تحدد الإسم ) وتكون إما   أدوات تعريف مثل / a-an-the ضمائر مثل/ his-these-our-.........  مثال:   A nice red dress  A silly young man  Those horrible yellow curtains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ترتيب الصفات  Order of adjectives</dc:title>
  <dc:creator>User</dc:creator>
  <cp:lastModifiedBy>User</cp:lastModifiedBy>
  <cp:revision>22</cp:revision>
  <dcterms:created xsi:type="dcterms:W3CDTF">2016-03-14T21:16:26Z</dcterms:created>
  <dcterms:modified xsi:type="dcterms:W3CDTF">2016-03-15T11:53:54Z</dcterms:modified>
</cp:coreProperties>
</file>