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D235"/>
    <a:srgbClr val="2309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1" d="100"/>
          <a:sy n="81" d="100"/>
        </p:scale>
        <p:origin x="-1044" y="43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805EC6B-C5A2-4B40-83BC-10EC0C939240}" type="datetimeFigureOut">
              <a:rPr lang="en-US" smtClean="0"/>
              <a:t>3/12/2016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2624713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05EC6B-C5A2-4B40-83BC-10EC0C939240}" type="datetimeFigureOut">
              <a:rPr lang="en-US" smtClean="0"/>
              <a:t>3/12/2016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32527869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05EC6B-C5A2-4B40-83BC-10EC0C939240}" type="datetimeFigureOut">
              <a:rPr lang="en-US" smtClean="0"/>
              <a:t>3/12/2016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839781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05EC6B-C5A2-4B40-83BC-10EC0C939240}" type="datetimeFigureOut">
              <a:rPr lang="en-US" smtClean="0"/>
              <a:t>3/12/2016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1265586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05EC6B-C5A2-4B40-83BC-10EC0C939240}" type="datetimeFigureOut">
              <a:rPr lang="en-US" smtClean="0"/>
              <a:t>3/12/2016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478155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805EC6B-C5A2-4B40-83BC-10EC0C939240}" type="datetimeFigureOut">
              <a:rPr lang="en-US" smtClean="0"/>
              <a:t>3/12/2016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21709126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805EC6B-C5A2-4B40-83BC-10EC0C939240}" type="datetimeFigureOut">
              <a:rPr lang="en-US" smtClean="0"/>
              <a:t>3/12/2016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3693609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805EC6B-C5A2-4B40-83BC-10EC0C939240}" type="datetimeFigureOut">
              <a:rPr lang="en-US" smtClean="0"/>
              <a:t>3/12/2016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743567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05EC6B-C5A2-4B40-83BC-10EC0C939240}" type="datetimeFigureOut">
              <a:rPr lang="en-US" smtClean="0"/>
              <a:t>3/12/2016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3871984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05EC6B-C5A2-4B40-83BC-10EC0C939240}" type="datetimeFigureOut">
              <a:rPr lang="en-US" smtClean="0"/>
              <a:t>3/12/2016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2926728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05EC6B-C5A2-4B40-83BC-10EC0C939240}" type="datetimeFigureOut">
              <a:rPr lang="en-US" smtClean="0"/>
              <a:t>3/12/2016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22905249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309B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05EC6B-C5A2-4B40-83BC-10EC0C939240}" type="datetimeFigureOut">
              <a:rPr lang="en-US" smtClean="0"/>
              <a:t>3/12/2016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80DCDF-F8BC-4D9D-966E-6723FB7A110E}" type="slidenum">
              <a:rPr lang="en-US" smtClean="0"/>
              <a:t>‹#›</a:t>
            </a:fld>
            <a:endParaRPr lang="en-US"/>
          </a:p>
        </p:txBody>
      </p:sp>
    </p:spTree>
    <p:extLst>
      <p:ext uri="{BB962C8B-B14F-4D97-AF65-F5344CB8AC3E}">
        <p14:creationId xmlns:p14="http://schemas.microsoft.com/office/powerpoint/2010/main" val="975646513"/>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0"/>
            <a:ext cx="7772400" cy="5943599"/>
          </a:xfrm>
        </p:spPr>
        <p:txBody>
          <a:bodyPr>
            <a:noAutofit/>
          </a:bodyPr>
          <a:lstStyle/>
          <a:p>
            <a:r>
              <a:rPr lang="en-US" sz="3600" b="1" dirty="0" smtClean="0">
                <a:solidFill>
                  <a:srgbClr val="FFFF00"/>
                </a:solidFill>
                <a:latin typeface="Times New Roman" pitchFamily="18" charset="0"/>
                <a:cs typeface="Times New Roman" pitchFamily="18" charset="0"/>
              </a:rPr>
              <a:t>University of Karbala</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College of veterinary medicine</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Second semester</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Pharmacology Lect. # 3</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
            </a:r>
            <a:br>
              <a:rPr lang="en-US" sz="3600" b="1" dirty="0" smtClean="0">
                <a:solidFill>
                  <a:srgbClr val="FFFF00"/>
                </a:solidFill>
                <a:latin typeface="Times New Roman" pitchFamily="18" charset="0"/>
                <a:cs typeface="Times New Roman" pitchFamily="18" charset="0"/>
              </a:rPr>
            </a:br>
            <a:r>
              <a:rPr lang="en-US" sz="3600" b="1" dirty="0" smtClean="0">
                <a:solidFill>
                  <a:srgbClr val="04D235"/>
                </a:solidFill>
                <a:latin typeface="Times New Roman" pitchFamily="18" charset="0"/>
                <a:cs typeface="Times New Roman" pitchFamily="18" charset="0"/>
              </a:rPr>
              <a:t>Antiviral Drugs</a:t>
            </a:r>
            <a:br>
              <a:rPr lang="en-US" sz="3600" b="1" dirty="0" smtClean="0">
                <a:solidFill>
                  <a:srgbClr val="04D235"/>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
            </a:r>
            <a:br>
              <a:rPr lang="en-US" sz="3600" b="1" dirty="0" smtClean="0">
                <a:solidFill>
                  <a:srgbClr val="FFFF00"/>
                </a:solidFill>
                <a:latin typeface="Times New Roman" pitchFamily="18" charset="0"/>
                <a:cs typeface="Times New Roman" pitchFamily="18" charset="0"/>
              </a:rPr>
            </a:br>
            <a:r>
              <a:rPr lang="en-US" sz="2400" b="1" dirty="0" smtClean="0">
                <a:latin typeface="Times New Roman" pitchFamily="18" charset="0"/>
                <a:cs typeface="Times New Roman" pitchFamily="18" charset="0"/>
              </a:rPr>
              <a:t/>
            </a:r>
            <a:br>
              <a:rPr lang="en-US" sz="2400" b="1" dirty="0" smtClean="0">
                <a:latin typeface="Times New Roman" pitchFamily="18" charset="0"/>
                <a:cs typeface="Times New Roman" pitchFamily="18" charset="0"/>
              </a:rPr>
            </a:br>
            <a:r>
              <a:rPr lang="en-US" sz="2400" b="1" dirty="0" smtClean="0">
                <a:solidFill>
                  <a:srgbClr val="FF0000"/>
                </a:solidFill>
                <a:latin typeface="Times New Roman" pitchFamily="18" charset="0"/>
                <a:cs typeface="Times New Roman" pitchFamily="18" charset="0"/>
              </a:rPr>
              <a:t>Dr. Sattar K. Abdul-</a:t>
            </a:r>
            <a:r>
              <a:rPr lang="en-US" sz="2400" b="1" dirty="0" err="1" smtClean="0">
                <a:solidFill>
                  <a:srgbClr val="FF0000"/>
                </a:solidFill>
                <a:latin typeface="Times New Roman" pitchFamily="18" charset="0"/>
                <a:cs typeface="Times New Roman" pitchFamily="18" charset="0"/>
              </a:rPr>
              <a:t>Hussain</a:t>
            </a:r>
            <a:r>
              <a:rPr lang="en-US" sz="2400" b="1" dirty="0" smtClean="0">
                <a:solidFill>
                  <a:srgbClr val="FF0000"/>
                </a:solidFill>
                <a:latin typeface="Times New Roman" pitchFamily="18" charset="0"/>
                <a:cs typeface="Times New Roman" pitchFamily="18" charset="0"/>
              </a:rPr>
              <a:t>, Ph.D, DVM, DABT</a:t>
            </a:r>
            <a:r>
              <a:rPr lang="en-US" sz="3600" dirty="0" smtClean="0"/>
              <a:t/>
            </a:r>
            <a:br>
              <a:rPr lang="en-US" sz="3600" dirty="0" smtClean="0"/>
            </a:br>
            <a:endParaRPr lang="en-US" sz="3600" dirty="0"/>
          </a:p>
        </p:txBody>
      </p:sp>
    </p:spTree>
    <p:extLst>
      <p:ext uri="{BB962C8B-B14F-4D97-AF65-F5344CB8AC3E}">
        <p14:creationId xmlns:p14="http://schemas.microsoft.com/office/powerpoint/2010/main" val="993657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914400"/>
            <a:ext cx="8305800" cy="5509200"/>
          </a:xfrm>
          <a:prstGeom prst="rect">
            <a:avLst/>
          </a:prstGeom>
        </p:spPr>
        <p:txBody>
          <a:bodyPr wrap="square">
            <a:spAutoFit/>
          </a:bodyPr>
          <a:lstStyle/>
          <a:p>
            <a:r>
              <a:rPr lang="en-US" sz="2800" b="1" dirty="0">
                <a:solidFill>
                  <a:srgbClr val="04D235"/>
                </a:solidFill>
                <a:latin typeface="Times New Roman" pitchFamily="18" charset="0"/>
                <a:cs typeface="Times New Roman" pitchFamily="18" charset="0"/>
              </a:rPr>
              <a:t>Pharmacokinetics: </a:t>
            </a:r>
            <a:endParaRPr lang="en-US" sz="2800" b="1" dirty="0" smtClean="0">
              <a:solidFill>
                <a:srgbClr val="04D235"/>
              </a:solidFill>
              <a:latin typeface="Times New Roman" pitchFamily="18" charset="0"/>
              <a:cs typeface="Times New Roman" pitchFamily="18" charset="0"/>
            </a:endParaRPr>
          </a:p>
          <a:p>
            <a:pPr marL="342900" indent="-342900">
              <a:buFont typeface="Arial" pitchFamily="34" charset="0"/>
              <a:buChar char="•"/>
            </a:pPr>
            <a:r>
              <a:rPr lang="en-US" sz="2400" dirty="0" smtClean="0">
                <a:latin typeface="Times New Roman" pitchFamily="18" charset="0"/>
                <a:cs typeface="Times New Roman" pitchFamily="18" charset="0"/>
              </a:rPr>
              <a:t>Zidovudine </a:t>
            </a:r>
            <a:r>
              <a:rPr lang="en-US" sz="2400" dirty="0">
                <a:latin typeface="Times New Roman" pitchFamily="18" charset="0"/>
                <a:cs typeface="Times New Roman" pitchFamily="18" charset="0"/>
              </a:rPr>
              <a:t>is well absorbed orally with half-life about 2 hours in cats.  </a:t>
            </a:r>
            <a:endParaRPr lang="en-US" sz="2400" dirty="0" smtClean="0">
              <a:latin typeface="Times New Roman" pitchFamily="18" charset="0"/>
              <a:cs typeface="Times New Roman" pitchFamily="18" charset="0"/>
            </a:endParaRPr>
          </a:p>
          <a:p>
            <a:pPr marL="342900" indent="-342900">
              <a:buFont typeface="Arial" pitchFamily="34" charset="0"/>
              <a:buChar char="•"/>
            </a:pPr>
            <a:r>
              <a:rPr lang="en-US" sz="2400" dirty="0" smtClean="0">
                <a:latin typeface="Times New Roman" pitchFamily="18" charset="0"/>
                <a:cs typeface="Times New Roman" pitchFamily="18" charset="0"/>
              </a:rPr>
              <a:t>It </a:t>
            </a:r>
            <a:r>
              <a:rPr lang="en-US" sz="2400" dirty="0">
                <a:latin typeface="Times New Roman" pitchFamily="18" charset="0"/>
                <a:cs typeface="Times New Roman" pitchFamily="18" charset="0"/>
              </a:rPr>
              <a:t>is metabolized in the liver by glucuronide conjugation and excreted in urine</a:t>
            </a:r>
            <a:r>
              <a:rPr lang="en-US" dirty="0">
                <a:latin typeface="Times New Roman" pitchFamily="18" charset="0"/>
                <a:cs typeface="Times New Roman" pitchFamily="18" charset="0"/>
              </a:rPr>
              <a:t>.</a:t>
            </a:r>
          </a:p>
          <a:p>
            <a:r>
              <a:rPr lang="en-US" sz="2800" b="1" dirty="0">
                <a:solidFill>
                  <a:srgbClr val="04D235"/>
                </a:solidFill>
                <a:latin typeface="Times New Roman" pitchFamily="18" charset="0"/>
                <a:cs typeface="Times New Roman" pitchFamily="18" charset="0"/>
              </a:rPr>
              <a:t>Administration: </a:t>
            </a:r>
            <a:endParaRPr lang="en-US" sz="2800" b="1" dirty="0" smtClean="0">
              <a:solidFill>
                <a:srgbClr val="04D235"/>
              </a:solidFill>
              <a:latin typeface="Times New Roman" pitchFamily="18" charset="0"/>
              <a:cs typeface="Times New Roman" pitchFamily="18" charset="0"/>
            </a:endParaRPr>
          </a:p>
          <a:p>
            <a:pPr marL="342900" indent="-342900">
              <a:buFont typeface="Arial" pitchFamily="34" charset="0"/>
              <a:buChar char="•"/>
            </a:pPr>
            <a:r>
              <a:rPr lang="en-US" sz="2400" dirty="0" smtClean="0">
                <a:latin typeface="Times New Roman" pitchFamily="18" charset="0"/>
                <a:cs typeface="Times New Roman" pitchFamily="18" charset="0"/>
              </a:rPr>
              <a:t>Zidovudine </a:t>
            </a:r>
            <a:r>
              <a:rPr lang="en-US" sz="2400" dirty="0">
                <a:latin typeface="Times New Roman" pitchFamily="18" charset="0"/>
                <a:cs typeface="Times New Roman" pitchFamily="18" charset="0"/>
              </a:rPr>
              <a:t>is administered orally 2-3 times a day for a minimum of 4 weeks</a:t>
            </a:r>
            <a:r>
              <a:rPr lang="en-US" dirty="0">
                <a:latin typeface="Times New Roman" pitchFamily="18" charset="0"/>
                <a:cs typeface="Times New Roman" pitchFamily="18" charset="0"/>
              </a:rPr>
              <a:t>.</a:t>
            </a:r>
          </a:p>
          <a:p>
            <a:r>
              <a:rPr lang="en-US" sz="2800" b="1" dirty="0">
                <a:solidFill>
                  <a:srgbClr val="04D235"/>
                </a:solidFill>
                <a:latin typeface="Times New Roman" pitchFamily="18" charset="0"/>
                <a:cs typeface="Times New Roman" pitchFamily="18" charset="0"/>
              </a:rPr>
              <a:t>Resistance: </a:t>
            </a:r>
            <a:endParaRPr lang="en-US" sz="2800" b="1" dirty="0" smtClean="0">
              <a:solidFill>
                <a:srgbClr val="04D235"/>
              </a:solidFill>
              <a:latin typeface="Times New Roman" pitchFamily="18" charset="0"/>
              <a:cs typeface="Times New Roman" pitchFamily="18" charset="0"/>
            </a:endParaRPr>
          </a:p>
          <a:p>
            <a:pPr marL="342900" indent="-342900">
              <a:buFont typeface="Arial" pitchFamily="34" charset="0"/>
              <a:buChar char="•"/>
            </a:pPr>
            <a:r>
              <a:rPr lang="en-US" sz="2400" dirty="0" smtClean="0">
                <a:latin typeface="Times New Roman" pitchFamily="18" charset="0"/>
                <a:cs typeface="Times New Roman" pitchFamily="18" charset="0"/>
              </a:rPr>
              <a:t>Mutation </a:t>
            </a:r>
            <a:r>
              <a:rPr lang="en-US" sz="2400" dirty="0">
                <a:latin typeface="Times New Roman" pitchFamily="18" charset="0"/>
                <a:cs typeface="Times New Roman" pitchFamily="18" charset="0"/>
              </a:rPr>
              <a:t>of virus target sites may result rapidly and resistance to zidovudine is expected with long-term use.</a:t>
            </a:r>
          </a:p>
          <a:p>
            <a:r>
              <a:rPr lang="en-US" sz="2800" b="1" dirty="0">
                <a:solidFill>
                  <a:srgbClr val="04D235"/>
                </a:solidFill>
                <a:latin typeface="Times New Roman" pitchFamily="18" charset="0"/>
                <a:cs typeface="Times New Roman" pitchFamily="18" charset="0"/>
              </a:rPr>
              <a:t>Adverse effects: </a:t>
            </a:r>
            <a:endParaRPr lang="en-US" sz="2800" b="1" dirty="0" smtClean="0">
              <a:solidFill>
                <a:srgbClr val="04D235"/>
              </a:solidFill>
              <a:latin typeface="Times New Roman" pitchFamily="18" charset="0"/>
              <a:cs typeface="Times New Roman" pitchFamily="18" charset="0"/>
            </a:endParaRPr>
          </a:p>
          <a:p>
            <a:pPr marL="342900" indent="-342900">
              <a:buFont typeface="Arial" pitchFamily="34" charset="0"/>
              <a:buChar char="•"/>
            </a:pPr>
            <a:r>
              <a:rPr lang="en-US" sz="2400" dirty="0" smtClean="0">
                <a:latin typeface="Times New Roman" pitchFamily="18" charset="0"/>
                <a:cs typeface="Times New Roman" pitchFamily="18" charset="0"/>
              </a:rPr>
              <a:t>Anemia </a:t>
            </a:r>
            <a:r>
              <a:rPr lang="en-US" sz="2400" dirty="0">
                <a:latin typeface="Times New Roman" pitchFamily="18" charset="0"/>
                <a:cs typeface="Times New Roman" pitchFamily="18" charset="0"/>
              </a:rPr>
              <a:t>and reduction in hemoglobin are the most common side effects.  Diarrhea and weakness may also occur</a:t>
            </a:r>
            <a:r>
              <a:rPr lang="en-US" dirty="0">
                <a:latin typeface="Times New Roman" pitchFamily="18" charset="0"/>
                <a:cs typeface="Times New Roman" pitchFamily="18" charset="0"/>
              </a:rPr>
              <a:t>. </a:t>
            </a:r>
          </a:p>
        </p:txBody>
      </p:sp>
    </p:spTree>
    <p:extLst>
      <p:ext uri="{BB962C8B-B14F-4D97-AF65-F5344CB8AC3E}">
        <p14:creationId xmlns:p14="http://schemas.microsoft.com/office/powerpoint/2010/main" val="27287259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566258"/>
            <a:ext cx="8229600" cy="1146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57200" y="73723"/>
            <a:ext cx="8382000" cy="6801862"/>
          </a:xfrm>
          <a:prstGeom prst="rect">
            <a:avLst/>
          </a:prstGeom>
        </p:spPr>
        <p:txBody>
          <a:bodyPr wrap="square">
            <a:spAutoFit/>
          </a:bodyPr>
          <a:lstStyle/>
          <a:p>
            <a:pPr lvl="0"/>
            <a:r>
              <a:rPr lang="en-US" sz="2800" b="1" dirty="0" smtClean="0">
                <a:solidFill>
                  <a:srgbClr val="04D235"/>
                </a:solidFill>
                <a:latin typeface="Times New Roman" pitchFamily="18" charset="0"/>
                <a:cs typeface="Times New Roman" pitchFamily="18" charset="0"/>
              </a:rPr>
              <a:t>4. Interferons </a:t>
            </a:r>
            <a:r>
              <a:rPr lang="en-US" sz="2800" b="1" dirty="0">
                <a:solidFill>
                  <a:srgbClr val="04D235"/>
                </a:solidFill>
                <a:latin typeface="Times New Roman" pitchFamily="18" charset="0"/>
                <a:cs typeface="Times New Roman" pitchFamily="18" charset="0"/>
              </a:rPr>
              <a:t>(IFNs): </a:t>
            </a:r>
            <a:endParaRPr lang="en-US" sz="2800" b="1" dirty="0" smtClean="0">
              <a:solidFill>
                <a:srgbClr val="04D235"/>
              </a:solidFill>
              <a:latin typeface="Times New Roman" pitchFamily="18" charset="0"/>
              <a:cs typeface="Times New Roman" pitchFamily="18" charset="0"/>
            </a:endParaRPr>
          </a:p>
          <a:p>
            <a:pPr marL="285750" lvl="0" indent="-285750">
              <a:buFont typeface="Arial" pitchFamily="34" charset="0"/>
              <a:buChar char="•"/>
            </a:pPr>
            <a:r>
              <a:rPr lang="en-US" sz="2400" dirty="0" smtClean="0">
                <a:latin typeface="Times New Roman" pitchFamily="18" charset="0"/>
                <a:cs typeface="Times New Roman" pitchFamily="18" charset="0"/>
              </a:rPr>
              <a:t>They </a:t>
            </a:r>
            <a:r>
              <a:rPr lang="en-US" sz="2400" dirty="0">
                <a:latin typeface="Times New Roman" pitchFamily="18" charset="0"/>
                <a:cs typeface="Times New Roman" pitchFamily="18" charset="0"/>
              </a:rPr>
              <a:t>are potent cytokines that possess antiviral, immunomodulatory, and antiproliferative activities.   </a:t>
            </a:r>
            <a:endParaRPr lang="en-US" sz="2400" dirty="0" smtClean="0">
              <a:latin typeface="Times New Roman" pitchFamily="18" charset="0"/>
              <a:cs typeface="Times New Roman" pitchFamily="18" charset="0"/>
            </a:endParaRPr>
          </a:p>
          <a:p>
            <a:pPr marL="285750" lvl="0" indent="-285750">
              <a:buFont typeface="Arial" pitchFamily="34" charset="0"/>
              <a:buChar char="•"/>
            </a:pPr>
            <a:endParaRPr lang="en-US" sz="2400" dirty="0" smtClean="0">
              <a:latin typeface="Times New Roman" pitchFamily="18" charset="0"/>
              <a:cs typeface="Times New Roman" pitchFamily="18" charset="0"/>
            </a:endParaRPr>
          </a:p>
          <a:p>
            <a:pPr marL="285750" lvl="0" indent="-285750">
              <a:buFont typeface="Arial" pitchFamily="34" charset="0"/>
              <a:buChar char="•"/>
            </a:pPr>
            <a:r>
              <a:rPr lang="en-US" sz="2400" dirty="0" smtClean="0">
                <a:latin typeface="Times New Roman" pitchFamily="18" charset="0"/>
                <a:cs typeface="Times New Roman" pitchFamily="18" charset="0"/>
              </a:rPr>
              <a:t>These </a:t>
            </a:r>
            <a:r>
              <a:rPr lang="en-US" sz="2400" dirty="0">
                <a:latin typeface="Times New Roman" pitchFamily="18" charset="0"/>
                <a:cs typeface="Times New Roman" pitchFamily="18" charset="0"/>
              </a:rPr>
              <a:t>proteins are synthesized by host cells in response to various inducers and, in turn, cause biochemical changes leading to an antiviral state in cells.  </a:t>
            </a:r>
            <a:endParaRPr lang="en-US" sz="2400" dirty="0" smtClean="0">
              <a:latin typeface="Times New Roman" pitchFamily="18" charset="0"/>
              <a:cs typeface="Times New Roman" pitchFamily="18" charset="0"/>
            </a:endParaRPr>
          </a:p>
          <a:p>
            <a:pPr marL="285750" lvl="0" indent="-285750">
              <a:buFont typeface="Arial" pitchFamily="34" charset="0"/>
              <a:buChar char="•"/>
            </a:pPr>
            <a:endParaRPr lang="en-US" sz="2400" dirty="0" smtClean="0">
              <a:latin typeface="Times New Roman" pitchFamily="18" charset="0"/>
              <a:cs typeface="Times New Roman" pitchFamily="18" charset="0"/>
            </a:endParaRPr>
          </a:p>
          <a:p>
            <a:pPr marL="285750" lvl="0" indent="-285750">
              <a:buFont typeface="Arial" pitchFamily="34" charset="0"/>
              <a:buChar char="•"/>
            </a:pPr>
            <a:r>
              <a:rPr lang="en-US" sz="2400" dirty="0" smtClean="0">
                <a:latin typeface="Times New Roman" pitchFamily="18" charset="0"/>
                <a:cs typeface="Times New Roman" pitchFamily="18" charset="0"/>
              </a:rPr>
              <a:t>In </a:t>
            </a:r>
            <a:r>
              <a:rPr lang="en-US" sz="2400" dirty="0">
                <a:latin typeface="Times New Roman" pitchFamily="18" charset="0"/>
                <a:cs typeface="Times New Roman" pitchFamily="18" charset="0"/>
              </a:rPr>
              <a:t>humans, there are three major classes of interferons with significant antiviral activity that </a:t>
            </a:r>
            <a:r>
              <a:rPr lang="en-US" sz="2400" dirty="0" smtClean="0">
                <a:latin typeface="Times New Roman" pitchFamily="18" charset="0"/>
                <a:cs typeface="Times New Roman" pitchFamily="18" charset="0"/>
              </a:rPr>
              <a:t>are include: </a:t>
            </a:r>
            <a:r>
              <a:rPr lang="en-US" sz="2400" dirty="0">
                <a:latin typeface="Symbol" pitchFamily="18" charset="2"/>
                <a:cs typeface="Times New Roman" pitchFamily="18" charset="0"/>
              </a:rPr>
              <a:t>a</a:t>
            </a:r>
            <a:r>
              <a:rPr lang="en-US" sz="2400" dirty="0">
                <a:latin typeface="Times New Roman" pitchFamily="18" charset="0"/>
                <a:cs typeface="Times New Roman" pitchFamily="18" charset="0"/>
              </a:rPr>
              <a:t>, </a:t>
            </a:r>
            <a:r>
              <a:rPr lang="en-US" sz="2400" dirty="0">
                <a:latin typeface="Symbol" pitchFamily="18" charset="2"/>
                <a:cs typeface="Times New Roman" pitchFamily="18" charset="0"/>
              </a:rPr>
              <a:t>b</a:t>
            </a:r>
            <a:r>
              <a:rPr lang="en-US" sz="2400" dirty="0">
                <a:latin typeface="Times New Roman" pitchFamily="18" charset="0"/>
                <a:cs typeface="Times New Roman" pitchFamily="18" charset="0"/>
              </a:rPr>
              <a:t>, and </a:t>
            </a:r>
            <a:r>
              <a:rPr lang="en-US" sz="2400" dirty="0">
                <a:latin typeface="Symbol" pitchFamily="18" charset="2"/>
                <a:cs typeface="Times New Roman" pitchFamily="18" charset="0"/>
              </a:rPr>
              <a:t>g</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marL="285750" lvl="0" indent="-285750">
              <a:buFont typeface="Arial" pitchFamily="34" charset="0"/>
              <a:buChar char="•"/>
            </a:pPr>
            <a:endParaRPr lang="en-US" sz="2400" dirty="0" smtClean="0">
              <a:latin typeface="Times New Roman" pitchFamily="18" charset="0"/>
              <a:cs typeface="Times New Roman" pitchFamily="18" charset="0"/>
            </a:endParaRPr>
          </a:p>
          <a:p>
            <a:pPr marL="285750" lvl="0" indent="-285750">
              <a:buFont typeface="Arial" pitchFamily="34" charset="0"/>
              <a:buChar char="•"/>
            </a:pPr>
            <a:r>
              <a:rPr lang="en-US" sz="2400" dirty="0" smtClean="0">
                <a:latin typeface="Times New Roman" pitchFamily="18" charset="0"/>
                <a:cs typeface="Times New Roman" pitchFamily="18" charset="0"/>
              </a:rPr>
              <a:t>IFN-</a:t>
            </a:r>
            <a:r>
              <a:rPr lang="en-US" sz="2400" dirty="0" smtClean="0">
                <a:latin typeface="Symbol" pitchFamily="18" charset="2"/>
                <a:cs typeface="Times New Roman" pitchFamily="18" charset="0"/>
              </a:rPr>
              <a:t>a</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and IFN-</a:t>
            </a:r>
            <a:r>
              <a:rPr lang="en-US" sz="2400" dirty="0">
                <a:latin typeface="Symbol" pitchFamily="18" charset="2"/>
                <a:cs typeface="Times New Roman" pitchFamily="18" charset="0"/>
              </a:rPr>
              <a:t>b</a:t>
            </a:r>
            <a:r>
              <a:rPr lang="en-US" sz="2400" dirty="0">
                <a:latin typeface="Times New Roman" pitchFamily="18" charset="0"/>
                <a:cs typeface="Times New Roman" pitchFamily="18" charset="0"/>
              </a:rPr>
              <a:t> may be produced by nearly all cells in response to viral </a:t>
            </a:r>
            <a:r>
              <a:rPr lang="en-US" sz="2400" dirty="0" smtClean="0">
                <a:latin typeface="Times New Roman" pitchFamily="18" charset="0"/>
                <a:cs typeface="Times New Roman" pitchFamily="18" charset="0"/>
              </a:rPr>
              <a:t>infection. </a:t>
            </a:r>
          </a:p>
          <a:p>
            <a:pPr marL="285750" lvl="0" indent="-285750">
              <a:buFont typeface="Arial" pitchFamily="34" charset="0"/>
              <a:buChar char="•"/>
            </a:pPr>
            <a:endParaRPr lang="en-US" sz="2400" dirty="0" smtClean="0">
              <a:latin typeface="Times New Roman" pitchFamily="18" charset="0"/>
              <a:cs typeface="Times New Roman" pitchFamily="18" charset="0"/>
            </a:endParaRPr>
          </a:p>
          <a:p>
            <a:pPr marL="285750" lvl="0" indent="-285750">
              <a:buFont typeface="Arial" pitchFamily="34" charset="0"/>
              <a:buChar char="•"/>
            </a:pPr>
            <a:r>
              <a:rPr lang="en-US" sz="2400" dirty="0" smtClean="0">
                <a:latin typeface="Times New Roman" pitchFamily="18" charset="0"/>
                <a:cs typeface="Times New Roman" pitchFamily="18" charset="0"/>
              </a:rPr>
              <a:t>IFN-</a:t>
            </a:r>
            <a:r>
              <a:rPr lang="en-US" sz="2400" dirty="0" smtClean="0">
                <a:latin typeface="Symbol" pitchFamily="18" charset="2"/>
                <a:cs typeface="Times New Roman" pitchFamily="18" charset="0"/>
              </a:rPr>
              <a:t>a</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and IFN-</a:t>
            </a:r>
            <a:r>
              <a:rPr lang="en-US" sz="2400" dirty="0">
                <a:latin typeface="Symbol" pitchFamily="18" charset="2"/>
                <a:cs typeface="Times New Roman" pitchFamily="18" charset="0"/>
              </a:rPr>
              <a:t>b</a:t>
            </a:r>
            <a:r>
              <a:rPr lang="en-US" sz="2400" dirty="0">
                <a:latin typeface="Times New Roman" pitchFamily="18" charset="0"/>
                <a:cs typeface="Times New Roman" pitchFamily="18" charset="0"/>
              </a:rPr>
              <a:t> exhibit antiviral and antiproliferative </a:t>
            </a:r>
            <a:r>
              <a:rPr lang="en-US" sz="2400" dirty="0" smtClean="0">
                <a:latin typeface="Times New Roman" pitchFamily="18" charset="0"/>
                <a:cs typeface="Times New Roman" pitchFamily="18" charset="0"/>
              </a:rPr>
              <a:t>actions. </a:t>
            </a:r>
          </a:p>
          <a:p>
            <a:pPr marL="285750" lvl="0" indent="-285750">
              <a:buFont typeface="Arial" pitchFamily="34" charset="0"/>
              <a:buChar char="•"/>
            </a:pPr>
            <a:endParaRPr lang="en-US" sz="2400" dirty="0" smtClean="0">
              <a:latin typeface="Times New Roman" pitchFamily="18" charset="0"/>
              <a:cs typeface="Times New Roman" pitchFamily="18" charset="0"/>
            </a:endParaRPr>
          </a:p>
          <a:p>
            <a:pPr marL="285750" lvl="0" indent="-285750">
              <a:buFont typeface="Arial" pitchFamily="34" charset="0"/>
              <a:buChar char="•"/>
            </a:pPr>
            <a:r>
              <a:rPr lang="en-US" sz="2400" dirty="0" smtClean="0">
                <a:latin typeface="Times New Roman" pitchFamily="18" charset="0"/>
                <a:cs typeface="Times New Roman" pitchFamily="18" charset="0"/>
              </a:rPr>
              <a:t>Most </a:t>
            </a:r>
            <a:r>
              <a:rPr lang="en-US" sz="2400" dirty="0">
                <a:latin typeface="Times New Roman" pitchFamily="18" charset="0"/>
                <a:cs typeface="Times New Roman" pitchFamily="18" charset="0"/>
              </a:rPr>
              <a:t>animal viruses are inhibited by IFNs, although many DNA viruses are relatively insensitive</a:t>
            </a:r>
            <a:r>
              <a:rPr lang="en-US" dirty="0">
                <a:latin typeface="Times New Roman" pitchFamily="18" charset="0"/>
                <a:cs typeface="Times New Roman" pitchFamily="18" charset="0"/>
              </a:rPr>
              <a:t>. </a:t>
            </a:r>
          </a:p>
        </p:txBody>
      </p:sp>
    </p:spTree>
    <p:extLst>
      <p:ext uri="{BB962C8B-B14F-4D97-AF65-F5344CB8AC3E}">
        <p14:creationId xmlns:p14="http://schemas.microsoft.com/office/powerpoint/2010/main" val="40750872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610600" cy="6063198"/>
          </a:xfrm>
          <a:prstGeom prst="rect">
            <a:avLst/>
          </a:prstGeom>
        </p:spPr>
        <p:txBody>
          <a:bodyPr wrap="square">
            <a:spAutoFit/>
          </a:bodyPr>
          <a:lstStyle/>
          <a:p>
            <a:r>
              <a:rPr lang="en-US" sz="2800" b="1" dirty="0">
                <a:solidFill>
                  <a:srgbClr val="04D235"/>
                </a:solidFill>
                <a:latin typeface="Times New Roman" pitchFamily="18" charset="0"/>
                <a:cs typeface="Times New Roman" pitchFamily="18" charset="0"/>
              </a:rPr>
              <a:t>Mechanism of action:</a:t>
            </a:r>
            <a:r>
              <a:rPr lang="en-US" sz="2800" dirty="0">
                <a:solidFill>
                  <a:srgbClr val="04D235"/>
                </a:solidFill>
                <a:latin typeface="Times New Roman" pitchFamily="18" charset="0"/>
                <a:cs typeface="Times New Roman" pitchFamily="18" charset="0"/>
              </a:rPr>
              <a:t> </a:t>
            </a:r>
            <a:endParaRPr lang="en-US" sz="2800" dirty="0" smtClean="0">
              <a:solidFill>
                <a:srgbClr val="04D235"/>
              </a:solidFill>
              <a:latin typeface="Times New Roman" pitchFamily="18" charset="0"/>
              <a:cs typeface="Times New Roman" pitchFamily="18" charset="0"/>
            </a:endParaRPr>
          </a:p>
          <a:p>
            <a:pPr marL="342900" indent="-342900">
              <a:buFont typeface="Arial" pitchFamily="34" charset="0"/>
              <a:buChar char="•"/>
            </a:pPr>
            <a:r>
              <a:rPr lang="en-US" sz="2400" dirty="0" smtClean="0">
                <a:latin typeface="Times New Roman" pitchFamily="18" charset="0"/>
                <a:cs typeface="Times New Roman" pitchFamily="18" charset="0"/>
              </a:rPr>
              <a:t>Following </a:t>
            </a:r>
            <a:r>
              <a:rPr lang="en-US" sz="2400" dirty="0">
                <a:latin typeface="Times New Roman" pitchFamily="18" charset="0"/>
                <a:cs typeface="Times New Roman" pitchFamily="18" charset="0"/>
              </a:rPr>
              <a:t>binding to specific cellular receptor, IFNs activate the </a:t>
            </a:r>
            <a:r>
              <a:rPr lang="en-US" sz="2400" b="1" dirty="0">
                <a:latin typeface="Times New Roman" pitchFamily="18" charset="0"/>
                <a:cs typeface="Times New Roman" pitchFamily="18" charset="0"/>
              </a:rPr>
              <a:t>JAK-STAT [(signaling pathway</a:t>
            </a:r>
            <a:r>
              <a:rPr lang="en-US" sz="2400" dirty="0">
                <a:latin typeface="Times New Roman" pitchFamily="18" charset="0"/>
                <a:cs typeface="Times New Roman" pitchFamily="18" charset="0"/>
              </a:rPr>
              <a:t> transmits information from chemical signals outside the cell, through the cell membrane, and into gene promoters on the DNA in the cell nucleus, which causes DNA transcription and activity in the cell. </a:t>
            </a:r>
            <a:endParaRPr lang="en-US" sz="2400" dirty="0" smtClean="0">
              <a:latin typeface="Times New Roman" pitchFamily="18" charset="0"/>
              <a:cs typeface="Times New Roman" pitchFamily="18" charset="0"/>
            </a:endParaRPr>
          </a:p>
          <a:p>
            <a:pPr marL="342900" indent="-342900">
              <a:buFont typeface="Arial" pitchFamily="34" charset="0"/>
              <a:buChar char="•"/>
            </a:pPr>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JAK-STAT system is a major signaling alternative to the second messenger </a:t>
            </a:r>
            <a:r>
              <a:rPr lang="en-US" sz="2400" dirty="0" smtClean="0">
                <a:latin typeface="Times New Roman" pitchFamily="18" charset="0"/>
                <a:cs typeface="Times New Roman" pitchFamily="18" charset="0"/>
              </a:rPr>
              <a:t>system.</a:t>
            </a:r>
          </a:p>
          <a:p>
            <a:pPr marL="342900" indent="-342900">
              <a:buFont typeface="Arial" pitchFamily="34" charset="0"/>
              <a:buChar char="•"/>
            </a:pPr>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JAK-STAT system consists of three main components: (1) a receptor (2) Janus kinase (JAK) and (3) Signal Transducer and Activator of Transcription (STAT)] signal-transduction pathway and lead to the nuclear translocation of a cellular protein complex that binds to genes containing an IFN-specific response element.  </a:t>
            </a:r>
            <a:endParaRPr lang="en-US" sz="2400" dirty="0" smtClean="0">
              <a:latin typeface="Times New Roman" pitchFamily="18" charset="0"/>
              <a:cs typeface="Times New Roman" pitchFamily="18" charset="0"/>
            </a:endParaRPr>
          </a:p>
          <a:p>
            <a:pPr marL="342900" indent="-342900">
              <a:buFont typeface="Arial" pitchFamily="34" charset="0"/>
              <a:buChar char="•"/>
            </a:pPr>
            <a:r>
              <a:rPr lang="en-US" sz="2400" dirty="0" smtClean="0">
                <a:latin typeface="Times New Roman" pitchFamily="18" charset="0"/>
                <a:cs typeface="Times New Roman" pitchFamily="18" charset="0"/>
              </a:rPr>
              <a:t>This </a:t>
            </a:r>
            <a:r>
              <a:rPr lang="en-US" sz="2400" dirty="0">
                <a:latin typeface="Times New Roman" pitchFamily="18" charset="0"/>
                <a:cs typeface="Times New Roman" pitchFamily="18" charset="0"/>
              </a:rPr>
              <a:t>is in turn, leads to synthesis of over two dozen proteins that contribute to viral resistance mediated at different stages of viral penetration.</a:t>
            </a:r>
          </a:p>
        </p:txBody>
      </p:sp>
    </p:spTree>
    <p:extLst>
      <p:ext uri="{BB962C8B-B14F-4D97-AF65-F5344CB8AC3E}">
        <p14:creationId xmlns:p14="http://schemas.microsoft.com/office/powerpoint/2010/main" val="42051203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0308" y="228600"/>
            <a:ext cx="8382000" cy="6063198"/>
          </a:xfrm>
          <a:prstGeom prst="rect">
            <a:avLst/>
          </a:prstGeom>
        </p:spPr>
        <p:txBody>
          <a:bodyPr wrap="square">
            <a:spAutoFit/>
          </a:bodyPr>
          <a:lstStyle/>
          <a:p>
            <a:r>
              <a:rPr lang="en-US" sz="2800" b="1" dirty="0" smtClean="0">
                <a:solidFill>
                  <a:srgbClr val="04D235"/>
                </a:solidFill>
                <a:latin typeface="Times New Roman" pitchFamily="18" charset="0"/>
                <a:cs typeface="Times New Roman" pitchFamily="18" charset="0"/>
              </a:rPr>
              <a:t>5. Cat </a:t>
            </a:r>
            <a:r>
              <a:rPr lang="en-US" sz="2800" b="1" dirty="0">
                <a:solidFill>
                  <a:srgbClr val="04D235"/>
                </a:solidFill>
                <a:latin typeface="Times New Roman" pitchFamily="18" charset="0"/>
                <a:cs typeface="Times New Roman" pitchFamily="18" charset="0"/>
              </a:rPr>
              <a:t>omega interferons: </a:t>
            </a:r>
            <a:endParaRPr lang="en-US" sz="2800" b="1" dirty="0" smtClean="0">
              <a:solidFill>
                <a:srgbClr val="04D235"/>
              </a:solidFill>
              <a:latin typeface="Times New Roman" pitchFamily="18" charset="0"/>
              <a:cs typeface="Times New Roman" pitchFamily="18" charset="0"/>
            </a:endParaRPr>
          </a:p>
          <a:p>
            <a:r>
              <a:rPr lang="en-US" sz="2400" dirty="0" smtClean="0">
                <a:latin typeface="Times New Roman" pitchFamily="18" charset="0"/>
                <a:cs typeface="Times New Roman" pitchFamily="18" charset="0"/>
              </a:rPr>
              <a:t>Proteins </a:t>
            </a:r>
            <a:r>
              <a:rPr lang="en-US" sz="2400" dirty="0">
                <a:latin typeface="Times New Roman" pitchFamily="18" charset="0"/>
                <a:cs typeface="Times New Roman" pitchFamily="18" charset="0"/>
              </a:rPr>
              <a:t>produced by host cells when they are attacked by viruses.  Cat omega interferon is produced by genetic engineering and is a type I interferon closely related to alpha interferon.</a:t>
            </a:r>
          </a:p>
          <a:p>
            <a:endParaRPr lang="en-US" sz="2400" b="1" dirty="0" smtClean="0">
              <a:solidFill>
                <a:srgbClr val="04D235"/>
              </a:solidFill>
              <a:latin typeface="Times New Roman" pitchFamily="18" charset="0"/>
              <a:cs typeface="Times New Roman" pitchFamily="18" charset="0"/>
            </a:endParaRPr>
          </a:p>
          <a:p>
            <a:r>
              <a:rPr lang="en-US" sz="2400" b="1" dirty="0" smtClean="0">
                <a:solidFill>
                  <a:srgbClr val="04D235"/>
                </a:solidFill>
                <a:latin typeface="Times New Roman" pitchFamily="18" charset="0"/>
                <a:cs typeface="Times New Roman" pitchFamily="18" charset="0"/>
              </a:rPr>
              <a:t>Mechanism </a:t>
            </a:r>
            <a:r>
              <a:rPr lang="en-US" sz="2400" b="1" dirty="0">
                <a:solidFill>
                  <a:srgbClr val="04D235"/>
                </a:solidFill>
                <a:latin typeface="Times New Roman" pitchFamily="18" charset="0"/>
                <a:cs typeface="Times New Roman" pitchFamily="18" charset="0"/>
              </a:rPr>
              <a:t>of action:  </a:t>
            </a:r>
            <a:r>
              <a:rPr lang="en-US" sz="2400" dirty="0">
                <a:latin typeface="Times New Roman" pitchFamily="18" charset="0"/>
                <a:cs typeface="Times New Roman" pitchFamily="18" charset="0"/>
              </a:rPr>
              <a:t>it is not a direct attack on the virus but by altering host cell metabolism to induce proteins that protect against viral invasion by several methods including destruction of mRNA and blockade of translational proteins resulting in the inhibition of viral replication.</a:t>
            </a:r>
          </a:p>
          <a:p>
            <a:endParaRPr lang="en-US" sz="2400" b="1" dirty="0" smtClean="0">
              <a:solidFill>
                <a:srgbClr val="04D235"/>
              </a:solidFill>
              <a:latin typeface="Times New Roman" pitchFamily="18" charset="0"/>
              <a:cs typeface="Times New Roman" pitchFamily="18" charset="0"/>
            </a:endParaRPr>
          </a:p>
          <a:p>
            <a:r>
              <a:rPr lang="en-US" sz="2400" b="1" dirty="0" smtClean="0">
                <a:solidFill>
                  <a:srgbClr val="04D235"/>
                </a:solidFill>
                <a:latin typeface="Times New Roman" pitchFamily="18" charset="0"/>
                <a:cs typeface="Times New Roman" pitchFamily="18" charset="0"/>
              </a:rPr>
              <a:t>Therapeutic </a:t>
            </a:r>
            <a:r>
              <a:rPr lang="en-US" sz="2400" b="1" dirty="0">
                <a:solidFill>
                  <a:srgbClr val="04D235"/>
                </a:solidFill>
                <a:latin typeface="Times New Roman" pitchFamily="18" charset="0"/>
                <a:cs typeface="Times New Roman" pitchFamily="18" charset="0"/>
              </a:rPr>
              <a:t>uses: </a:t>
            </a:r>
            <a:r>
              <a:rPr lang="en-US" sz="2400" dirty="0">
                <a:latin typeface="Times New Roman" pitchFamily="18" charset="0"/>
                <a:cs typeface="Times New Roman" pitchFamily="18" charset="0"/>
              </a:rPr>
              <a:t>Feline omega interferon can be used to treat cat viral infections as well as canine parvovirus.</a:t>
            </a:r>
          </a:p>
          <a:p>
            <a:endParaRPr lang="en-US" sz="2400" b="1" dirty="0" smtClean="0">
              <a:solidFill>
                <a:srgbClr val="04D235"/>
              </a:solidFill>
              <a:latin typeface="Times New Roman" pitchFamily="18" charset="0"/>
              <a:cs typeface="Times New Roman" pitchFamily="18" charset="0"/>
            </a:endParaRPr>
          </a:p>
          <a:p>
            <a:r>
              <a:rPr lang="en-US" sz="2400" b="1" dirty="0" smtClean="0">
                <a:solidFill>
                  <a:srgbClr val="04D235"/>
                </a:solidFill>
                <a:latin typeface="Times New Roman" pitchFamily="18" charset="0"/>
                <a:cs typeface="Times New Roman" pitchFamily="18" charset="0"/>
              </a:rPr>
              <a:t>Administration</a:t>
            </a:r>
            <a:r>
              <a:rPr lang="en-US" sz="2400" b="1" dirty="0">
                <a:solidFill>
                  <a:srgbClr val="04D235"/>
                </a:solidFill>
                <a:latin typeface="Times New Roman" pitchFamily="18" charset="0"/>
                <a:cs typeface="Times New Roman" pitchFamily="18" charset="0"/>
              </a:rPr>
              <a:t>: </a:t>
            </a:r>
            <a:r>
              <a:rPr lang="en-US" sz="2400" dirty="0">
                <a:latin typeface="Times New Roman" pitchFamily="18" charset="0"/>
                <a:cs typeface="Times New Roman" pitchFamily="18" charset="0"/>
              </a:rPr>
              <a:t>Interferons may be given SC or other parenteral routes depending on the virus t be treated once a day</a:t>
            </a:r>
            <a:r>
              <a:rPr lang="en-US" dirty="0">
                <a:latin typeface="Times New Roman" pitchFamily="18" charset="0"/>
                <a:cs typeface="Times New Roman" pitchFamily="18" charset="0"/>
              </a:rPr>
              <a:t>.</a:t>
            </a:r>
          </a:p>
        </p:txBody>
      </p:sp>
    </p:spTree>
    <p:extLst>
      <p:ext uri="{BB962C8B-B14F-4D97-AF65-F5344CB8AC3E}">
        <p14:creationId xmlns:p14="http://schemas.microsoft.com/office/powerpoint/2010/main" val="3515214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rmAutofit fontScale="90000"/>
          </a:bodyPr>
          <a:lstStyle/>
          <a:p>
            <a:r>
              <a:rPr lang="en-US" sz="3600" b="1" dirty="0" smtClean="0">
                <a:solidFill>
                  <a:srgbClr val="FFFF00"/>
                </a:solidFill>
                <a:latin typeface="Times New Roman" pitchFamily="18" charset="0"/>
                <a:cs typeface="Times New Roman" pitchFamily="18" charset="0"/>
              </a:rPr>
              <a:t>Introduction</a:t>
            </a:r>
            <a:endParaRPr lang="en-US" sz="3600" b="1"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609600"/>
            <a:ext cx="8229600" cy="5516563"/>
          </a:xfrm>
        </p:spPr>
        <p:txBody>
          <a:bodyPr>
            <a:normAutofit fontScale="92500" lnSpcReduction="10000"/>
          </a:bodyPr>
          <a:lstStyle/>
          <a:p>
            <a:r>
              <a:rPr lang="en-US" sz="2400" dirty="0">
                <a:latin typeface="Times New Roman" pitchFamily="18" charset="0"/>
                <a:cs typeface="Times New Roman" pitchFamily="18" charset="0"/>
              </a:rPr>
              <a:t>Viruses are small microorganisms that consist of either double- or single-stranded DNA or RNA located inside a protein coat.  </a:t>
            </a:r>
          </a:p>
          <a:p>
            <a:r>
              <a:rPr lang="en-US" sz="2400" dirty="0">
                <a:latin typeface="Times New Roman" pitchFamily="18" charset="0"/>
                <a:cs typeface="Times New Roman" pitchFamily="18" charset="0"/>
              </a:rPr>
              <a:t>There </a:t>
            </a:r>
            <a:r>
              <a:rPr lang="en-US" sz="2400" dirty="0" smtClean="0">
                <a:latin typeface="Times New Roman" pitchFamily="18" charset="0"/>
                <a:cs typeface="Times New Roman" pitchFamily="18" charset="0"/>
              </a:rPr>
              <a:t>are several </a:t>
            </a:r>
            <a:r>
              <a:rPr lang="en-US" sz="2400" dirty="0">
                <a:latin typeface="Times New Roman" pitchFamily="18" charset="0"/>
                <a:cs typeface="Times New Roman" pitchFamily="18" charset="0"/>
              </a:rPr>
              <a:t>stages involved in the replication of </a:t>
            </a:r>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virus thus there are classes of antiviral agents that able to attack the virus at each stage (Table 1).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Additionally</a:t>
            </a:r>
            <a:r>
              <a:rPr lang="en-US" sz="2400" dirty="0">
                <a:latin typeface="Times New Roman" pitchFamily="18" charset="0"/>
                <a:cs typeface="Times New Roman" pitchFamily="18" charset="0"/>
              </a:rPr>
              <a:t>, host cell molecules that are essential to viral replication also offer targets for involvement.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Figure </a:t>
            </a:r>
            <a:r>
              <a:rPr lang="en-US" sz="2400" dirty="0">
                <a:latin typeface="Times New Roman" pitchFamily="18" charset="0"/>
                <a:cs typeface="Times New Roman" pitchFamily="18" charset="0"/>
              </a:rPr>
              <a:t>1 provides information on the replicative cycle of typical DNA and RNA viruses.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Most </a:t>
            </a:r>
            <a:r>
              <a:rPr lang="en-US" sz="2400" dirty="0">
                <a:latin typeface="Times New Roman" pitchFamily="18" charset="0"/>
                <a:cs typeface="Times New Roman" pitchFamily="18" charset="0"/>
              </a:rPr>
              <a:t>DNA viruses enter the host cell nucleus, where the viral DNA is transcribed into mRNA by host cell polymerase; mRNA is translated in the usual host cell fashion into virus-specific proteins (Figure 1A).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Smallpox</a:t>
            </a:r>
            <a:r>
              <a:rPr lang="en-US" sz="2400" dirty="0">
                <a:latin typeface="Times New Roman" pitchFamily="18" charset="0"/>
                <a:cs typeface="Times New Roman" pitchFamily="18" charset="0"/>
              </a:rPr>
              <a:t>, chickenpox, Shingles, oral and genital herpes, conjunctivitis, hepatitis B, and papilloma (warts) are examples for DNA viruses. </a:t>
            </a:r>
          </a:p>
          <a:p>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42587476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685800"/>
          </a:xfrm>
        </p:spPr>
        <p:txBody>
          <a:bodyPr>
            <a:normAutofit/>
          </a:bodyPr>
          <a:lstStyle/>
          <a:p>
            <a:r>
              <a:rPr lang="en-US" sz="3600" b="1" dirty="0">
                <a:solidFill>
                  <a:srgbClr val="FFFF00"/>
                </a:solidFill>
                <a:latin typeface="Times New Roman" pitchFamily="18" charset="0"/>
                <a:cs typeface="Times New Roman" pitchFamily="18" charset="0"/>
              </a:rPr>
              <a:t>Introduction</a:t>
            </a:r>
          </a:p>
        </p:txBody>
      </p:sp>
      <p:sp>
        <p:nvSpPr>
          <p:cNvPr id="3" name="Content Placeholder 2"/>
          <p:cNvSpPr>
            <a:spLocks noGrp="1"/>
          </p:cNvSpPr>
          <p:nvPr>
            <p:ph idx="1"/>
          </p:nvPr>
        </p:nvSpPr>
        <p:spPr>
          <a:xfrm>
            <a:off x="457200" y="685800"/>
            <a:ext cx="8229600" cy="5440363"/>
          </a:xfrm>
        </p:spPr>
        <p:txBody>
          <a:bodyPr>
            <a:normAutofit lnSpcReduction="10000"/>
          </a:bodyPr>
          <a:lstStyle/>
          <a:p>
            <a:r>
              <a:rPr lang="en-US" sz="2600" dirty="0" smtClean="0">
                <a:latin typeface="Times New Roman" pitchFamily="18" charset="0"/>
                <a:cs typeface="Times New Roman" pitchFamily="18" charset="0"/>
              </a:rPr>
              <a:t>For </a:t>
            </a:r>
            <a:r>
              <a:rPr lang="en-US" sz="2600" dirty="0">
                <a:latin typeface="Times New Roman" pitchFamily="18" charset="0"/>
                <a:cs typeface="Times New Roman" pitchFamily="18" charset="0"/>
              </a:rPr>
              <a:t>RNA viruses, the replication relies either on enzymes in the virion to synthesize mRNA or had the viral RNA serving as its own mRNA.  </a:t>
            </a:r>
            <a:endParaRPr lang="en-US" sz="2600" dirty="0" smtClean="0">
              <a:latin typeface="Times New Roman" pitchFamily="18" charset="0"/>
              <a:cs typeface="Times New Roman" pitchFamily="18" charset="0"/>
            </a:endParaRPr>
          </a:p>
          <a:p>
            <a:r>
              <a:rPr lang="en-US" sz="2600" dirty="0" smtClean="0">
                <a:latin typeface="Times New Roman" pitchFamily="18" charset="0"/>
                <a:cs typeface="Times New Roman" pitchFamily="18" charset="0"/>
              </a:rPr>
              <a:t>The </a:t>
            </a:r>
            <a:r>
              <a:rPr lang="en-US" sz="2600" dirty="0">
                <a:latin typeface="Times New Roman" pitchFamily="18" charset="0"/>
                <a:cs typeface="Times New Roman" pitchFamily="18" charset="0"/>
              </a:rPr>
              <a:t>mRNA is translated into various viral proteins, including RNA polymerase, which directs the synthesis of more viral mRNA and genomic RNA (Figure 1B</a:t>
            </a:r>
            <a:r>
              <a:rPr lang="en-US" sz="2600" dirty="0" smtClean="0">
                <a:latin typeface="Times New Roman" pitchFamily="18" charset="0"/>
                <a:cs typeface="Times New Roman" pitchFamily="18" charset="0"/>
              </a:rPr>
              <a:t>).</a:t>
            </a:r>
          </a:p>
          <a:p>
            <a:r>
              <a:rPr lang="en-US" sz="2600" dirty="0" smtClean="0">
                <a:latin typeface="Times New Roman" pitchFamily="18" charset="0"/>
                <a:cs typeface="Times New Roman" pitchFamily="18" charset="0"/>
              </a:rPr>
              <a:t>Examples </a:t>
            </a:r>
            <a:r>
              <a:rPr lang="en-US" sz="2600" dirty="0">
                <a:latin typeface="Times New Roman" pitchFamily="18" charset="0"/>
                <a:cs typeface="Times New Roman" pitchFamily="18" charset="0"/>
              </a:rPr>
              <a:t>of RNA viruses include: German measles, rabies, meningitis, colds, hepatitis A, west Nile </a:t>
            </a:r>
            <a:r>
              <a:rPr lang="en-US" sz="2600" dirty="0" err="1">
                <a:latin typeface="Times New Roman" pitchFamily="18" charset="0"/>
                <a:cs typeface="Times New Roman" pitchFamily="18" charset="0"/>
              </a:rPr>
              <a:t>meningeoncephalitis</a:t>
            </a:r>
            <a:r>
              <a:rPr lang="en-US" sz="2600" dirty="0">
                <a:latin typeface="Times New Roman" pitchFamily="18" charset="0"/>
                <a:cs typeface="Times New Roman" pitchFamily="18" charset="0"/>
              </a:rPr>
              <a:t>, yellow fever, hepatitis C, influenza, measles, mumps, and sever acute respiratory syndrome (SARS).  </a:t>
            </a:r>
            <a:endParaRPr lang="en-US" sz="2600" dirty="0" smtClean="0">
              <a:latin typeface="Times New Roman" pitchFamily="18" charset="0"/>
              <a:cs typeface="Times New Roman" pitchFamily="18" charset="0"/>
            </a:endParaRPr>
          </a:p>
          <a:p>
            <a:r>
              <a:rPr lang="en-US" sz="2600" dirty="0" smtClean="0">
                <a:latin typeface="Times New Roman" pitchFamily="18" charset="0"/>
                <a:cs typeface="Times New Roman" pitchFamily="18" charset="0"/>
              </a:rPr>
              <a:t>Retroviruses </a:t>
            </a:r>
            <a:r>
              <a:rPr lang="en-US" sz="2600" dirty="0">
                <a:latin typeface="Times New Roman" pitchFamily="18" charset="0"/>
                <a:cs typeface="Times New Roman" pitchFamily="18" charset="0"/>
              </a:rPr>
              <a:t>are a special group of RNA viruses that include human immunodeficiency virus (HIV).</a:t>
            </a:r>
          </a:p>
          <a:p>
            <a:endParaRPr lang="en-US" dirty="0"/>
          </a:p>
        </p:txBody>
      </p:sp>
    </p:spTree>
    <p:extLst>
      <p:ext uri="{BB962C8B-B14F-4D97-AF65-F5344CB8AC3E}">
        <p14:creationId xmlns:p14="http://schemas.microsoft.com/office/powerpoint/2010/main" val="3578110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762000"/>
            <a:ext cx="7315200"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371600" y="152400"/>
            <a:ext cx="6248400" cy="461665"/>
          </a:xfrm>
          <a:prstGeom prst="rect">
            <a:avLst/>
          </a:prstGeom>
          <a:noFill/>
        </p:spPr>
        <p:txBody>
          <a:bodyPr wrap="square" rtlCol="0">
            <a:spAutoFit/>
          </a:bodyPr>
          <a:lstStyle/>
          <a:p>
            <a:r>
              <a:rPr lang="en-US" sz="2400" b="1" dirty="0" smtClean="0">
                <a:solidFill>
                  <a:srgbClr val="FFFF00"/>
                </a:solidFill>
                <a:latin typeface="Times New Roman" pitchFamily="18" charset="0"/>
                <a:cs typeface="Times New Roman" pitchFamily="18" charset="0"/>
              </a:rPr>
              <a:t>Replicative </a:t>
            </a:r>
            <a:r>
              <a:rPr lang="en-US" sz="2400" b="1" dirty="0">
                <a:solidFill>
                  <a:srgbClr val="FFFF00"/>
                </a:solidFill>
                <a:latin typeface="Times New Roman" pitchFamily="18" charset="0"/>
                <a:cs typeface="Times New Roman" pitchFamily="18" charset="0"/>
              </a:rPr>
              <a:t>cycles of DNA (A) and RNA (B)</a:t>
            </a:r>
          </a:p>
        </p:txBody>
      </p:sp>
    </p:spTree>
    <p:extLst>
      <p:ext uri="{BB962C8B-B14F-4D97-AF65-F5344CB8AC3E}">
        <p14:creationId xmlns:p14="http://schemas.microsoft.com/office/powerpoint/2010/main" val="25656281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685800"/>
          </a:xfrm>
        </p:spPr>
        <p:txBody>
          <a:bodyPr>
            <a:normAutofit/>
          </a:bodyPr>
          <a:lstStyle/>
          <a:p>
            <a:r>
              <a:rPr lang="en-US" sz="3600" b="1" dirty="0" smtClean="0">
                <a:solidFill>
                  <a:srgbClr val="FFFF00"/>
                </a:solidFill>
                <a:latin typeface="Times New Roman" pitchFamily="18" charset="0"/>
                <a:cs typeface="Times New Roman" pitchFamily="18" charset="0"/>
              </a:rPr>
              <a:t>Antiviral Agents</a:t>
            </a:r>
            <a:endParaRPr lang="en-US" sz="3600" b="1"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685800"/>
            <a:ext cx="8229600" cy="5440363"/>
          </a:xfrm>
        </p:spPr>
        <p:txBody>
          <a:bodyPr>
            <a:normAutofit fontScale="70000" lnSpcReduction="20000"/>
          </a:bodyPr>
          <a:lstStyle/>
          <a:p>
            <a:pPr marL="0" indent="0">
              <a:buNone/>
            </a:pPr>
            <a:r>
              <a:rPr lang="en-US" sz="4000" b="1" dirty="0" smtClean="0">
                <a:solidFill>
                  <a:srgbClr val="04D235"/>
                </a:solidFill>
                <a:latin typeface="Times New Roman" pitchFamily="18" charset="0"/>
                <a:cs typeface="Times New Roman" pitchFamily="18" charset="0"/>
              </a:rPr>
              <a:t>1. Amantadine</a:t>
            </a:r>
            <a:r>
              <a:rPr lang="en-US" sz="4000" b="1" dirty="0">
                <a:solidFill>
                  <a:srgbClr val="04D235"/>
                </a:solidFill>
                <a:latin typeface="Times New Roman" pitchFamily="18" charset="0"/>
                <a:cs typeface="Times New Roman" pitchFamily="18" charset="0"/>
              </a:rPr>
              <a:t>: </a:t>
            </a:r>
            <a:endParaRPr lang="en-US" sz="4000" b="1" dirty="0" smtClean="0">
              <a:solidFill>
                <a:srgbClr val="04D235"/>
              </a:solidFill>
              <a:latin typeface="Times New Roman" pitchFamily="18" charset="0"/>
              <a:cs typeface="Times New Roman" pitchFamily="18" charset="0"/>
            </a:endParaRPr>
          </a:p>
          <a:p>
            <a:r>
              <a:rPr lang="en-US" dirty="0" smtClean="0">
                <a:latin typeface="Times New Roman" pitchFamily="18" charset="0"/>
                <a:cs typeface="Times New Roman" pitchFamily="18" charset="0"/>
              </a:rPr>
              <a:t>It </a:t>
            </a:r>
            <a:r>
              <a:rPr lang="en-US" dirty="0">
                <a:latin typeface="Times New Roman" pitchFamily="18" charset="0"/>
                <a:cs typeface="Times New Roman" pitchFamily="18" charset="0"/>
              </a:rPr>
              <a:t>is 1-adamantanamine hydrochloride. Amantadine is an anti-influenza agent.</a:t>
            </a:r>
          </a:p>
          <a:p>
            <a:pPr marL="0" indent="0">
              <a:buNone/>
            </a:pPr>
            <a:r>
              <a:rPr lang="en-US" sz="3400" b="1" dirty="0">
                <a:solidFill>
                  <a:srgbClr val="04D235"/>
                </a:solidFill>
                <a:latin typeface="Times New Roman" pitchFamily="18" charset="0"/>
                <a:cs typeface="Times New Roman" pitchFamily="18" charset="0"/>
              </a:rPr>
              <a:t>Mechanism of action:  </a:t>
            </a:r>
            <a:endParaRPr lang="en-US" sz="3400" b="1" dirty="0" smtClean="0">
              <a:solidFill>
                <a:srgbClr val="04D235"/>
              </a:solidFill>
              <a:latin typeface="Times New Roman" pitchFamily="18" charset="0"/>
              <a:cs typeface="Times New Roman" pitchFamily="18" charset="0"/>
            </a:endParaRPr>
          </a:p>
          <a:p>
            <a:r>
              <a:rPr lang="en-US" dirty="0" smtClean="0">
                <a:latin typeface="Times New Roman" pitchFamily="18" charset="0"/>
                <a:cs typeface="Times New Roman" pitchFamily="18" charset="0"/>
              </a:rPr>
              <a:t>When </a:t>
            </a:r>
            <a:r>
              <a:rPr lang="en-US" dirty="0">
                <a:latin typeface="Times New Roman" pitchFamily="18" charset="0"/>
                <a:cs typeface="Times New Roman" pitchFamily="18" charset="0"/>
              </a:rPr>
              <a:t>influenza viruses replicate within the host cell, a viral </a:t>
            </a:r>
            <a:r>
              <a:rPr lang="en-US" dirty="0" smtClean="0">
                <a:latin typeface="Times New Roman" pitchFamily="18" charset="0"/>
                <a:cs typeface="Times New Roman" pitchFamily="18" charset="0"/>
              </a:rPr>
              <a:t>membrane protein known as M2 (an integral membrane protein that functions </a:t>
            </a:r>
            <a:r>
              <a:rPr lang="en-US" dirty="0">
                <a:latin typeface="Times New Roman" pitchFamily="18" charset="0"/>
                <a:cs typeface="Times New Roman" pitchFamily="18" charset="0"/>
              </a:rPr>
              <a:t>as an ion channel) forms an ion-channel for H+ influx from the endosome into the virion prior to fusion of the viral membrane with the endosomal membrane.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Amantadine </a:t>
            </a:r>
            <a:r>
              <a:rPr lang="en-US" dirty="0">
                <a:latin typeface="Times New Roman" pitchFamily="18" charset="0"/>
                <a:cs typeface="Times New Roman" pitchFamily="18" charset="0"/>
              </a:rPr>
              <a:t>binds to M2 protein and blocks its ion channel activity and thus inhibits viral uncoating and replication (Figure 1B).</a:t>
            </a:r>
          </a:p>
          <a:p>
            <a:pPr marL="0" indent="0">
              <a:buNone/>
            </a:pPr>
            <a:r>
              <a:rPr lang="en-US" sz="3400" b="1" dirty="0">
                <a:solidFill>
                  <a:srgbClr val="04D235"/>
                </a:solidFill>
                <a:latin typeface="Times New Roman" pitchFamily="18" charset="0"/>
                <a:cs typeface="Times New Roman" pitchFamily="18" charset="0"/>
              </a:rPr>
              <a:t>Therapeutic uses: </a:t>
            </a:r>
            <a:endParaRPr lang="en-US" sz="3400" b="1" dirty="0" smtClean="0">
              <a:solidFill>
                <a:srgbClr val="04D235"/>
              </a:solidFill>
              <a:latin typeface="Times New Roman" pitchFamily="18" charset="0"/>
              <a:cs typeface="Times New Roman" pitchFamily="18" charset="0"/>
            </a:endParaRPr>
          </a:p>
          <a:p>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primary use of amantadine in veterinary medicine is an adjunct to NSAIDs for the treatment of chronic pain in dogs and cats.  It is effective; for treating some, but not all, influenza viruses. </a:t>
            </a:r>
          </a:p>
          <a:p>
            <a:endParaRPr lang="en-US" dirty="0"/>
          </a:p>
        </p:txBody>
      </p:sp>
    </p:spTree>
    <p:extLst>
      <p:ext uri="{BB962C8B-B14F-4D97-AF65-F5344CB8AC3E}">
        <p14:creationId xmlns:p14="http://schemas.microsoft.com/office/powerpoint/2010/main" val="2400416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166843"/>
            <a:ext cx="8001000" cy="4770537"/>
          </a:xfrm>
          <a:prstGeom prst="rect">
            <a:avLst/>
          </a:prstGeom>
        </p:spPr>
        <p:txBody>
          <a:bodyPr wrap="square">
            <a:spAutoFit/>
          </a:bodyPr>
          <a:lstStyle/>
          <a:p>
            <a:r>
              <a:rPr lang="en-US" sz="2800" b="1" dirty="0" smtClean="0">
                <a:solidFill>
                  <a:srgbClr val="04D235"/>
                </a:solidFill>
                <a:latin typeface="Times New Roman" pitchFamily="18" charset="0"/>
                <a:cs typeface="Times New Roman" pitchFamily="18" charset="0"/>
              </a:rPr>
              <a:t>Pharmacokinetic</a:t>
            </a:r>
            <a:r>
              <a:rPr lang="en-US" sz="2800" dirty="0">
                <a:solidFill>
                  <a:srgbClr val="04D235"/>
                </a:solidFill>
                <a:latin typeface="Times New Roman" pitchFamily="18" charset="0"/>
                <a:cs typeface="Times New Roman" pitchFamily="18" charset="0"/>
              </a:rPr>
              <a:t>: </a:t>
            </a:r>
            <a:endParaRPr lang="en-US" sz="2800" dirty="0" smtClean="0">
              <a:solidFill>
                <a:srgbClr val="04D235"/>
              </a:solidFill>
              <a:latin typeface="Times New Roman" pitchFamily="18" charset="0"/>
              <a:cs typeface="Times New Roman" pitchFamily="18" charset="0"/>
            </a:endParaRPr>
          </a:p>
          <a:p>
            <a:pPr marL="285750" indent="-285750">
              <a:buFont typeface="Arial" pitchFamily="34" charset="0"/>
              <a:buChar char="•"/>
            </a:pPr>
            <a:r>
              <a:rPr lang="en-US" sz="2400" dirty="0" smtClean="0">
                <a:latin typeface="Times New Roman" pitchFamily="18" charset="0"/>
                <a:cs typeface="Times New Roman" pitchFamily="18" charset="0"/>
              </a:rPr>
              <a:t>Orally</a:t>
            </a:r>
            <a:r>
              <a:rPr lang="en-US" sz="2400" dirty="0">
                <a:latin typeface="Times New Roman" pitchFamily="18" charset="0"/>
                <a:cs typeface="Times New Roman" pitchFamily="18" charset="0"/>
              </a:rPr>
              <a:t>, about 50% of the dose is absorbed in horses and high levels are attained in secretions.  </a:t>
            </a:r>
            <a:endParaRPr lang="en-US" sz="2400" dirty="0" smtClean="0">
              <a:latin typeface="Times New Roman" pitchFamily="18" charset="0"/>
              <a:cs typeface="Times New Roman" pitchFamily="18" charset="0"/>
            </a:endParaRPr>
          </a:p>
          <a:p>
            <a:pPr marL="285750" indent="-285750">
              <a:buFont typeface="Arial" pitchFamily="34" charset="0"/>
              <a:buChar char="•"/>
            </a:pPr>
            <a:r>
              <a:rPr lang="en-US" sz="2400" dirty="0" smtClean="0">
                <a:latin typeface="Times New Roman" pitchFamily="18" charset="0"/>
                <a:cs typeface="Times New Roman" pitchFamily="18" charset="0"/>
              </a:rPr>
              <a:t>It </a:t>
            </a:r>
            <a:r>
              <a:rPr lang="en-US" sz="2400" dirty="0">
                <a:latin typeface="Times New Roman" pitchFamily="18" charset="0"/>
                <a:cs typeface="Times New Roman" pitchFamily="18" charset="0"/>
              </a:rPr>
              <a:t>is excreted unchanged by the kidneys. </a:t>
            </a:r>
          </a:p>
          <a:p>
            <a:r>
              <a:rPr lang="en-US" sz="2800" b="1" dirty="0">
                <a:solidFill>
                  <a:srgbClr val="04D235"/>
                </a:solidFill>
                <a:latin typeface="Times New Roman" pitchFamily="18" charset="0"/>
                <a:cs typeface="Times New Roman" pitchFamily="18" charset="0"/>
              </a:rPr>
              <a:t>Administration: </a:t>
            </a:r>
            <a:endParaRPr lang="en-US" sz="2800" b="1" dirty="0" smtClean="0">
              <a:solidFill>
                <a:srgbClr val="04D235"/>
              </a:solidFill>
              <a:latin typeface="Times New Roman" pitchFamily="18" charset="0"/>
              <a:cs typeface="Times New Roman" pitchFamily="18" charset="0"/>
            </a:endParaRPr>
          </a:p>
          <a:p>
            <a:pPr marL="285750" indent="-285750">
              <a:buFont typeface="Arial" pitchFamily="34" charset="0"/>
              <a:buChar char="•"/>
            </a:pPr>
            <a:r>
              <a:rPr lang="en-US" sz="2400" dirty="0" smtClean="0">
                <a:latin typeface="Times New Roman" pitchFamily="18" charset="0"/>
                <a:cs typeface="Times New Roman" pitchFamily="18" charset="0"/>
              </a:rPr>
              <a:t>It </a:t>
            </a:r>
            <a:r>
              <a:rPr lang="en-US" sz="2400" dirty="0">
                <a:latin typeface="Times New Roman" pitchFamily="18" charset="0"/>
                <a:cs typeface="Times New Roman" pitchFamily="18" charset="0"/>
              </a:rPr>
              <a:t>is administered once daily in dogs and cats as an adjunct to treat chronic pain.</a:t>
            </a:r>
          </a:p>
          <a:p>
            <a:r>
              <a:rPr lang="en-US" sz="2800" b="1" dirty="0">
                <a:solidFill>
                  <a:srgbClr val="04D235"/>
                </a:solidFill>
                <a:latin typeface="Times New Roman" pitchFamily="18" charset="0"/>
                <a:cs typeface="Times New Roman" pitchFamily="18" charset="0"/>
              </a:rPr>
              <a:t>Resistance: </a:t>
            </a:r>
            <a:endParaRPr lang="en-US" sz="2800" b="1" dirty="0" smtClean="0">
              <a:solidFill>
                <a:srgbClr val="04D235"/>
              </a:solidFill>
              <a:latin typeface="Times New Roman" pitchFamily="18" charset="0"/>
              <a:cs typeface="Times New Roman" pitchFamily="18" charset="0"/>
            </a:endParaRPr>
          </a:p>
          <a:p>
            <a:pPr marL="285750" indent="-285750">
              <a:buFont typeface="Arial" pitchFamily="34" charset="0"/>
              <a:buChar char="•"/>
            </a:pPr>
            <a:r>
              <a:rPr lang="en-US" sz="2400" dirty="0" smtClean="0">
                <a:latin typeface="Times New Roman" pitchFamily="18" charset="0"/>
                <a:cs typeface="Times New Roman" pitchFamily="18" charset="0"/>
              </a:rPr>
              <a:t>Develops </a:t>
            </a:r>
            <a:r>
              <a:rPr lang="en-US" sz="2400" dirty="0">
                <a:latin typeface="Times New Roman" pitchFamily="18" charset="0"/>
                <a:cs typeface="Times New Roman" pitchFamily="18" charset="0"/>
              </a:rPr>
              <a:t>rapidly.</a:t>
            </a:r>
          </a:p>
          <a:p>
            <a:r>
              <a:rPr lang="en-US" sz="2800" b="1" dirty="0">
                <a:solidFill>
                  <a:srgbClr val="04D235"/>
                </a:solidFill>
                <a:latin typeface="Times New Roman" pitchFamily="18" charset="0"/>
                <a:cs typeface="Times New Roman" pitchFamily="18" charset="0"/>
              </a:rPr>
              <a:t>Adverse effects: </a:t>
            </a:r>
            <a:endParaRPr lang="en-US" sz="2800" b="1" dirty="0" smtClean="0">
              <a:solidFill>
                <a:srgbClr val="04D235"/>
              </a:solidFill>
              <a:latin typeface="Times New Roman" pitchFamily="18" charset="0"/>
              <a:cs typeface="Times New Roman" pitchFamily="18" charset="0"/>
            </a:endParaRPr>
          </a:p>
          <a:p>
            <a:pPr marL="285750" indent="-285750">
              <a:buFont typeface="Arial" pitchFamily="34" charset="0"/>
              <a:buChar char="•"/>
            </a:pPr>
            <a:r>
              <a:rPr lang="en-US" sz="2400" dirty="0">
                <a:latin typeface="Times New Roman" pitchFamily="18" charset="0"/>
                <a:cs typeface="Times New Roman" pitchFamily="18" charset="0"/>
              </a:rPr>
              <a:t>A</a:t>
            </a:r>
            <a:r>
              <a:rPr lang="en-US" sz="2400" dirty="0" smtClean="0">
                <a:latin typeface="Times New Roman" pitchFamily="18" charset="0"/>
                <a:cs typeface="Times New Roman" pitchFamily="18" charset="0"/>
              </a:rPr>
              <a:t>gitation</a:t>
            </a:r>
            <a:r>
              <a:rPr lang="en-US" sz="2400" dirty="0">
                <a:latin typeface="Times New Roman" pitchFamily="18" charset="0"/>
                <a:cs typeface="Times New Roman" pitchFamily="18" charset="0"/>
              </a:rPr>
              <a:t>, loose stools, flatulence, or diarrhea, particularly early in therapy</a:t>
            </a:r>
          </a:p>
        </p:txBody>
      </p:sp>
    </p:spTree>
    <p:extLst>
      <p:ext uri="{BB962C8B-B14F-4D97-AF65-F5344CB8AC3E}">
        <p14:creationId xmlns:p14="http://schemas.microsoft.com/office/powerpoint/2010/main" val="1732768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97346"/>
            <a:ext cx="8229600" cy="6524863"/>
          </a:xfrm>
          <a:prstGeom prst="rect">
            <a:avLst/>
          </a:prstGeom>
        </p:spPr>
        <p:txBody>
          <a:bodyPr wrap="square">
            <a:spAutoFit/>
          </a:bodyPr>
          <a:lstStyle/>
          <a:p>
            <a:r>
              <a:rPr lang="en-US" sz="2800" b="1" dirty="0" smtClean="0">
                <a:solidFill>
                  <a:srgbClr val="04D235"/>
                </a:solidFill>
                <a:latin typeface="Times New Roman" pitchFamily="18" charset="0"/>
                <a:cs typeface="Times New Roman" pitchFamily="18" charset="0"/>
              </a:rPr>
              <a:t>2. Acyclovir</a:t>
            </a:r>
            <a:r>
              <a:rPr lang="en-US" sz="2800" b="1" dirty="0">
                <a:solidFill>
                  <a:srgbClr val="04D235"/>
                </a:solidFill>
                <a:latin typeface="Times New Roman" pitchFamily="18" charset="0"/>
                <a:cs typeface="Times New Roman" pitchFamily="18" charset="0"/>
              </a:rPr>
              <a:t>: </a:t>
            </a:r>
            <a:endParaRPr lang="en-US" sz="2800" b="1" dirty="0" smtClean="0">
              <a:solidFill>
                <a:srgbClr val="04D235"/>
              </a:solidFill>
              <a:latin typeface="Times New Roman" pitchFamily="18" charset="0"/>
              <a:cs typeface="Times New Roman" pitchFamily="18" charset="0"/>
            </a:endParaRPr>
          </a:p>
          <a:p>
            <a:r>
              <a:rPr lang="en-US" dirty="0" smtClean="0">
                <a:latin typeface="Times New Roman" pitchFamily="18" charset="0"/>
                <a:cs typeface="Times New Roman" pitchFamily="18" charset="0"/>
              </a:rPr>
              <a:t>Is </a:t>
            </a:r>
            <a:r>
              <a:rPr lang="en-US" dirty="0">
                <a:latin typeface="Times New Roman" pitchFamily="18" charset="0"/>
                <a:cs typeface="Times New Roman" pitchFamily="18" charset="0"/>
              </a:rPr>
              <a:t>a </a:t>
            </a:r>
            <a:r>
              <a:rPr lang="en-US" dirty="0" err="1">
                <a:latin typeface="Times New Roman" pitchFamily="18" charset="0"/>
                <a:cs typeface="Times New Roman" pitchFamily="18" charset="0"/>
              </a:rPr>
              <a:t>guanosine</a:t>
            </a:r>
            <a:r>
              <a:rPr lang="en-US" dirty="0">
                <a:latin typeface="Times New Roman" pitchFamily="18" charset="0"/>
                <a:cs typeface="Times New Roman" pitchFamily="18" charset="0"/>
              </a:rPr>
              <a:t> derivative with selectivity for particular herpes viruses.</a:t>
            </a:r>
          </a:p>
          <a:p>
            <a:r>
              <a:rPr lang="en-US" sz="2800" b="1" dirty="0">
                <a:solidFill>
                  <a:srgbClr val="04D235"/>
                </a:solidFill>
                <a:latin typeface="Times New Roman" pitchFamily="18" charset="0"/>
                <a:cs typeface="Times New Roman" pitchFamily="18" charset="0"/>
              </a:rPr>
              <a:t>Mechanism of action: </a:t>
            </a:r>
            <a:endParaRPr lang="en-US" sz="2800" b="1" dirty="0" smtClean="0">
              <a:solidFill>
                <a:srgbClr val="04D235"/>
              </a:solidFill>
              <a:latin typeface="Times New Roman" pitchFamily="18" charset="0"/>
              <a:cs typeface="Times New Roman" pitchFamily="18" charset="0"/>
            </a:endParaRPr>
          </a:p>
          <a:p>
            <a:r>
              <a:rPr lang="en-US" sz="2000" dirty="0" smtClean="0">
                <a:latin typeface="Times New Roman" pitchFamily="18" charset="0"/>
                <a:cs typeface="Times New Roman" pitchFamily="18" charset="0"/>
              </a:rPr>
              <a:t>It </a:t>
            </a:r>
            <a:r>
              <a:rPr lang="en-US" sz="2000" dirty="0">
                <a:latin typeface="Times New Roman" pitchFamily="18" charset="0"/>
                <a:cs typeface="Times New Roman" pitchFamily="18" charset="0"/>
              </a:rPr>
              <a:t>is metabolized in the host cell to the monophosphate by thymidine kinase, which is more active in the virus than in the host cell.  </a:t>
            </a:r>
            <a:endParaRPr lang="en-US" sz="2000" dirty="0" smtClean="0">
              <a:latin typeface="Times New Roman" pitchFamily="18" charset="0"/>
              <a:cs typeface="Times New Roman" pitchFamily="18" charset="0"/>
            </a:endParaRPr>
          </a:p>
          <a:p>
            <a:r>
              <a:rPr lang="en-US" sz="2000" dirty="0" smtClean="0">
                <a:latin typeface="Times New Roman" pitchFamily="18" charset="0"/>
                <a:cs typeface="Times New Roman" pitchFamily="18" charset="0"/>
              </a:rPr>
              <a:t>The </a:t>
            </a:r>
            <a:r>
              <a:rPr lang="en-US" sz="2000" dirty="0">
                <a:latin typeface="Times New Roman" pitchFamily="18" charset="0"/>
                <a:cs typeface="Times New Roman" pitchFamily="18" charset="0"/>
              </a:rPr>
              <a:t>host cell then converts the monophosphate to the acyclovir triphosphate that inhibits the viral DNA polymerase, ending the nucleotide chain prematurely (Figure 1A).</a:t>
            </a:r>
          </a:p>
          <a:p>
            <a:r>
              <a:rPr lang="en-US" sz="2800" dirty="0">
                <a:solidFill>
                  <a:srgbClr val="04D235"/>
                </a:solidFill>
                <a:latin typeface="Times New Roman" pitchFamily="18" charset="0"/>
                <a:cs typeface="Times New Roman" pitchFamily="18" charset="0"/>
              </a:rPr>
              <a:t>Therapeutic uses: </a:t>
            </a:r>
            <a:endParaRPr lang="en-US" sz="2800" dirty="0" smtClean="0">
              <a:solidFill>
                <a:srgbClr val="04D235"/>
              </a:solidFill>
              <a:latin typeface="Times New Roman" pitchFamily="18" charset="0"/>
              <a:cs typeface="Times New Roman" pitchFamily="18" charset="0"/>
            </a:endParaRPr>
          </a:p>
          <a:p>
            <a:r>
              <a:rPr lang="en-US" sz="2000" dirty="0" smtClean="0">
                <a:latin typeface="Times New Roman" pitchFamily="18" charset="0"/>
                <a:cs typeface="Times New Roman" pitchFamily="18" charset="0"/>
              </a:rPr>
              <a:t>It </a:t>
            </a:r>
            <a:r>
              <a:rPr lang="en-US" sz="2000" dirty="0">
                <a:latin typeface="Times New Roman" pitchFamily="18" charset="0"/>
                <a:cs typeface="Times New Roman" pitchFamily="18" charset="0"/>
              </a:rPr>
              <a:t>is used to treat ocular and respiratory infections of herpes 1 of cats.  Although acyclovir is active against equine herpes, oral absorption is poor in horses and therapeutic levels are not attainable.</a:t>
            </a:r>
          </a:p>
          <a:p>
            <a:r>
              <a:rPr lang="en-US" sz="2800" b="1" dirty="0">
                <a:solidFill>
                  <a:srgbClr val="04D235"/>
                </a:solidFill>
                <a:latin typeface="Times New Roman" pitchFamily="18" charset="0"/>
                <a:cs typeface="Times New Roman" pitchFamily="18" charset="0"/>
              </a:rPr>
              <a:t>Pharmacokinetics: </a:t>
            </a:r>
            <a:endParaRPr lang="en-US" sz="2800" b="1" dirty="0" smtClean="0">
              <a:solidFill>
                <a:srgbClr val="04D235"/>
              </a:solidFill>
              <a:latin typeface="Times New Roman" pitchFamily="18" charset="0"/>
              <a:cs typeface="Times New Roman" pitchFamily="18" charset="0"/>
            </a:endParaRPr>
          </a:p>
          <a:p>
            <a:r>
              <a:rPr lang="en-US" sz="2000" dirty="0" smtClean="0">
                <a:latin typeface="Times New Roman" pitchFamily="18" charset="0"/>
                <a:cs typeface="Times New Roman" pitchFamily="18" charset="0"/>
              </a:rPr>
              <a:t>Acyclovir </a:t>
            </a:r>
            <a:r>
              <a:rPr lang="en-US" sz="2000" dirty="0">
                <a:latin typeface="Times New Roman" pitchFamily="18" charset="0"/>
                <a:cs typeface="Times New Roman" pitchFamily="18" charset="0"/>
              </a:rPr>
              <a:t>is poorly absorbed after oral administration.  It is widely distributed throughout the body tissues and fluids, including the brain and CSF.  </a:t>
            </a:r>
          </a:p>
          <a:p>
            <a:r>
              <a:rPr lang="en-US" sz="2800" b="1" dirty="0">
                <a:solidFill>
                  <a:srgbClr val="04D235"/>
                </a:solidFill>
                <a:latin typeface="Times New Roman" pitchFamily="18" charset="0"/>
                <a:cs typeface="Times New Roman" pitchFamily="18" charset="0"/>
              </a:rPr>
              <a:t>Administration: </a:t>
            </a:r>
            <a:endParaRPr lang="en-US" sz="2800" b="1" dirty="0" smtClean="0">
              <a:solidFill>
                <a:srgbClr val="04D235"/>
              </a:solidFill>
              <a:latin typeface="Times New Roman" pitchFamily="18" charset="0"/>
              <a:cs typeface="Times New Roman" pitchFamily="18" charset="0"/>
            </a:endParaRPr>
          </a:p>
          <a:p>
            <a:r>
              <a:rPr lang="en-US" sz="2000" dirty="0" smtClean="0">
                <a:latin typeface="Times New Roman" pitchFamily="18" charset="0"/>
                <a:cs typeface="Times New Roman" pitchFamily="18" charset="0"/>
              </a:rPr>
              <a:t>Acyclovir </a:t>
            </a:r>
            <a:r>
              <a:rPr lang="en-US" sz="2000" dirty="0">
                <a:latin typeface="Times New Roman" pitchFamily="18" charset="0"/>
                <a:cs typeface="Times New Roman" pitchFamily="18" charset="0"/>
              </a:rPr>
              <a:t>is administered orally twice a day to cats.</a:t>
            </a:r>
          </a:p>
          <a:p>
            <a:r>
              <a:rPr lang="en-US" sz="2000" dirty="0">
                <a:latin typeface="Times New Roman" pitchFamily="18" charset="0"/>
                <a:cs typeface="Times New Roman" pitchFamily="18" charset="0"/>
              </a:rPr>
              <a:t>Adverse effect: Leucopenia and anemia may occur and they rare eversible if treatment is discontinued.</a:t>
            </a:r>
          </a:p>
        </p:txBody>
      </p:sp>
    </p:spTree>
    <p:extLst>
      <p:ext uri="{BB962C8B-B14F-4D97-AF65-F5344CB8AC3E}">
        <p14:creationId xmlns:p14="http://schemas.microsoft.com/office/powerpoint/2010/main" val="3949954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382000" cy="5386090"/>
          </a:xfrm>
          <a:prstGeom prst="rect">
            <a:avLst/>
          </a:prstGeom>
        </p:spPr>
        <p:txBody>
          <a:bodyPr wrap="square">
            <a:spAutoFit/>
          </a:bodyPr>
          <a:lstStyle/>
          <a:p>
            <a:r>
              <a:rPr lang="en-US" sz="2800" b="1" dirty="0" smtClean="0">
                <a:solidFill>
                  <a:srgbClr val="04D235"/>
                </a:solidFill>
                <a:latin typeface="Times New Roman" pitchFamily="18" charset="0"/>
                <a:cs typeface="Times New Roman" pitchFamily="18" charset="0"/>
              </a:rPr>
              <a:t>3. Zidovudine </a:t>
            </a:r>
            <a:r>
              <a:rPr lang="en-US" sz="2800" b="1" dirty="0">
                <a:solidFill>
                  <a:srgbClr val="04D235"/>
                </a:solidFill>
                <a:latin typeface="Times New Roman" pitchFamily="18" charset="0"/>
                <a:cs typeface="Times New Roman" pitchFamily="18" charset="0"/>
              </a:rPr>
              <a:t>(AZT): </a:t>
            </a:r>
            <a:endParaRPr lang="en-US" sz="2800" b="1" dirty="0" smtClean="0">
              <a:solidFill>
                <a:srgbClr val="04D235"/>
              </a:solidFill>
              <a:latin typeface="Times New Roman" pitchFamily="18" charset="0"/>
              <a:cs typeface="Times New Roman" pitchFamily="18" charset="0"/>
            </a:endParaRPr>
          </a:p>
          <a:p>
            <a:pPr marL="285750" indent="-285750">
              <a:buFont typeface="Arial" pitchFamily="34" charset="0"/>
              <a:buChar char="•"/>
            </a:pPr>
            <a:r>
              <a:rPr lang="en-US" sz="2400" dirty="0" smtClean="0">
                <a:latin typeface="Times New Roman" pitchFamily="18" charset="0"/>
                <a:cs typeface="Times New Roman" pitchFamily="18" charset="0"/>
              </a:rPr>
              <a:t>It </a:t>
            </a:r>
            <a:r>
              <a:rPr lang="en-US" sz="2400" dirty="0">
                <a:latin typeface="Times New Roman" pitchFamily="18" charset="0"/>
                <a:cs typeface="Times New Roman" pitchFamily="18" charset="0"/>
              </a:rPr>
              <a:t>is a synthetic thymidine analog with potent activity against a broad spectrum of retroviruses including HIV-1, HIV-2, and human T-cell lymphotrophic viruses (HTLV) I and II. </a:t>
            </a:r>
          </a:p>
          <a:p>
            <a:r>
              <a:rPr lang="en-US" sz="2800" b="1" dirty="0">
                <a:solidFill>
                  <a:srgbClr val="04D235"/>
                </a:solidFill>
                <a:latin typeface="Times New Roman" pitchFamily="18" charset="0"/>
                <a:cs typeface="Times New Roman" pitchFamily="18" charset="0"/>
              </a:rPr>
              <a:t>Mechanism of action</a:t>
            </a:r>
            <a:r>
              <a:rPr lang="en-US" dirty="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pPr marL="285750" indent="-285750">
              <a:buFont typeface="Arial" pitchFamily="34" charset="0"/>
              <a:buChar char="•"/>
            </a:pPr>
            <a:r>
              <a:rPr lang="en-US" sz="2400" dirty="0" smtClean="0">
                <a:latin typeface="Times New Roman" pitchFamily="18" charset="0"/>
                <a:cs typeface="Times New Roman" pitchFamily="18" charset="0"/>
              </a:rPr>
              <a:t>Zidovudine </a:t>
            </a:r>
            <a:r>
              <a:rPr lang="en-US" sz="2400" dirty="0">
                <a:latin typeface="Times New Roman" pitchFamily="18" charset="0"/>
                <a:cs typeface="Times New Roman" pitchFamily="18" charset="0"/>
              </a:rPr>
              <a:t>is phosphorylated by host cell enzymes to AZT 5’-triphosphate, which competes with host 5’-thymidine, which is essential for proviral DNA formation by reverse transcriptase of the virus.   </a:t>
            </a:r>
            <a:endParaRPr lang="en-US" sz="2400" dirty="0" smtClean="0">
              <a:latin typeface="Times New Roman" pitchFamily="18" charset="0"/>
              <a:cs typeface="Times New Roman" pitchFamily="18" charset="0"/>
            </a:endParaRPr>
          </a:p>
          <a:p>
            <a:pPr marL="285750" indent="-285750">
              <a:buFont typeface="Arial" pitchFamily="34" charset="0"/>
              <a:buChar char="•"/>
            </a:pPr>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incorporation of the 5’-triphosphate zidovudine into the viral DNA chain produces the termination of viral DNA synthesis. </a:t>
            </a:r>
            <a:endParaRPr lang="en-US" sz="2400" dirty="0" smtClean="0">
              <a:latin typeface="Times New Roman" pitchFamily="18" charset="0"/>
              <a:cs typeface="Times New Roman" pitchFamily="18" charset="0"/>
            </a:endParaRPr>
          </a:p>
          <a:p>
            <a:pPr marL="285750" indent="-285750">
              <a:buFont typeface="Arial" pitchFamily="34" charset="0"/>
              <a:buChar char="•"/>
            </a:pPr>
            <a:r>
              <a:rPr lang="en-US" sz="2400" dirty="0" smtClean="0">
                <a:latin typeface="Times New Roman" pitchFamily="18" charset="0"/>
                <a:cs typeface="Times New Roman" pitchFamily="18" charset="0"/>
              </a:rPr>
              <a:t>Mammalian </a:t>
            </a:r>
            <a:r>
              <a:rPr lang="en-US" sz="2400" dirty="0">
                <a:latin typeface="Times New Roman" pitchFamily="18" charset="0"/>
                <a:cs typeface="Times New Roman" pitchFamily="18" charset="0"/>
              </a:rPr>
              <a:t>DNA polymerase does not incorporate the zidovudine (Figure 1</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268580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533400"/>
            <a:ext cx="8229600" cy="5324535"/>
          </a:xfrm>
          <a:prstGeom prst="rect">
            <a:avLst/>
          </a:prstGeom>
        </p:spPr>
        <p:txBody>
          <a:bodyPr wrap="square">
            <a:spAutoFit/>
          </a:bodyPr>
          <a:lstStyle/>
          <a:p>
            <a:r>
              <a:rPr lang="en-US" sz="2800" b="1" dirty="0">
                <a:solidFill>
                  <a:srgbClr val="04D235"/>
                </a:solidFill>
                <a:latin typeface="Times New Roman" pitchFamily="18" charset="0"/>
                <a:cs typeface="Times New Roman" pitchFamily="18" charset="0"/>
              </a:rPr>
              <a:t>Therapeutic uses: </a:t>
            </a:r>
            <a:endParaRPr lang="en-US" sz="2800" b="1" dirty="0" smtClean="0">
              <a:solidFill>
                <a:srgbClr val="04D235"/>
              </a:solidFill>
              <a:latin typeface="Times New Roman" pitchFamily="18" charset="0"/>
              <a:cs typeface="Times New Roman" pitchFamily="18" charset="0"/>
            </a:endParaRPr>
          </a:p>
          <a:p>
            <a:pPr marL="285750" indent="-285750">
              <a:buFont typeface="Arial" pitchFamily="34" charset="0"/>
              <a:buChar char="•"/>
            </a:pPr>
            <a:r>
              <a:rPr lang="en-US" sz="2400" dirty="0" smtClean="0">
                <a:latin typeface="Times New Roman" pitchFamily="18" charset="0"/>
                <a:cs typeface="Times New Roman" pitchFamily="18" charset="0"/>
              </a:rPr>
              <a:t>Zidovudine </a:t>
            </a:r>
            <a:r>
              <a:rPr lang="en-US" sz="2400" dirty="0">
                <a:latin typeface="Times New Roman" pitchFamily="18" charset="0"/>
                <a:cs typeface="Times New Roman" pitchFamily="18" charset="0"/>
              </a:rPr>
              <a:t>is FDA-approved for the treatment of adults and children with HIV infection and for preventing another-to-child transmission of HIV infection; </a:t>
            </a:r>
            <a:endParaRPr lang="en-US" sz="2400" dirty="0" smtClean="0">
              <a:latin typeface="Times New Roman" pitchFamily="18" charset="0"/>
              <a:cs typeface="Times New Roman" pitchFamily="18" charset="0"/>
            </a:endParaRPr>
          </a:p>
          <a:p>
            <a:pPr marL="285750" indent="-285750">
              <a:buFont typeface="Arial" pitchFamily="34" charset="0"/>
              <a:buChar char="•"/>
            </a:pPr>
            <a:r>
              <a:rPr lang="en-US" sz="2400" dirty="0" smtClean="0">
                <a:latin typeface="Times New Roman" pitchFamily="18" charset="0"/>
                <a:cs typeface="Times New Roman" pitchFamily="18" charset="0"/>
              </a:rPr>
              <a:t>it </a:t>
            </a:r>
            <a:r>
              <a:rPr lang="en-US" sz="2400" dirty="0">
                <a:latin typeface="Times New Roman" pitchFamily="18" charset="0"/>
                <a:cs typeface="Times New Roman" pitchFamily="18" charset="0"/>
              </a:rPr>
              <a:t>is still recommended for post-exposure prophylaxis in HIV-exposed healthcare workers.  </a:t>
            </a:r>
            <a:endParaRPr lang="en-US" sz="2400" dirty="0" smtClean="0">
              <a:latin typeface="Times New Roman" pitchFamily="18" charset="0"/>
              <a:cs typeface="Times New Roman" pitchFamily="18" charset="0"/>
            </a:endParaRPr>
          </a:p>
          <a:p>
            <a:pPr marL="285750" indent="-285750">
              <a:buFont typeface="Arial" pitchFamily="34" charset="0"/>
              <a:buChar char="•"/>
            </a:pPr>
            <a:r>
              <a:rPr lang="en-US" sz="2400" dirty="0" smtClean="0">
                <a:latin typeface="Times New Roman" pitchFamily="18" charset="0"/>
                <a:cs typeface="Times New Roman" pitchFamily="18" charset="0"/>
              </a:rPr>
              <a:t>It </a:t>
            </a:r>
            <a:r>
              <a:rPr lang="en-US" sz="2400" dirty="0">
                <a:latin typeface="Times New Roman" pitchFamily="18" charset="0"/>
                <a:cs typeface="Times New Roman" pitchFamily="18" charset="0"/>
              </a:rPr>
              <a:t>has limited use in veterinary medicine. </a:t>
            </a:r>
            <a:endParaRPr lang="en-US" sz="2400" dirty="0" smtClean="0">
              <a:latin typeface="Times New Roman" pitchFamily="18" charset="0"/>
              <a:cs typeface="Times New Roman" pitchFamily="18" charset="0"/>
            </a:endParaRPr>
          </a:p>
          <a:p>
            <a:pPr marL="285750" indent="-285750">
              <a:buFont typeface="Arial" pitchFamily="34" charset="0"/>
              <a:buChar char="•"/>
            </a:pPr>
            <a:r>
              <a:rPr lang="en-US" sz="2400" dirty="0" smtClean="0">
                <a:latin typeface="Times New Roman" pitchFamily="18" charset="0"/>
                <a:cs typeface="Times New Roman" pitchFamily="18" charset="0"/>
              </a:rPr>
              <a:t>It </a:t>
            </a:r>
            <a:r>
              <a:rPr lang="en-US" sz="2400" dirty="0">
                <a:latin typeface="Times New Roman" pitchFamily="18" charset="0"/>
                <a:cs typeface="Times New Roman" pitchFamily="18" charset="0"/>
              </a:rPr>
              <a:t>can be used in cats to treat Feline Leukemia Virus (FLV) infection where it produces temporary alleviation of the clinical signs and increase quality of life and survival time in most cats, particularly when clinical signs of immunodeficiency are evident. </a:t>
            </a:r>
            <a:endParaRPr lang="en-US" sz="2400" dirty="0" smtClean="0">
              <a:latin typeface="Times New Roman" pitchFamily="18" charset="0"/>
              <a:cs typeface="Times New Roman" pitchFamily="18" charset="0"/>
            </a:endParaRPr>
          </a:p>
          <a:p>
            <a:pPr marL="285750" indent="-285750">
              <a:buFont typeface="Arial" pitchFamily="34" charset="0"/>
              <a:buChar char="•"/>
            </a:pP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It is not effective against feline leukemia virus at nontoxic doses.</a:t>
            </a:r>
          </a:p>
        </p:txBody>
      </p:sp>
    </p:spTree>
    <p:extLst>
      <p:ext uri="{BB962C8B-B14F-4D97-AF65-F5344CB8AC3E}">
        <p14:creationId xmlns:p14="http://schemas.microsoft.com/office/powerpoint/2010/main" val="32935926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1588</TotalTime>
  <Words>1349</Words>
  <Application>Microsoft Office PowerPoint</Application>
  <PresentationFormat>On-screen Show (4:3)</PresentationFormat>
  <Paragraphs>89</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University of Karbala College of veterinary medicine  Second semester Pharmacology Lect. # 3  Antiviral Drugs   Dr. Sattar K. Abdul-Hussain, Ph.D, DVM, DABT </vt:lpstr>
      <vt:lpstr>Introduction</vt:lpstr>
      <vt:lpstr>Introduction</vt:lpstr>
      <vt:lpstr>PowerPoint Presentation</vt:lpstr>
      <vt:lpstr>Antiviral Agents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Pharmacology Lect. # 1  Antibacterial Drugs Part 2</dc:title>
  <dc:subject>Pharmacology</dc:subject>
  <dc:creator>Dr. Sattar K. Abdul-Hussain</dc:creator>
  <cp:lastModifiedBy>Sattar</cp:lastModifiedBy>
  <cp:revision>123</cp:revision>
  <dcterms:created xsi:type="dcterms:W3CDTF">2016-02-24T06:48:30Z</dcterms:created>
  <dcterms:modified xsi:type="dcterms:W3CDTF">2016-03-12T08:53:39Z</dcterms:modified>
</cp:coreProperties>
</file>