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7" r:id="rId15"/>
    <p:sldId id="278" r:id="rId16"/>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71" d="100"/>
          <a:sy n="71"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IQ"/>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717E80E4-0F2D-4297-BF4D-9D0086AC0D95}" type="datetimeFigureOut">
              <a:rPr lang="ar-IQ" smtClean="0"/>
              <a:t>30/05/1437</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2958944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17E80E4-0F2D-4297-BF4D-9D0086AC0D95}" type="datetimeFigureOut">
              <a:rPr lang="ar-IQ" smtClean="0"/>
              <a:t>30/05/1437</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863680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17E80E4-0F2D-4297-BF4D-9D0086AC0D95}" type="datetimeFigureOut">
              <a:rPr lang="ar-IQ" smtClean="0"/>
              <a:t>30/05/1437</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528478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17E80E4-0F2D-4297-BF4D-9D0086AC0D95}" type="datetimeFigureOut">
              <a:rPr lang="ar-IQ" smtClean="0"/>
              <a:t>30/05/1437</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646223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IQ"/>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7E80E4-0F2D-4297-BF4D-9D0086AC0D95}" type="datetimeFigureOut">
              <a:rPr lang="ar-IQ" smtClean="0"/>
              <a:t>30/05/1437</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386402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717E80E4-0F2D-4297-BF4D-9D0086AC0D95}" type="datetimeFigureOut">
              <a:rPr lang="ar-IQ" smtClean="0"/>
              <a:t>30/05/1437</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2091906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IQ"/>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717E80E4-0F2D-4297-BF4D-9D0086AC0D95}" type="datetimeFigureOut">
              <a:rPr lang="ar-IQ" smtClean="0"/>
              <a:t>30/05/1437</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300930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717E80E4-0F2D-4297-BF4D-9D0086AC0D95}" type="datetimeFigureOut">
              <a:rPr lang="ar-IQ" smtClean="0"/>
              <a:t>30/05/1437</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2539355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E80E4-0F2D-4297-BF4D-9D0086AC0D95}" type="datetimeFigureOut">
              <a:rPr lang="ar-IQ" smtClean="0"/>
              <a:t>30/05/1437</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193574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IQ"/>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7E80E4-0F2D-4297-BF4D-9D0086AC0D95}" type="datetimeFigureOut">
              <a:rPr lang="ar-IQ" smtClean="0"/>
              <a:t>30/05/1437</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97487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IQ"/>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7E80E4-0F2D-4297-BF4D-9D0086AC0D95}" type="datetimeFigureOut">
              <a:rPr lang="ar-IQ" smtClean="0"/>
              <a:t>30/05/1437</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7618F260-EB8B-4811-AB77-BB1423DF1C3C}" type="slidenum">
              <a:rPr lang="ar-IQ" smtClean="0"/>
              <a:t>‹#›</a:t>
            </a:fld>
            <a:endParaRPr lang="ar-IQ"/>
          </a:p>
        </p:txBody>
      </p:sp>
    </p:spTree>
    <p:extLst>
      <p:ext uri="{BB962C8B-B14F-4D97-AF65-F5344CB8AC3E}">
        <p14:creationId xmlns:p14="http://schemas.microsoft.com/office/powerpoint/2010/main" val="2459629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17E80E4-0F2D-4297-BF4D-9D0086AC0D95}" type="datetimeFigureOut">
              <a:rPr lang="ar-IQ" smtClean="0"/>
              <a:t>30/05/1437</a:t>
            </a:fld>
            <a:endParaRPr lang="ar-IQ"/>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618F260-EB8B-4811-AB77-BB1423DF1C3C}" type="slidenum">
              <a:rPr lang="ar-IQ" smtClean="0"/>
              <a:t>‹#›</a:t>
            </a:fld>
            <a:endParaRPr lang="ar-IQ"/>
          </a:p>
        </p:txBody>
      </p:sp>
    </p:spTree>
    <p:extLst>
      <p:ext uri="{BB962C8B-B14F-4D97-AF65-F5344CB8AC3E}">
        <p14:creationId xmlns:p14="http://schemas.microsoft.com/office/powerpoint/2010/main" val="4038378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65730" y="975863"/>
            <a:ext cx="9278471" cy="4401205"/>
          </a:xfrm>
          <a:prstGeom prst="rect">
            <a:avLst/>
          </a:prstGeom>
        </p:spPr>
        <p:txBody>
          <a:bodyPr wrap="square">
            <a:spAutoFit/>
          </a:bodyPr>
          <a:lstStyle/>
          <a:p>
            <a:pPr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Digestive System</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The digestive system is made up of a series of:-</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Tubular organs</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Associated glands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N.B.: The main function is to break down the ingested food into small units that can be absorbed into the tissues and utilized for the maintenance of the organism.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endParaRPr lang="ar-IQ" sz="2800" dirty="0"/>
          </a:p>
        </p:txBody>
      </p:sp>
    </p:spTree>
    <p:extLst>
      <p:ext uri="{BB962C8B-B14F-4D97-AF65-F5344CB8AC3E}">
        <p14:creationId xmlns:p14="http://schemas.microsoft.com/office/powerpoint/2010/main" val="35903566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26375"/>
            <a:ext cx="11752731" cy="4832092"/>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Lenticular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*Flattened lentil- shaped projections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*occur mainly in ruminants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*covered by stratified squamous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*have a core of  D.I.C.T.</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Fungiform papillae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*scattered among the </a:t>
            </a:r>
            <a:r>
              <a:rPr lang="en-US" sz="2800" dirty="0" err="1" smtClean="0">
                <a:effectLst/>
                <a:latin typeface="Times New Roman" panose="02020603050405020304" pitchFamily="18" charset="0"/>
                <a:ea typeface="Times New Roman" panose="02020603050405020304" pitchFamily="18" charset="0"/>
              </a:rPr>
              <a:t>filiform</a:t>
            </a:r>
            <a:r>
              <a:rPr lang="en-US" sz="2800" dirty="0" smtClean="0">
                <a:effectLst/>
                <a:latin typeface="Times New Roman" panose="02020603050405020304" pitchFamily="18" charset="0"/>
                <a:ea typeface="Times New Roman" panose="02020603050405020304" pitchFamily="18" charset="0"/>
              </a:rPr>
              <a:t> papillae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*have a dome-shape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*covered by a non keratinized stratified squamous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*contains one or more taste buds on the upper surface</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680018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259" y="335846"/>
            <a:ext cx="11793069" cy="5970865"/>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Taste Buds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*present I the fungiform, circumvallate and foliate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*Appear as oval structures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*contains small taste pore which provide communication with the external environment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*taste buds consist of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1- supporting cells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2-neuroepithelial cells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Both types of cells have large microvilli (taste hair ) that project into the taste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*taste buds are embedded in the stratified squamous epithelium of the fungiform , </a:t>
            </a:r>
            <a:r>
              <a:rPr lang="en-US" sz="2800" dirty="0" err="1" smtClean="0">
                <a:effectLst/>
                <a:latin typeface="Times New Roman" panose="02020603050405020304" pitchFamily="18" charset="0"/>
                <a:ea typeface="Times New Roman" panose="02020603050405020304" pitchFamily="18" charset="0"/>
              </a:rPr>
              <a:t>vallate</a:t>
            </a:r>
            <a:r>
              <a:rPr lang="en-US" sz="2800" dirty="0" smtClean="0">
                <a:effectLst/>
                <a:latin typeface="Times New Roman" panose="02020603050405020304" pitchFamily="18" charset="0"/>
                <a:ea typeface="Times New Roman" panose="02020603050405020304" pitchFamily="18" charset="0"/>
              </a:rPr>
              <a:t> </a:t>
            </a:r>
            <a:r>
              <a:rPr lang="en-US" sz="2800" dirty="0" smtClean="0">
                <a:latin typeface="Times New Roman" panose="02020603050405020304" pitchFamily="18" charset="0"/>
                <a:ea typeface="Times New Roman" panose="02020603050405020304" pitchFamily="18" charset="0"/>
              </a:rPr>
              <a:t>and foliate </a:t>
            </a:r>
            <a:r>
              <a:rPr lang="en-US" sz="2800" dirty="0" smtClean="0">
                <a:effectLst/>
                <a:latin typeface="Times New Roman" panose="02020603050405020304" pitchFamily="18" charset="0"/>
                <a:ea typeface="Times New Roman" panose="02020603050405020304" pitchFamily="18" charset="0"/>
              </a:rPr>
              <a:t>papillae and also occurs in the soft palate epiglottis or other area of the mouth and throat</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31491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365" y="292784"/>
            <a:ext cx="11860306" cy="5970865"/>
          </a:xfrm>
          <a:prstGeom prst="rect">
            <a:avLst/>
          </a:prstGeom>
        </p:spPr>
        <p:txBody>
          <a:bodyPr wrap="square">
            <a:spAutoFit/>
          </a:bodyPr>
          <a:lstStyle/>
          <a:p>
            <a:pPr marL="228600" algn="justLow" rtl="0">
              <a:spcAft>
                <a:spcPts val="0"/>
              </a:spcAft>
            </a:pPr>
            <a:r>
              <a:rPr lang="en-US" sz="2800" dirty="0" err="1" smtClean="0">
                <a:effectLst/>
                <a:latin typeface="Times New Roman" panose="02020603050405020304" pitchFamily="18" charset="0"/>
                <a:ea typeface="Times New Roman" panose="02020603050405020304" pitchFamily="18" charset="0"/>
              </a:rPr>
              <a:t>Vallate</a:t>
            </a:r>
            <a:r>
              <a:rPr lang="en-US" sz="2800" dirty="0" smtClean="0">
                <a:effectLst/>
                <a:latin typeface="Times New Roman" panose="02020603050405020304" pitchFamily="18" charset="0"/>
                <a:ea typeface="Times New Roman" panose="02020603050405020304" pitchFamily="18" charset="0"/>
              </a:rPr>
              <a:t> (circumvallate ) papillae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*surrounded by an epithelium lined cleft or moat.</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*covered by a stratified squamous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*many taste buds are found on the papillary side of the moat</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under the moat , lie groups of gustatory serous glands whose ducts open into the moat.</a:t>
            </a:r>
          </a:p>
          <a:p>
            <a:pPr marL="228600" algn="justLow" rtl="0">
              <a:spcAft>
                <a:spcPts val="0"/>
              </a:spcAft>
            </a:pPr>
            <a:r>
              <a:rPr lang="en-US" sz="2800" dirty="0" err="1" smtClean="0">
                <a:effectLst/>
                <a:latin typeface="Times New Roman" panose="02020603050405020304" pitchFamily="18" charset="0"/>
                <a:ea typeface="Times New Roman" panose="02020603050405020304" pitchFamily="18" charset="0"/>
              </a:rPr>
              <a:t>Folliate</a:t>
            </a:r>
            <a:r>
              <a:rPr lang="en-US" sz="2800" dirty="0" smtClean="0">
                <a:effectLst/>
                <a:latin typeface="Times New Roman" panose="02020603050405020304" pitchFamily="18" charset="0"/>
                <a:ea typeface="Times New Roman" panose="02020603050405020304" pitchFamily="18" charset="0"/>
              </a:rPr>
              <a:t>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*Located on the lateral border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*covered with stratified squamous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*taste buds are located in the epithelium on the side of the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*papillae are separated by gustatory furrows into which the taste buds open</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*Deep to the furrow lie serous gustatory glands</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29502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20023"/>
            <a:ext cx="12075459" cy="4247317"/>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Tunica muscularis of the tongue: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*longitudinal , transvers and , vertical of striated muscle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*seromucous glands ( lingual glands) are found a among the muscle fibers and the submucosa of the tongue special structures of the tongue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Lyssa: cord- like structure enclosed in a dense collagenous sheath</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a:t>
            </a:r>
            <a:r>
              <a:rPr lang="en-US" sz="2800" dirty="0" err="1" smtClean="0">
                <a:effectLst/>
                <a:latin typeface="Times New Roman" panose="02020603050405020304" pitchFamily="18" charset="0"/>
                <a:ea typeface="Times New Roman" panose="02020603050405020304" pitchFamily="18" charset="0"/>
              </a:rPr>
              <a:t>lyssa</a:t>
            </a:r>
            <a:r>
              <a:rPr lang="en-US" sz="2800" dirty="0" smtClean="0">
                <a:effectLst/>
                <a:latin typeface="Times New Roman" panose="02020603050405020304" pitchFamily="18" charset="0"/>
                <a:ea typeface="Times New Roman" panose="02020603050405020304" pitchFamily="18" charset="0"/>
              </a:rPr>
              <a:t> of the dog is filled with adipose tissue  , striated muscle , B.V. and nerves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a:t>
            </a:r>
            <a:r>
              <a:rPr lang="en-US" sz="2800" dirty="0" err="1" smtClean="0">
                <a:effectLst/>
                <a:latin typeface="Times New Roman" panose="02020603050405020304" pitchFamily="18" charset="0"/>
                <a:ea typeface="Times New Roman" panose="02020603050405020304" pitchFamily="18" charset="0"/>
              </a:rPr>
              <a:t>lyssa</a:t>
            </a:r>
            <a:r>
              <a:rPr lang="en-US" sz="2800" dirty="0" smtClean="0">
                <a:effectLst/>
                <a:latin typeface="Times New Roman" panose="02020603050405020304" pitchFamily="18" charset="0"/>
                <a:ea typeface="Times New Roman" panose="02020603050405020304" pitchFamily="18" charset="0"/>
              </a:rPr>
              <a:t> of the horse : contains a mid dorsal </a:t>
            </a:r>
            <a:r>
              <a:rPr lang="en-US" sz="2800" dirty="0" err="1" smtClean="0">
                <a:effectLst/>
                <a:latin typeface="Times New Roman" panose="02020603050405020304" pitchFamily="18" charset="0"/>
                <a:ea typeface="Times New Roman" panose="02020603050405020304" pitchFamily="18" charset="0"/>
              </a:rPr>
              <a:t>fibroelastic</a:t>
            </a:r>
            <a:r>
              <a:rPr lang="en-US" sz="2800" dirty="0" smtClean="0">
                <a:effectLst/>
                <a:latin typeface="Times New Roman" panose="02020603050405020304" pitchFamily="18" charset="0"/>
                <a:ea typeface="Times New Roman" panose="02020603050405020304" pitchFamily="18" charset="0"/>
              </a:rPr>
              <a:t> cord with hyaline cartilage , striated muscle and fat</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785855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ocuments and Settings\Administrator\My Documents\Untitled-1 copy.jpg"/>
          <p:cNvPicPr/>
          <p:nvPr/>
        </p:nvPicPr>
        <p:blipFill>
          <a:blip r:embed="rId2"/>
          <a:srcRect/>
          <a:stretch>
            <a:fillRect/>
          </a:stretch>
        </p:blipFill>
        <p:spPr bwMode="auto">
          <a:xfrm>
            <a:off x="2529447" y="1734671"/>
            <a:ext cx="6520423" cy="3605455"/>
          </a:xfrm>
          <a:prstGeom prst="rect">
            <a:avLst/>
          </a:prstGeom>
          <a:noFill/>
          <a:ln w="9525">
            <a:noFill/>
            <a:miter lim="800000"/>
            <a:headEnd/>
            <a:tailEnd/>
          </a:ln>
        </p:spPr>
      </p:pic>
    </p:spTree>
    <p:extLst>
      <p:ext uri="{BB962C8B-B14F-4D97-AF65-F5344CB8AC3E}">
        <p14:creationId xmlns:p14="http://schemas.microsoft.com/office/powerpoint/2010/main" val="29035597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ocuments and Settings\Administrator\My Documents\Untitled-3 copy.jpg"/>
          <p:cNvPicPr/>
          <p:nvPr/>
        </p:nvPicPr>
        <p:blipFill>
          <a:blip r:embed="rId2"/>
          <a:srcRect/>
          <a:stretch>
            <a:fillRect/>
          </a:stretch>
        </p:blipFill>
        <p:spPr bwMode="auto">
          <a:xfrm>
            <a:off x="1687325" y="965180"/>
            <a:ext cx="7954215" cy="3445455"/>
          </a:xfrm>
          <a:prstGeom prst="rect">
            <a:avLst/>
          </a:prstGeom>
          <a:noFill/>
          <a:ln w="9525">
            <a:noFill/>
            <a:miter lim="800000"/>
            <a:headEnd/>
            <a:tailEnd/>
          </a:ln>
        </p:spPr>
      </p:pic>
      <p:sp>
        <p:nvSpPr>
          <p:cNvPr id="3" name="Rectangle 2"/>
          <p:cNvSpPr/>
          <p:nvPr/>
        </p:nvSpPr>
        <p:spPr>
          <a:xfrm>
            <a:off x="1555376" y="4410635"/>
            <a:ext cx="8476130" cy="1200329"/>
          </a:xfrm>
          <a:prstGeom prst="rect">
            <a:avLst/>
          </a:prstGeom>
        </p:spPr>
        <p:txBody>
          <a:bodyPr wrap="square">
            <a:spAutoFit/>
          </a:bodyPr>
          <a:lstStyle/>
          <a:p>
            <a:pPr algn="l"/>
            <a:r>
              <a:rPr lang="en-US" b="1" dirty="0">
                <a:latin typeface="Calibri" panose="020F0502020204030204" pitchFamily="34" charset="0"/>
                <a:ea typeface="Calibri" panose="020F0502020204030204" pitchFamily="34" charset="0"/>
                <a:cs typeface="Arial" panose="020B0604020202020204" pitchFamily="34" charset="0"/>
              </a:rPr>
              <a:t>Photomicrograph (A) and drawing (B) of a taste bud, showing the taste cells and the taste pore. The drawing also illustrates several cell types (basal, taste, and supporting) and afferent nerve fibers that, upon stimulation, will transmit the sensory information to the central gustatory neurons. A: </a:t>
            </a:r>
            <a:r>
              <a:rPr lang="en-US" b="1" dirty="0" err="1">
                <a:latin typeface="Calibri" panose="020F0502020204030204" pitchFamily="34" charset="0"/>
                <a:ea typeface="Calibri" panose="020F0502020204030204" pitchFamily="34" charset="0"/>
                <a:cs typeface="Arial" panose="020B0604020202020204" pitchFamily="34" charset="0"/>
              </a:rPr>
              <a:t>Hematoxylin</a:t>
            </a:r>
            <a:r>
              <a:rPr lang="en-US" b="1" dirty="0">
                <a:latin typeface="Calibri" panose="020F0502020204030204" pitchFamily="34" charset="0"/>
                <a:ea typeface="Calibri" panose="020F0502020204030204" pitchFamily="34" charset="0"/>
                <a:cs typeface="Arial" panose="020B0604020202020204" pitchFamily="34" charset="0"/>
              </a:rPr>
              <a:t> and eosin (H&amp;E) stain. </a:t>
            </a:r>
            <a:endParaRPr lang="ar-IQ" dirty="0"/>
          </a:p>
        </p:txBody>
      </p:sp>
    </p:spTree>
    <p:extLst>
      <p:ext uri="{BB962C8B-B14F-4D97-AF65-F5344CB8AC3E}">
        <p14:creationId xmlns:p14="http://schemas.microsoft.com/office/powerpoint/2010/main" val="20554658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894" y="537882"/>
            <a:ext cx="10546976" cy="4832092"/>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General structure</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Tunica mucosa (mucous membrane):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1-Is the layer next to the lumen</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2-The mucosa is composed of an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*Lamina propria (consisting of a thin bed of connective tissue).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*Lamina muscularis (muscularis mucosa ), composed of one or more thin layers of smooth muscle.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N.B. :In some organs the lamina propria contains glands (mucosal gland</a:t>
            </a:r>
          </a:p>
        </p:txBody>
      </p:sp>
    </p:spTree>
    <p:extLst>
      <p:ext uri="{BB962C8B-B14F-4D97-AF65-F5344CB8AC3E}">
        <p14:creationId xmlns:p14="http://schemas.microsoft.com/office/powerpoint/2010/main" val="2755616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5117" y="249721"/>
            <a:ext cx="11241741" cy="6771084"/>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Tunica submucosa :Is a layer of connective tissue which may contain glandular units (</a:t>
            </a:r>
            <a:r>
              <a:rPr lang="en-US" sz="2800" dirty="0" err="1" smtClean="0">
                <a:effectLst/>
                <a:latin typeface="Times New Roman" panose="02020603050405020304" pitchFamily="18" charset="0"/>
                <a:ea typeface="Times New Roman" panose="02020603050405020304" pitchFamily="18" charset="0"/>
              </a:rPr>
              <a:t>submucosal</a:t>
            </a:r>
            <a:r>
              <a:rPr lang="en-US" sz="2800" dirty="0" smtClean="0">
                <a:effectLst/>
                <a:latin typeface="Times New Roman" panose="02020603050405020304" pitchFamily="18" charset="0"/>
                <a:ea typeface="Times New Roman" panose="02020603050405020304" pitchFamily="18" charset="0"/>
              </a:rPr>
              <a:t> glands).</a:t>
            </a:r>
          </a:p>
          <a:p>
            <a:pPr marL="228600" algn="justLow" rtl="0">
              <a:spcAft>
                <a:spcPts val="0"/>
              </a:spcAft>
            </a:pPr>
            <a:r>
              <a:rPr lang="en-US" sz="2800" dirty="0" smtClean="0">
                <a:latin typeface="Times New Roman" panose="02020603050405020304" pitchFamily="18" charset="0"/>
                <a:ea typeface="Times New Roman" panose="02020603050405020304" pitchFamily="18" charset="0"/>
              </a:rPr>
              <a:t>N</a:t>
            </a:r>
            <a:r>
              <a:rPr lang="en-US" sz="2800" dirty="0" smtClean="0">
                <a:effectLst/>
                <a:latin typeface="Times New Roman" panose="02020603050405020304" pitchFamily="18" charset="0"/>
                <a:ea typeface="Times New Roman" panose="02020603050405020304" pitchFamily="18" charset="0"/>
              </a:rPr>
              <a:t>.B. : In those organs without a lamina muscularis , the lamina propria and submucosa blend together without a clear line of demarcation .</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Tunica muscularis : there are usually two layers muscle in the tubular organs of the digestive system.</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Inner layer : Oriented circularly</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Outer layer : Oriented longitudinally.</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tunica adventitia: tunica serosa : (serous membrane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composed of connective tissue with a covering of mesothelium (thoracic , pericardial and abdominal cavities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Tunica adventitia : composed of connective tissue but do not have a Mesothelium ( located outside the cavities ,cervical portion of the esophagus ).</a:t>
            </a:r>
          </a:p>
          <a:p>
            <a:pPr lvl="0" algn="justLow" rtl="0">
              <a:spcAft>
                <a:spcPts val="0"/>
              </a:spcAft>
              <a:tabLst>
                <a:tab pos="457200" algn="l"/>
              </a:tabLst>
            </a:pP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84256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282" y="581869"/>
            <a:ext cx="11510681" cy="3970318"/>
          </a:xfrm>
          <a:prstGeom prst="rect">
            <a:avLst/>
          </a:prstGeom>
        </p:spPr>
        <p:txBody>
          <a:bodyPr wrap="square">
            <a:spAutoFit/>
          </a:bodyPr>
          <a:lstStyle/>
          <a:p>
            <a:pPr algn="justLow" rtl="0">
              <a:spcAft>
                <a:spcPts val="0"/>
              </a:spcAft>
            </a:pPr>
            <a:r>
              <a:rPr lang="en-US" sz="2800" dirty="0" smtClean="0">
                <a:effectLst/>
                <a:latin typeface="Times New Roman" panose="02020603050405020304" pitchFamily="18" charset="0"/>
                <a:ea typeface="Times New Roman" panose="02020603050405020304" pitchFamily="18" charset="0"/>
              </a:rPr>
              <a:t>N.B . : Two types of ganglionic nerve plexuses of the autonomic nervous system are found in the wall of the tubular organs :</a:t>
            </a: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submucosa plexus .</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Myenteric plexus.</a:t>
            </a:r>
          </a:p>
          <a:p>
            <a:pPr marL="228600" algn="justLow" rtl="0">
              <a:spcAft>
                <a:spcPts val="0"/>
              </a:spcAft>
            </a:pPr>
            <a:r>
              <a:rPr lang="en-US" sz="2800" dirty="0" smtClean="0">
                <a:solidFill>
                  <a:srgbClr val="FF0000"/>
                </a:solidFill>
                <a:effectLst/>
                <a:latin typeface="Times New Roman" panose="02020603050405020304" pitchFamily="18" charset="0"/>
                <a:ea typeface="Times New Roman" panose="02020603050405020304" pitchFamily="18" charset="0"/>
              </a:rPr>
              <a:t>Large accessory digestive glands :</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Pancreas.</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Salivary glands.</a:t>
            </a:r>
          </a:p>
          <a:p>
            <a:pPr marL="342900" lvl="0" indent="-342900" algn="justLow" rtl="0">
              <a:spcAft>
                <a:spcPts val="0"/>
              </a:spcAft>
              <a:buFont typeface="+mj-lt"/>
              <a:buAutoNum type="arabicPeriod"/>
              <a:tabLst>
                <a:tab pos="457200" algn="l"/>
              </a:tabLst>
            </a:pPr>
            <a:r>
              <a:rPr lang="en-US" sz="2800" dirty="0" smtClean="0">
                <a:effectLst/>
                <a:latin typeface="Times New Roman" panose="02020603050405020304" pitchFamily="18" charset="0"/>
                <a:ea typeface="Times New Roman" panose="02020603050405020304" pitchFamily="18" charset="0"/>
              </a:rPr>
              <a:t>Liver.</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432557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071" y="222880"/>
            <a:ext cx="11510682" cy="6401753"/>
          </a:xfrm>
          <a:prstGeom prst="rect">
            <a:avLst/>
          </a:prstGeom>
        </p:spPr>
        <p:txBody>
          <a:bodyPr wrap="square">
            <a:spAutoFit/>
          </a:bodyPr>
          <a:lstStyle/>
          <a:p>
            <a:pPr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2800" dirty="0" smtClean="0">
              <a:effectLst/>
              <a:latin typeface="Times New Roman" panose="02020603050405020304" pitchFamily="18" charset="0"/>
              <a:ea typeface="Times New Roman" panose="02020603050405020304" pitchFamily="18" charset="0"/>
            </a:endParaRPr>
          </a:p>
          <a:p>
            <a:pPr algn="justLow" rtl="0">
              <a:spcAft>
                <a:spcPts val="0"/>
              </a:spcAft>
            </a:pPr>
            <a:r>
              <a:rPr lang="en-US" sz="2800" dirty="0" smtClean="0">
                <a:effectLst/>
                <a:latin typeface="Times New Roman" panose="02020603050405020304" pitchFamily="18" charset="0"/>
                <a:ea typeface="Times New Roman" panose="02020603050405020304" pitchFamily="18" charset="0"/>
              </a:rPr>
              <a:t>                           </a:t>
            </a:r>
            <a:r>
              <a:rPr lang="en-US" sz="2800" b="1" dirty="0" smtClean="0">
                <a:effectLst/>
                <a:latin typeface="Times New Roman" panose="02020603050405020304" pitchFamily="18" charset="0"/>
                <a:ea typeface="Times New Roman" panose="02020603050405020304" pitchFamily="18" charset="0"/>
              </a:rPr>
              <a:t>Oral cavity of the digestive system</a:t>
            </a:r>
            <a:endParaRPr lang="en-US" sz="2800" dirty="0" smtClean="0">
              <a:effectLst/>
              <a:latin typeface="Times New Roman" panose="02020603050405020304" pitchFamily="18" charset="0"/>
              <a:ea typeface="Times New Roman" panose="02020603050405020304" pitchFamily="18" charset="0"/>
            </a:endParaRP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composed of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1-lips       2- </a:t>
            </a:r>
            <a:r>
              <a:rPr lang="en-US" sz="2800" dirty="0" err="1" smtClean="0">
                <a:effectLst/>
                <a:latin typeface="Times New Roman" panose="02020603050405020304" pitchFamily="18" charset="0"/>
                <a:ea typeface="Times New Roman" panose="02020603050405020304" pitchFamily="18" charset="0"/>
              </a:rPr>
              <a:t>cheeck</a:t>
            </a:r>
            <a:r>
              <a:rPr lang="en-US" sz="2800" dirty="0" smtClean="0">
                <a:effectLst/>
                <a:latin typeface="Times New Roman" panose="02020603050405020304" pitchFamily="18" charset="0"/>
                <a:ea typeface="Times New Roman" panose="02020603050405020304" pitchFamily="18" charset="0"/>
              </a:rPr>
              <a:t>         3- tongue      4- gingiva    5- teeth     6-palate                 </a:t>
            </a:r>
          </a:p>
          <a:p>
            <a:pPr marL="228600" algn="justLow" rtl="0">
              <a:spcAft>
                <a:spcPts val="0"/>
              </a:spcAft>
            </a:pPr>
            <a:r>
              <a:rPr lang="en-US" sz="2800" b="1" dirty="0" smtClean="0">
                <a:effectLst/>
                <a:latin typeface="Times New Roman" panose="02020603050405020304" pitchFamily="18" charset="0"/>
                <a:ea typeface="Times New Roman" panose="02020603050405020304" pitchFamily="18" charset="0"/>
              </a:rPr>
              <a:t>  Lips:- </a:t>
            </a:r>
            <a:endParaRPr lang="en-US" sz="2800" dirty="0" smtClean="0">
              <a:effectLst/>
              <a:latin typeface="Times New Roman" panose="02020603050405020304" pitchFamily="18" charset="0"/>
              <a:ea typeface="Times New Roman" panose="02020603050405020304" pitchFamily="18" charset="0"/>
            </a:endParaRP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covered on the outside by skin.</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Lined on the inside by a mucous membrane.</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The skin is devoid of hair follicles.</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The inner side of the lips is covered by stratified squamous epithelium. (keratinized in ruminants and the horse, but </a:t>
            </a: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nonkeratinized</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in the carnivores and pig ).</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Lamina propria and submucosa blend together without a clear junction.</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Labial glands , usually serous or seromucous in type m are found in the propria- submucosa .</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Tunica muscularis : striated muscle fibers (orbicularis </a:t>
            </a: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oris</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4857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11966"/>
            <a:ext cx="11537576" cy="5109091"/>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Hard palate:-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-Mucosa (lamina epithelialize mucosa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Keratinized stratified squamous epithelium.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-Lamina propria : connective tissue which blend with submucosa.</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-submucosa : A dense network of collagen and reticular fibers and blends with the adjacent periosteum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N.B. : a dense branched tubuloacinar mucous and seromucous glands are located in the caudal part of the hard palate (except pig ).</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71369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565" y="242047"/>
            <a:ext cx="11819964" cy="5816977"/>
          </a:xfrm>
          <a:prstGeom prst="rect">
            <a:avLst/>
          </a:prstGeom>
        </p:spPr>
        <p:txBody>
          <a:bodyPr wrap="square">
            <a:spAutoFit/>
          </a:bodyPr>
          <a:lstStyle/>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2800" dirty="0" smtClean="0">
              <a:effectLst/>
              <a:latin typeface="Times New Roman" panose="02020603050405020304" pitchFamily="18" charset="0"/>
              <a:ea typeface="Times New Roman" panose="02020603050405020304" pitchFamily="18" charset="0"/>
            </a:endParaRP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the oral surface is covered by a stratified squamous epithelium.</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The nasal surface is covered by a ciliated pseudostratified columnar epithelium.</a:t>
            </a:r>
          </a:p>
          <a:p>
            <a:pPr marL="342900" lvl="0" indent="-342900" algn="justLow" rtl="0">
              <a:spcAft>
                <a:spcPts val="0"/>
              </a:spcAft>
              <a:buFont typeface="Symbol" panose="05050102010706020507" pitchFamily="18" charset="2"/>
              <a:buChar char=""/>
              <a:tabLst>
                <a:tab pos="457200" algn="l"/>
              </a:tabLst>
            </a:pP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propria and submucosa is of connective tissue contain branched </a:t>
            </a: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tubulo</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acinar</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mucous and seromucous glands.</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Tongue: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Functions : prehension , mastication , swallowing.</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-tunica mucosa : stratified squamous with varying degrees of keratinization.</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N.B.: It may be non-keratinized on the ventral surface.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-Dorsal surface of the tongue : Has numerous macroscopic papillae </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37491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4812" y="443370"/>
            <a:ext cx="11685494" cy="5109091"/>
          </a:xfrm>
          <a:prstGeom prst="rect">
            <a:avLst/>
          </a:prstGeom>
        </p:spPr>
        <p:txBody>
          <a:bodyPr wrap="square">
            <a:spAutoFit/>
          </a:bodyPr>
          <a:lstStyle/>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N.B. : tongue papillae are :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1- mechanical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2-gustatory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Papillae of the tongue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1-filiform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2-conical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3-lentisular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4-fungiform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5-vallate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6-foliate papilla</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79248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4811" y="171761"/>
            <a:ext cx="11645153" cy="6401753"/>
          </a:xfrm>
          <a:prstGeom prst="rect">
            <a:avLst/>
          </a:prstGeom>
        </p:spPr>
        <p:txBody>
          <a:bodyPr wrap="square">
            <a:spAutoFit/>
          </a:bodyPr>
          <a:lstStyle/>
          <a:p>
            <a:pPr marL="228600" algn="justLow" rtl="0">
              <a:spcAft>
                <a:spcPts val="0"/>
              </a:spcAft>
            </a:pPr>
            <a:r>
              <a:rPr lang="en-US" sz="2800" dirty="0" err="1" smtClean="0">
                <a:effectLst/>
                <a:latin typeface="Times New Roman" panose="02020603050405020304" pitchFamily="18" charset="0"/>
                <a:ea typeface="Times New Roman" panose="02020603050405020304" pitchFamily="18" charset="0"/>
              </a:rPr>
              <a:t>Filiform</a:t>
            </a:r>
            <a:r>
              <a:rPr lang="en-US" sz="2800" dirty="0" smtClean="0">
                <a:effectLst/>
                <a:latin typeface="Times New Roman" panose="02020603050405020304" pitchFamily="18" charset="0"/>
                <a:ea typeface="Times New Roman" panose="02020603050405020304" pitchFamily="18" charset="0"/>
              </a:rPr>
              <a:t>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mechanical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*slender , sharp-pointed structure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*project above the surface of tongue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*covered by a keratinized stratified squamous epithelium</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*supported by a highly vascularized connective tissue core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*the connective tissue core has several secondary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Conical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*occurs on the root of the tongue and on the check.</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*are not highly keratinized</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*have both primary and secondary connective tissue papillae.</a:t>
            </a:r>
          </a:p>
          <a:p>
            <a:pPr marL="228600" algn="justLow" rtl="0">
              <a:spcAft>
                <a:spcPts val="0"/>
              </a:spcAft>
            </a:pPr>
            <a:r>
              <a:rPr lang="en-US" sz="2800" dirty="0" smtClean="0">
                <a:effectLst/>
                <a:latin typeface="Times New Roman" panose="02020603050405020304" pitchFamily="18" charset="0"/>
                <a:ea typeface="Times New Roman" panose="02020603050405020304" pitchFamily="18" charset="0"/>
              </a:rPr>
              <a:t> </a:t>
            </a:r>
          </a:p>
          <a:p>
            <a:pPr marL="228600" algn="justLow" rtl="0">
              <a:spcAft>
                <a:spcPts val="0"/>
              </a:spcAft>
            </a:pPr>
            <a:r>
              <a:rPr lang="en-US" dirty="0" smtClean="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250538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510</Words>
  <Application>Microsoft Office PowerPoint</Application>
  <PresentationFormat>Widescreen</PresentationFormat>
  <Paragraphs>139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purelife</dc:creator>
  <cp:lastModifiedBy>purelife</cp:lastModifiedBy>
  <cp:revision>23</cp:revision>
  <dcterms:created xsi:type="dcterms:W3CDTF">2016-02-23T16:17:13Z</dcterms:created>
  <dcterms:modified xsi:type="dcterms:W3CDTF">2016-03-09T08:33:42Z</dcterms:modified>
</cp:coreProperties>
</file>