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256" r:id="rId2"/>
    <p:sldId id="262" r:id="rId3"/>
    <p:sldId id="260" r:id="rId4"/>
    <p:sldId id="263" r:id="rId5"/>
    <p:sldId id="264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100" d="100"/>
          <a:sy n="100" d="100"/>
        </p:scale>
        <p:origin x="-516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عنوان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16" name="عنصر نائب للتاريخ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30/05/1437</a:t>
            </a:fld>
            <a:endParaRPr lang="ar-SA"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30/05/1437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30/05/1437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وان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7" name="عنصر نائب للمحتوى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30/05/1437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9" name="عنصر نائب للتاريخ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30/05/1437</a:t>
            </a:fld>
            <a:endParaRPr lang="ar-SA"/>
          </a:p>
        </p:txBody>
      </p:sp>
      <p:sp>
        <p:nvSpPr>
          <p:cNvPr id="11" name="عنصر نائب للتذييل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عنوان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30/05/1437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وان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5" name="عنصر نائب للنص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8" name="عنصر نائب للمحتوى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30/05/1437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عنوان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30/05/1437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30/05/1437</a:t>
            </a:fld>
            <a:endParaRPr lang="ar-SA"/>
          </a:p>
        </p:txBody>
      </p:sp>
      <p:sp>
        <p:nvSpPr>
          <p:cNvPr id="24" name="عنصر نائب للتذييل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30/05/1437</a:t>
            </a:fld>
            <a:endParaRPr lang="ar-SA"/>
          </a:p>
        </p:txBody>
      </p:sp>
      <p:sp>
        <p:nvSpPr>
          <p:cNvPr id="29" name="عنصر نائب للتذييل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عنصر نائب للصورة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30/05/1437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عنصر نائب للنص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تاريخ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30/05/1437</a:t>
            </a:fld>
            <a:endParaRPr lang="ar-SA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عنصر نائب للعنوان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3528" y="1052736"/>
            <a:ext cx="8686800" cy="838200"/>
          </a:xfrm>
        </p:spPr>
        <p:txBody>
          <a:bodyPr/>
          <a:lstStyle/>
          <a:p>
            <a:pPr algn="r"/>
            <a:r>
              <a:rPr lang="ar-LB" b="1" dirty="0" smtClean="0"/>
              <a:t>      </a:t>
            </a:r>
            <a:r>
              <a:rPr lang="ar-LB" b="1" dirty="0" smtClean="0">
                <a:solidFill>
                  <a:srgbClr val="FF0000"/>
                </a:solidFill>
              </a:rPr>
              <a:t>إدارة مخازن</a:t>
            </a:r>
            <a:endParaRPr lang="ar-LB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2060848"/>
            <a:ext cx="8686800" cy="2952328"/>
          </a:xfrm>
        </p:spPr>
        <p:txBody>
          <a:bodyPr/>
          <a:lstStyle/>
          <a:p>
            <a:pPr algn="ctr"/>
            <a:endParaRPr lang="ar-LB" b="1" dirty="0" smtClean="0"/>
          </a:p>
          <a:p>
            <a:r>
              <a:rPr lang="ar-LB" b="1" i="1" dirty="0" smtClean="0"/>
              <a:t>         أنظمة الترميز</a:t>
            </a:r>
          </a:p>
          <a:p>
            <a:r>
              <a:rPr lang="ar-LB" b="1" i="1" dirty="0" smtClean="0"/>
              <a:t>نظام الترميز السلعي العالمي(</a:t>
            </a:r>
            <a:r>
              <a:rPr lang="en-US" b="1" i="1" dirty="0" smtClean="0">
                <a:solidFill>
                  <a:srgbClr val="FF0000"/>
                </a:solidFill>
              </a:rPr>
              <a:t>Bar-Code</a:t>
            </a:r>
            <a:r>
              <a:rPr lang="ar-LB" b="1" i="1" dirty="0" smtClean="0"/>
              <a:t>)</a:t>
            </a:r>
          </a:p>
          <a:p>
            <a:r>
              <a:rPr lang="ar-LB" b="1" i="1" dirty="0" smtClean="0"/>
              <a:t>                                     </a:t>
            </a:r>
            <a:r>
              <a:rPr lang="ar-LB" b="1" i="1" dirty="0" smtClean="0">
                <a:solidFill>
                  <a:srgbClr val="00B050"/>
                </a:solidFill>
              </a:rPr>
              <a:t>مدرس المادة</a:t>
            </a:r>
          </a:p>
          <a:p>
            <a:pPr algn="l"/>
            <a:r>
              <a:rPr lang="ar-LB" b="1" i="1" dirty="0" smtClean="0">
                <a:solidFill>
                  <a:srgbClr val="00B050"/>
                </a:solidFill>
              </a:rPr>
              <a:t>م.م منتظر كاظم شمران</a:t>
            </a:r>
            <a:endParaRPr lang="ar-LB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2307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 algn="r">
              <a:buFont typeface="Wingdings" pitchFamily="2" charset="2"/>
              <a:buChar char="q"/>
            </a:pPr>
            <a:r>
              <a:rPr lang="ar-LB" b="1" dirty="0" smtClean="0"/>
              <a:t>نظام الترميز السلعي العالمي</a:t>
            </a:r>
            <a:endParaRPr lang="ar-LB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LB" dirty="0" smtClean="0"/>
              <a:t>أن الأنظمة السابقة التي تم شرحها باتت بعيدة كل البعد عن الواقع العملي الذي تشهده عملية التخزين في الوقت الحاضر.</a:t>
            </a:r>
          </a:p>
          <a:p>
            <a:r>
              <a:rPr lang="ar-LB" dirty="0" smtClean="0"/>
              <a:t>إذ أن استخدام الآلية واعتماد الرمز السلعي </a:t>
            </a:r>
          </a:p>
          <a:p>
            <a:r>
              <a:rPr lang="ar-LB" dirty="0" smtClean="0"/>
              <a:t>( </a:t>
            </a:r>
            <a:r>
              <a:rPr lang="en-US" b="1" dirty="0" smtClean="0">
                <a:solidFill>
                  <a:srgbClr val="FF0000"/>
                </a:solidFill>
                <a:latin typeface="Adobe Gothic Std B" pitchFamily="34" charset="-128"/>
                <a:ea typeface="Adobe Gothic Std B" pitchFamily="34" charset="-128"/>
              </a:rPr>
              <a:t>Bar- Code</a:t>
            </a:r>
            <a:r>
              <a:rPr lang="ar-LB" dirty="0" smtClean="0"/>
              <a:t>)  كأداة فاعلة متفق عليها.</a:t>
            </a:r>
            <a:endParaRPr lang="ar-LB" dirty="0"/>
          </a:p>
        </p:txBody>
      </p:sp>
    </p:spTree>
    <p:extLst>
      <p:ext uri="{BB962C8B-B14F-4D97-AF65-F5344CB8AC3E}">
        <p14:creationId xmlns:p14="http://schemas.microsoft.com/office/powerpoint/2010/main" val="58155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صورة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04" b="24304"/>
          <a:stretch>
            <a:fillRect/>
          </a:stretch>
        </p:blipFill>
        <p:spPr>
          <a:xfrm>
            <a:off x="2339752" y="332656"/>
            <a:ext cx="6338664" cy="4464496"/>
          </a:xfrm>
        </p:spPr>
      </p:pic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LB" sz="2400" dirty="0" smtClean="0"/>
              <a:t>نظام إدارة المخازن الالكتروني</a:t>
            </a:r>
            <a:endParaRPr lang="ar-LB" sz="240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l"/>
            <a:r>
              <a:rPr lang="ar-LB" sz="1800" dirty="0" smtClean="0">
                <a:solidFill>
                  <a:srgbClr val="FF0000"/>
                </a:solidFill>
                <a:latin typeface="Blackoak Std" pitchFamily="82" charset="0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Blackoak Std" pitchFamily="82" charset="0"/>
              </a:rPr>
              <a:t>Code</a:t>
            </a:r>
            <a:r>
              <a:rPr lang="ar-LB" sz="2000" dirty="0" smtClean="0">
                <a:solidFill>
                  <a:srgbClr val="FF0000"/>
                </a:solidFill>
                <a:latin typeface="Blackoak Std" pitchFamily="82" charset="0"/>
              </a:rPr>
              <a:t>-</a:t>
            </a:r>
            <a:r>
              <a:rPr lang="en-US" sz="2000" dirty="0" smtClean="0">
                <a:solidFill>
                  <a:srgbClr val="FF0000"/>
                </a:solidFill>
                <a:latin typeface="Blackoak Std" pitchFamily="82" charset="0"/>
              </a:rPr>
              <a:t>Bar</a:t>
            </a:r>
            <a:endParaRPr lang="ar-LB" sz="1800" dirty="0">
              <a:solidFill>
                <a:srgbClr val="FF0000"/>
              </a:solidFill>
              <a:latin typeface="Blackoak Std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1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صورة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" r="1418"/>
          <a:stretch>
            <a:fillRect/>
          </a:stretch>
        </p:blipFill>
        <p:spPr>
          <a:xfrm>
            <a:off x="611560" y="404664"/>
            <a:ext cx="8208912" cy="5976664"/>
          </a:xfrm>
        </p:spPr>
      </p:pic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381000" y="5805264"/>
            <a:ext cx="5867400" cy="72008"/>
          </a:xfrm>
        </p:spPr>
        <p:txBody>
          <a:bodyPr>
            <a:normAutofit fontScale="90000"/>
          </a:bodyPr>
          <a:lstStyle/>
          <a:p>
            <a:endParaRPr lang="ar-LB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381000" y="5805264"/>
            <a:ext cx="5867400" cy="496304"/>
          </a:xfrm>
        </p:spPr>
        <p:txBody>
          <a:bodyPr/>
          <a:lstStyle/>
          <a:p>
            <a:endParaRPr lang="ar-LB" dirty="0"/>
          </a:p>
        </p:txBody>
      </p:sp>
    </p:spTree>
    <p:extLst>
      <p:ext uri="{BB962C8B-B14F-4D97-AF65-F5344CB8AC3E}">
        <p14:creationId xmlns:p14="http://schemas.microsoft.com/office/powerpoint/2010/main" val="3578701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332656"/>
            <a:ext cx="8686800" cy="1440160"/>
          </a:xfrm>
        </p:spPr>
        <p:txBody>
          <a:bodyPr>
            <a:normAutofit/>
          </a:bodyPr>
          <a:lstStyle/>
          <a:p>
            <a:pPr algn="r"/>
            <a:r>
              <a:rPr lang="ar-LB" sz="2800" dirty="0" smtClean="0"/>
              <a:t>إن الرقم المستخدم لأية سلعة أو مادة يراد خزنها عادة ما يتكون من مقاطع عديدة والتي يعبر عنها بالأرقام .</a:t>
            </a:r>
            <a:endParaRPr lang="ar-LB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2060848"/>
            <a:ext cx="8686800" cy="4019277"/>
          </a:xfrm>
        </p:spPr>
        <p:txBody>
          <a:bodyPr/>
          <a:lstStyle/>
          <a:p>
            <a:pPr algn="just"/>
            <a:r>
              <a:rPr lang="ar-LB" dirty="0" smtClean="0"/>
              <a:t>فمثلاً الرقم (</a:t>
            </a:r>
            <a:r>
              <a:rPr lang="ar-LB" dirty="0" smtClean="0">
                <a:solidFill>
                  <a:srgbClr val="FF0000"/>
                </a:solidFill>
              </a:rPr>
              <a:t>359253</a:t>
            </a:r>
            <a:r>
              <a:rPr lang="ar-LB" dirty="0" smtClean="0"/>
              <a:t>) له مدلوله، حيث أن قراءة الرقم تبدأ من اليسار إلى اليمين، فالرقم (</a:t>
            </a:r>
            <a:r>
              <a:rPr lang="ar-LB" dirty="0">
                <a:solidFill>
                  <a:srgbClr val="FF0000"/>
                </a:solidFill>
              </a:rPr>
              <a:t>3</a:t>
            </a:r>
            <a:r>
              <a:rPr lang="ar-LB" dirty="0" smtClean="0"/>
              <a:t>) يشير إلى طبيعة السلعة كأن تكون سلعة استهلاكية، والرقمان (</a:t>
            </a:r>
            <a:r>
              <a:rPr lang="ar-LB" dirty="0" smtClean="0">
                <a:solidFill>
                  <a:srgbClr val="FF0000"/>
                </a:solidFill>
              </a:rPr>
              <a:t>59</a:t>
            </a:r>
            <a:r>
              <a:rPr lang="ar-LB" dirty="0" smtClean="0"/>
              <a:t>) هما إشارة إلى أن السلعة غذائية والرقمان (</a:t>
            </a:r>
            <a:r>
              <a:rPr lang="ar-LB" dirty="0" smtClean="0">
                <a:solidFill>
                  <a:srgbClr val="FF0000"/>
                </a:solidFill>
              </a:rPr>
              <a:t>25</a:t>
            </a:r>
            <a:r>
              <a:rPr lang="ar-LB" dirty="0" smtClean="0"/>
              <a:t>) هو الرقم الصناعي والرقم (</a:t>
            </a:r>
            <a:r>
              <a:rPr lang="ar-LB" dirty="0" smtClean="0">
                <a:solidFill>
                  <a:srgbClr val="FF0000"/>
                </a:solidFill>
              </a:rPr>
              <a:t>3</a:t>
            </a:r>
            <a:r>
              <a:rPr lang="ar-LB" dirty="0" smtClean="0"/>
              <a:t>) إشارة إلى أن المنشأ صناعي.</a:t>
            </a:r>
          </a:p>
          <a:p>
            <a:pPr algn="just"/>
            <a:endParaRPr lang="ar-LB" dirty="0"/>
          </a:p>
        </p:txBody>
      </p:sp>
    </p:spTree>
    <p:extLst>
      <p:ext uri="{BB962C8B-B14F-4D97-AF65-F5344CB8AC3E}">
        <p14:creationId xmlns:p14="http://schemas.microsoft.com/office/powerpoint/2010/main" val="232453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رحلة">
  <a:themeElements>
    <a:clrScheme name="رحلة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رحلة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رحلة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691</TotalTime>
  <Words>146</Words>
  <Application>Microsoft Office PowerPoint</Application>
  <PresentationFormat>عرض على الشاشة (3:4)‏</PresentationFormat>
  <Paragraphs>14</Paragraphs>
  <Slides>5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رحلة</vt:lpstr>
      <vt:lpstr>      إدارة مخازن</vt:lpstr>
      <vt:lpstr>نظام الترميز السلعي العالمي</vt:lpstr>
      <vt:lpstr>نظام إدارة المخازن الالكتروني</vt:lpstr>
      <vt:lpstr>عرض تقديمي في PowerPoint</vt:lpstr>
      <vt:lpstr>إن الرقم المستخدم لأية سلعة أو مادة يراد خزنها عادة ما يتكون من مقاطع عديدة والتي يعبر عنها بالأرقام 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إدارة مخازن</dc:title>
  <dc:creator>Win7User</dc:creator>
  <cp:lastModifiedBy>Win7User</cp:lastModifiedBy>
  <cp:revision>40</cp:revision>
  <dcterms:created xsi:type="dcterms:W3CDTF">2016-01-23T19:26:23Z</dcterms:created>
  <dcterms:modified xsi:type="dcterms:W3CDTF">2016-03-09T21:58:31Z</dcterms:modified>
</cp:coreProperties>
</file>