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22/05/1437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السادسة والثلاثون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التزامات المستأجر</a:t>
            </a:r>
          </a:p>
          <a:p>
            <a:r>
              <a:rPr lang="ar-IQ" dirty="0" smtClean="0"/>
              <a:t>دفع الاجرة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01891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الضمانات المقدمة للمؤجر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IQ" dirty="0" smtClean="0"/>
              <a:t>المشرع العراقي لم يلزم المستأجر بوضع منقولات تكون قيمتها كافية لضمان الوفاء </a:t>
            </a:r>
            <a:r>
              <a:rPr lang="ar-IQ" dirty="0" err="1" smtClean="0"/>
              <a:t>بالاجرة</a:t>
            </a:r>
            <a:r>
              <a:rPr lang="ar-IQ" dirty="0" smtClean="0"/>
              <a:t>, وانما جعل المنقولات الموجودة فعلا في المأجور مثقلة بحق </a:t>
            </a:r>
            <a:r>
              <a:rPr lang="ar-IQ" dirty="0" err="1" smtClean="0"/>
              <a:t>أمتياز</a:t>
            </a:r>
            <a:r>
              <a:rPr lang="ar-IQ" dirty="0" smtClean="0"/>
              <a:t> للمؤجر. </a:t>
            </a:r>
          </a:p>
          <a:p>
            <a:r>
              <a:rPr lang="ar-IQ" dirty="0"/>
              <a:t>فقد نصت المادة 1374</a:t>
            </a:r>
          </a:p>
          <a:p>
            <a:r>
              <a:rPr lang="ar-IQ" dirty="0"/>
              <a:t>1 – اجرة المباني والاراضي </a:t>
            </a:r>
            <a:r>
              <a:rPr lang="ar-IQ" dirty="0" err="1"/>
              <a:t>الزراعیة</a:t>
            </a:r>
            <a:r>
              <a:rPr lang="ar-IQ" dirty="0"/>
              <a:t> لثلاث سنوات، او لمدة الايجار ان قلت عن ذلك، وكل </a:t>
            </a:r>
            <a:r>
              <a:rPr lang="ar-IQ" dirty="0" smtClean="0"/>
              <a:t>حق آخر </a:t>
            </a:r>
            <a:r>
              <a:rPr lang="ar-IQ" dirty="0"/>
              <a:t>للمؤجر بمقتضى عقد الايجار، </a:t>
            </a:r>
            <a:r>
              <a:rPr lang="ar-IQ" dirty="0" err="1"/>
              <a:t>لھا</a:t>
            </a:r>
            <a:r>
              <a:rPr lang="ar-IQ" dirty="0"/>
              <a:t> </a:t>
            </a:r>
            <a:r>
              <a:rPr lang="ar-IQ" dirty="0" err="1"/>
              <a:t>جمیعاً</a:t>
            </a:r>
            <a:r>
              <a:rPr lang="ar-IQ" dirty="0"/>
              <a:t> حق </a:t>
            </a:r>
            <a:r>
              <a:rPr lang="ar-IQ" dirty="0" err="1"/>
              <a:t>امتیاز</a:t>
            </a:r>
            <a:r>
              <a:rPr lang="ar-IQ" dirty="0"/>
              <a:t> على ما يكون موجوداً في </a:t>
            </a:r>
            <a:r>
              <a:rPr lang="ar-IQ" dirty="0" err="1" smtClean="0"/>
              <a:t>العین</a:t>
            </a:r>
            <a:r>
              <a:rPr lang="ar-IQ" dirty="0" smtClean="0"/>
              <a:t> المؤجرة </a:t>
            </a:r>
            <a:r>
              <a:rPr lang="ar-IQ" dirty="0"/>
              <a:t>مملوكاً للمستأجر من منقول قابل للحجز ومن محصول زراعي.</a:t>
            </a:r>
          </a:p>
          <a:p>
            <a:r>
              <a:rPr lang="ar-IQ" dirty="0"/>
              <a:t>2 – ويقع حق </a:t>
            </a:r>
            <a:r>
              <a:rPr lang="ar-IQ" dirty="0" err="1"/>
              <a:t>الامتیاز</a:t>
            </a:r>
            <a:r>
              <a:rPr lang="ar-IQ" dirty="0"/>
              <a:t> على المنقولات والمحصولات المملوكة للمستأجر من المستأجر</a:t>
            </a:r>
          </a:p>
          <a:p>
            <a:r>
              <a:rPr lang="ar-IQ" dirty="0"/>
              <a:t>الاصلي، اذا كان المؤجر قد اشترط صراحة على المستأجر عدم الايجار، فإذا لم يشترط ذلك </a:t>
            </a:r>
            <a:r>
              <a:rPr lang="ar-IQ" dirty="0" smtClean="0"/>
              <a:t>فلا يثبت </a:t>
            </a:r>
            <a:r>
              <a:rPr lang="ar-IQ" dirty="0"/>
              <a:t>حق </a:t>
            </a:r>
            <a:r>
              <a:rPr lang="ar-IQ" dirty="0" err="1"/>
              <a:t>الامتیاز</a:t>
            </a:r>
            <a:r>
              <a:rPr lang="ar-IQ" dirty="0"/>
              <a:t>، الا على المبالغ التي تكون مستحقة للمستأجر الاصلي في ذمة </a:t>
            </a:r>
            <a:r>
              <a:rPr lang="ar-IQ" dirty="0" smtClean="0"/>
              <a:t>المستأجر منه </a:t>
            </a:r>
            <a:r>
              <a:rPr lang="ar-IQ" dirty="0"/>
              <a:t>في الوقت الذي ينذره </a:t>
            </a:r>
            <a:r>
              <a:rPr lang="ar-IQ" dirty="0" err="1"/>
              <a:t>فیه</a:t>
            </a:r>
            <a:r>
              <a:rPr lang="ar-IQ" dirty="0"/>
              <a:t> المؤجر بعدم دفع </a:t>
            </a:r>
            <a:r>
              <a:rPr lang="ar-IQ" dirty="0" err="1"/>
              <a:t>ھذه</a:t>
            </a:r>
            <a:r>
              <a:rPr lang="ar-IQ" dirty="0"/>
              <a:t> المبالغ للمستأجر الاصلي.</a:t>
            </a:r>
          </a:p>
          <a:p>
            <a:endParaRPr lang="ar-IQ" dirty="0" smtClean="0"/>
          </a:p>
        </p:txBody>
      </p:sp>
    </p:spTree>
    <p:extLst>
      <p:ext uri="{BB962C8B-B14F-4D97-AF65-F5344CB8AC3E}">
        <p14:creationId xmlns:p14="http://schemas.microsoft.com/office/powerpoint/2010/main" val="317259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/>
              <a:t>3 – واذا نقلت الاموال المثقلة بحق </a:t>
            </a:r>
            <a:r>
              <a:rPr lang="ar-IQ" dirty="0" err="1"/>
              <a:t>الامتیاز</a:t>
            </a:r>
            <a:r>
              <a:rPr lang="ar-IQ" dirty="0"/>
              <a:t> من </a:t>
            </a:r>
            <a:r>
              <a:rPr lang="ar-IQ" dirty="0" err="1"/>
              <a:t>العین</a:t>
            </a:r>
            <a:r>
              <a:rPr lang="ar-IQ" dirty="0"/>
              <a:t> المؤجرة على الرغم من معارضة </a:t>
            </a:r>
            <a:r>
              <a:rPr lang="ar-IQ" dirty="0" smtClean="0"/>
              <a:t>المؤجر وعلى </a:t>
            </a:r>
            <a:r>
              <a:rPr lang="ar-IQ" dirty="0" err="1"/>
              <a:t>غیر</a:t>
            </a:r>
            <a:r>
              <a:rPr lang="ar-IQ" dirty="0"/>
              <a:t> علم منه، ولم يبق في </a:t>
            </a:r>
            <a:r>
              <a:rPr lang="ar-IQ" dirty="0" err="1"/>
              <a:t>العین</a:t>
            </a:r>
            <a:r>
              <a:rPr lang="ar-IQ" dirty="0"/>
              <a:t> اموال </a:t>
            </a:r>
            <a:r>
              <a:rPr lang="ar-IQ" dirty="0" err="1"/>
              <a:t>كافیة</a:t>
            </a:r>
            <a:r>
              <a:rPr lang="ar-IQ" dirty="0"/>
              <a:t> لضمان المبالغ الممتازة، بقي حق </a:t>
            </a:r>
            <a:r>
              <a:rPr lang="ar-IQ" dirty="0" err="1" smtClean="0"/>
              <a:t>الامتیاز</a:t>
            </a:r>
            <a:r>
              <a:rPr lang="ar-IQ" dirty="0" smtClean="0"/>
              <a:t> قائماً </a:t>
            </a:r>
            <a:r>
              <a:rPr lang="ar-IQ" dirty="0"/>
              <a:t>على الاموال التي نقلت دون ان يضر ذلك بالحق الذي يكسبه </a:t>
            </a:r>
            <a:r>
              <a:rPr lang="ar-IQ" dirty="0" err="1"/>
              <a:t>الغیر</a:t>
            </a:r>
            <a:r>
              <a:rPr lang="ar-IQ" dirty="0"/>
              <a:t> حسن </a:t>
            </a:r>
            <a:r>
              <a:rPr lang="ar-IQ" dirty="0" err="1"/>
              <a:t>النیة</a:t>
            </a:r>
            <a:r>
              <a:rPr lang="ar-IQ" dirty="0"/>
              <a:t> </a:t>
            </a:r>
            <a:r>
              <a:rPr lang="ar-IQ" dirty="0" smtClean="0"/>
              <a:t>على </a:t>
            </a:r>
            <a:r>
              <a:rPr lang="ar-IQ" dirty="0" err="1" smtClean="0"/>
              <a:t>ھذه</a:t>
            </a:r>
            <a:r>
              <a:rPr lang="ar-IQ" dirty="0" smtClean="0"/>
              <a:t> </a:t>
            </a:r>
            <a:r>
              <a:rPr lang="ar-IQ" dirty="0"/>
              <a:t>الاموال.</a:t>
            </a:r>
          </a:p>
          <a:p>
            <a:r>
              <a:rPr lang="ar-IQ" dirty="0"/>
              <a:t>4 – وتستوفي </a:t>
            </a:r>
            <a:r>
              <a:rPr lang="ar-IQ" dirty="0" err="1"/>
              <a:t>ھذه</a:t>
            </a:r>
            <a:r>
              <a:rPr lang="ar-IQ" dirty="0"/>
              <a:t> المبالغ الممتازة من ثمن الاموال المثقلة بحق </a:t>
            </a:r>
            <a:r>
              <a:rPr lang="ar-IQ" dirty="0" err="1"/>
              <a:t>الامتیاز</a:t>
            </a:r>
            <a:r>
              <a:rPr lang="ar-IQ" dirty="0"/>
              <a:t> بعد الديون </a:t>
            </a:r>
            <a:r>
              <a:rPr lang="ar-IQ" dirty="0" smtClean="0"/>
              <a:t>الواردة في </a:t>
            </a:r>
            <a:r>
              <a:rPr lang="ar-IQ" dirty="0"/>
              <a:t>المواد السابقة، الا ما كان من </a:t>
            </a:r>
            <a:r>
              <a:rPr lang="ar-IQ" dirty="0" err="1"/>
              <a:t>ھذه</a:t>
            </a:r>
            <a:r>
              <a:rPr lang="ar-IQ" dirty="0"/>
              <a:t> الديون </a:t>
            </a:r>
            <a:r>
              <a:rPr lang="ar-IQ" dirty="0" err="1"/>
              <a:t>غیر</a:t>
            </a:r>
            <a:r>
              <a:rPr lang="ar-IQ" dirty="0"/>
              <a:t> نافذ في حق المؤجر باعتباره حائزاً </a:t>
            </a:r>
            <a:r>
              <a:rPr lang="ar-IQ" dirty="0" smtClean="0"/>
              <a:t>حسن </a:t>
            </a:r>
            <a:r>
              <a:rPr lang="ar-IQ" dirty="0" err="1" smtClean="0"/>
              <a:t>النیة</a:t>
            </a:r>
            <a:r>
              <a:rPr lang="ar-IQ" dirty="0"/>
              <a:t>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15839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التزامات المستأجر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IQ" dirty="0"/>
              <a:t>التزامات </a:t>
            </a:r>
            <a:r>
              <a:rPr lang="ar-IQ" dirty="0" err="1"/>
              <a:t>المستاجر</a:t>
            </a:r>
            <a:r>
              <a:rPr lang="ar-IQ" dirty="0" smtClean="0"/>
              <a:t>: اولا: في القانون المدني</a:t>
            </a:r>
            <a:endParaRPr lang="ar-IQ" dirty="0"/>
          </a:p>
          <a:p>
            <a:r>
              <a:rPr lang="ar-IQ" dirty="0"/>
              <a:t>1- التزامه بدفع الاجرة</a:t>
            </a:r>
          </a:p>
          <a:p>
            <a:r>
              <a:rPr lang="ar-IQ" dirty="0"/>
              <a:t>2- التزامه بحفظ الماجور وعدم اهماله</a:t>
            </a:r>
          </a:p>
          <a:p>
            <a:r>
              <a:rPr lang="ar-IQ" dirty="0"/>
              <a:t>3- التزامه باستعمال الماجور فيما اعد له</a:t>
            </a:r>
          </a:p>
          <a:p>
            <a:r>
              <a:rPr lang="ar-IQ" dirty="0"/>
              <a:t>4- التزامه برد الماجور بعد انقضاء </a:t>
            </a:r>
            <a:r>
              <a:rPr lang="ar-IQ" dirty="0" smtClean="0"/>
              <a:t>الايجار</a:t>
            </a:r>
          </a:p>
          <a:p>
            <a:r>
              <a:rPr lang="ar-IQ" dirty="0" smtClean="0"/>
              <a:t>ثانيا: قانون ايجار العقار: 1- الالتزام بضرورة استعمال الماجور بشكل لا يلحق ضررا بالماجور ولا يسيء الى سمعة المستأجر. 2-ان لا يؤجر العقار من الباطن او يتنازل عنه </a:t>
            </a:r>
            <a:r>
              <a:rPr lang="ar-IQ" dirty="0" err="1" smtClean="0"/>
              <a:t>الابموافقة</a:t>
            </a:r>
            <a:r>
              <a:rPr lang="ar-IQ" dirty="0" smtClean="0"/>
              <a:t> المؤجر التحريرية </a:t>
            </a:r>
            <a:r>
              <a:rPr lang="ar-IQ" dirty="0" err="1" smtClean="0"/>
              <a:t>اووجود</a:t>
            </a:r>
            <a:r>
              <a:rPr lang="ar-IQ" dirty="0" smtClean="0"/>
              <a:t> نص قانوني او حكم قضائي</a:t>
            </a:r>
            <a:endParaRPr lang="ar-IQ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545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64888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الوفاء </a:t>
            </a:r>
            <a:r>
              <a:rPr lang="ar-IQ" dirty="0" err="1" smtClean="0"/>
              <a:t>بالاجرة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كيفية الوفاء بالأجرة: </a:t>
            </a:r>
            <a:r>
              <a:rPr lang="ar-IQ" dirty="0"/>
              <a:t>المادة 765: يصح اشتراط </a:t>
            </a:r>
            <a:r>
              <a:rPr lang="ar-IQ" dirty="0" smtClean="0"/>
              <a:t>تعجيل </a:t>
            </a:r>
            <a:r>
              <a:rPr lang="ar-IQ" dirty="0"/>
              <a:t>الاجرة </a:t>
            </a:r>
            <a:r>
              <a:rPr lang="ar-IQ" dirty="0" err="1" smtClean="0"/>
              <a:t>اوتأجیلھا</a:t>
            </a:r>
            <a:r>
              <a:rPr lang="ar-IQ" dirty="0" smtClean="0"/>
              <a:t> </a:t>
            </a:r>
            <a:r>
              <a:rPr lang="ar-IQ" dirty="0" err="1" smtClean="0"/>
              <a:t>اوتقسیطھا</a:t>
            </a:r>
            <a:r>
              <a:rPr lang="ar-IQ" dirty="0" smtClean="0"/>
              <a:t> </a:t>
            </a:r>
            <a:r>
              <a:rPr lang="ar-IQ" dirty="0"/>
              <a:t>الى اقساط تؤدي في اوقات </a:t>
            </a:r>
            <a:r>
              <a:rPr lang="ar-IQ" dirty="0" err="1"/>
              <a:t>معینة</a:t>
            </a:r>
            <a:r>
              <a:rPr lang="ar-IQ" dirty="0" smtClean="0"/>
              <a:t>.</a:t>
            </a:r>
          </a:p>
          <a:p>
            <a:r>
              <a:rPr lang="ar-IQ" dirty="0" smtClean="0"/>
              <a:t>في حالة عدم الاتفاق على مواعيد وجب دفعها مؤخرا لأنها لا تستحق الا باستيفاء </a:t>
            </a:r>
            <a:r>
              <a:rPr lang="ar-IQ" dirty="0" err="1" smtClean="0"/>
              <a:t>المنفعه</a:t>
            </a:r>
            <a:r>
              <a:rPr lang="ar-IQ" dirty="0"/>
              <a:t> </a:t>
            </a:r>
            <a:r>
              <a:rPr lang="ar-IQ" dirty="0" smtClean="0"/>
              <a:t>او تمكن من استيفائها.</a:t>
            </a:r>
          </a:p>
          <a:p>
            <a:r>
              <a:rPr lang="ar-IQ" dirty="0" smtClean="0"/>
              <a:t>العرف يقضي في العراق على دفع القسط الاول من الاجرة مقدما على ان تدفع الاقساط الاخرى لاحقا.</a:t>
            </a:r>
          </a:p>
          <a:p>
            <a:r>
              <a:rPr lang="ar-IQ" dirty="0" smtClean="0"/>
              <a:t>وضع الماجور تحت تصرف المستأجر يكفي لاستحقاق الاجرة حتى ولو لم ينتفع به فعلا.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9507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هو المدين بالأجرة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IQ" dirty="0" smtClean="0"/>
              <a:t>اولا: </a:t>
            </a:r>
            <a:r>
              <a:rPr lang="ar-IQ" dirty="0" err="1" smtClean="0"/>
              <a:t>المستاجر</a:t>
            </a:r>
            <a:endParaRPr lang="ar-IQ" dirty="0" smtClean="0"/>
          </a:p>
          <a:p>
            <a:r>
              <a:rPr lang="ar-IQ" dirty="0" smtClean="0"/>
              <a:t>ثانيا: </a:t>
            </a:r>
            <a:r>
              <a:rPr lang="ar-IQ" dirty="0" err="1" smtClean="0"/>
              <a:t>الورثه</a:t>
            </a:r>
            <a:r>
              <a:rPr lang="ar-IQ" dirty="0" smtClean="0"/>
              <a:t>: في حدود </a:t>
            </a:r>
            <a:r>
              <a:rPr lang="ar-IQ" dirty="0" err="1" smtClean="0"/>
              <a:t>التركه</a:t>
            </a:r>
            <a:r>
              <a:rPr lang="ar-IQ" dirty="0" smtClean="0"/>
              <a:t> لان الايجار لا ينقضي بموت المستأجر الا في حالات معينه سوف </a:t>
            </a:r>
            <a:r>
              <a:rPr lang="ar-IQ" dirty="0" err="1" smtClean="0"/>
              <a:t>ناتي</a:t>
            </a:r>
            <a:r>
              <a:rPr lang="ar-IQ" dirty="0" smtClean="0"/>
              <a:t> على ذكرها لاحقا. وتقسم الاجرة </a:t>
            </a:r>
            <a:r>
              <a:rPr lang="ar-IQ" dirty="0" err="1" smtClean="0"/>
              <a:t>الاجرة</a:t>
            </a:r>
            <a:r>
              <a:rPr lang="ar-IQ" dirty="0" smtClean="0"/>
              <a:t> كل بقدر نصيبه من التركة.</a:t>
            </a:r>
          </a:p>
          <a:p>
            <a:r>
              <a:rPr lang="ar-IQ" dirty="0" smtClean="0"/>
              <a:t>ثالثا: الاجرة </a:t>
            </a:r>
            <a:r>
              <a:rPr lang="ar-IQ" dirty="0" err="1" smtClean="0"/>
              <a:t>المتاخره</a:t>
            </a:r>
            <a:r>
              <a:rPr lang="ar-IQ" dirty="0" smtClean="0"/>
              <a:t> تلتزم بها التركة نفسها </a:t>
            </a:r>
            <a:r>
              <a:rPr lang="ar-IQ" dirty="0" smtClean="0"/>
              <a:t>ولا تنقسم </a:t>
            </a:r>
            <a:r>
              <a:rPr lang="ar-IQ" dirty="0" smtClean="0"/>
              <a:t>على </a:t>
            </a:r>
            <a:r>
              <a:rPr lang="ar-IQ" dirty="0" err="1" smtClean="0"/>
              <a:t>الورثه</a:t>
            </a:r>
            <a:r>
              <a:rPr lang="ar-IQ" dirty="0" smtClean="0"/>
              <a:t>.</a:t>
            </a:r>
          </a:p>
          <a:p>
            <a:r>
              <a:rPr lang="ar-IQ" dirty="0" smtClean="0"/>
              <a:t>رابعا: في حالة تعدد </a:t>
            </a:r>
            <a:r>
              <a:rPr lang="ar-IQ" dirty="0" err="1" smtClean="0"/>
              <a:t>المستاجرون</a:t>
            </a:r>
            <a:r>
              <a:rPr lang="ar-IQ" dirty="0" smtClean="0"/>
              <a:t> لعين واحده: الدفع لا يكون بالتضامن الا اذا نص عقد الايجار على ذلك. او فهم دلالة من الظروف التي تحيط بالتعاقد.</a:t>
            </a:r>
          </a:p>
          <a:p>
            <a:r>
              <a:rPr lang="ar-IQ" dirty="0" smtClean="0"/>
              <a:t>خامسا: في حالة الاسرة الواحدة: فيكون الزوج هو المسؤول عن الدفع.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83035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هو الدائن بالأجرة؟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اولا: المؤجر</a:t>
            </a:r>
          </a:p>
          <a:p>
            <a:r>
              <a:rPr lang="ar-IQ" dirty="0" smtClean="0"/>
              <a:t>ثانيا: الورثة وهم ليسوا دائنين بالتضامن كما هو الحال عليه بالنسبة لورثة </a:t>
            </a:r>
            <a:r>
              <a:rPr lang="ar-IQ" dirty="0" err="1" smtClean="0"/>
              <a:t>المستاجر</a:t>
            </a:r>
            <a:endParaRPr lang="ar-IQ" dirty="0" smtClean="0"/>
          </a:p>
          <a:p>
            <a:r>
              <a:rPr lang="ar-IQ" dirty="0" smtClean="0"/>
              <a:t>ثالثا: من يتنازل او يحول حقه في الاجرة الى شخص اخر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01256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مكان دفع الاجرة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IQ" dirty="0" smtClean="0"/>
              <a:t>لا يوجد نص خاص في عقد الايجار يبين مكان دفع الاجرة وبالتالي الرجوع للقواعد العامة. </a:t>
            </a:r>
            <a:r>
              <a:rPr lang="ar-IQ" dirty="0"/>
              <a:t>فقد </a:t>
            </a:r>
            <a:r>
              <a:rPr lang="ar-IQ" dirty="0" smtClean="0"/>
              <a:t>نصت </a:t>
            </a:r>
            <a:r>
              <a:rPr lang="ar-IQ" dirty="0"/>
              <a:t>المادة 396</a:t>
            </a:r>
          </a:p>
          <a:p>
            <a:r>
              <a:rPr lang="ar-IQ" dirty="0"/>
              <a:t>1 – اذا كان الشيء الملتزم </a:t>
            </a:r>
            <a:r>
              <a:rPr lang="ar-IQ" dirty="0" err="1"/>
              <a:t>بتسلیمه</a:t>
            </a:r>
            <a:r>
              <a:rPr lang="ar-IQ" dirty="0"/>
              <a:t> مما له حمل ومؤونة </a:t>
            </a:r>
            <a:r>
              <a:rPr lang="ar-IQ" dirty="0" err="1"/>
              <a:t>كالمكیلات</a:t>
            </a:r>
            <a:r>
              <a:rPr lang="ar-IQ" dirty="0"/>
              <a:t> والموزونات </a:t>
            </a:r>
            <a:r>
              <a:rPr lang="ar-IQ" dirty="0" smtClean="0"/>
              <a:t>والعروض </a:t>
            </a:r>
            <a:r>
              <a:rPr lang="ar-IQ" dirty="0" err="1" smtClean="0"/>
              <a:t>ونحوھا</a:t>
            </a:r>
            <a:r>
              <a:rPr lang="ar-IQ" dirty="0" smtClean="0"/>
              <a:t> </a:t>
            </a:r>
            <a:r>
              <a:rPr lang="ar-IQ" dirty="0"/>
              <a:t>وكان العقد مطلقاً لم </a:t>
            </a:r>
            <a:r>
              <a:rPr lang="ar-IQ" dirty="0" err="1"/>
              <a:t>يعین</a:t>
            </a:r>
            <a:r>
              <a:rPr lang="ar-IQ" dirty="0"/>
              <a:t> </a:t>
            </a:r>
            <a:r>
              <a:rPr lang="ar-IQ" dirty="0" err="1"/>
              <a:t>فیه</a:t>
            </a:r>
            <a:r>
              <a:rPr lang="ar-IQ" dirty="0"/>
              <a:t> مكان </a:t>
            </a:r>
            <a:r>
              <a:rPr lang="ar-IQ" dirty="0" err="1"/>
              <a:t>التسلیم</a:t>
            </a:r>
            <a:r>
              <a:rPr lang="ar-IQ" dirty="0"/>
              <a:t> يسلم الشيء في المكان الذي </a:t>
            </a:r>
            <a:r>
              <a:rPr lang="ar-IQ" dirty="0" smtClean="0"/>
              <a:t>كان موجوداً </a:t>
            </a:r>
            <a:r>
              <a:rPr lang="ar-IQ" dirty="0" err="1"/>
              <a:t>فیه</a:t>
            </a:r>
            <a:r>
              <a:rPr lang="ar-IQ" dirty="0"/>
              <a:t> وقت العقد.</a:t>
            </a:r>
          </a:p>
          <a:p>
            <a:r>
              <a:rPr lang="ar-IQ" dirty="0"/>
              <a:t>2 – وفي الالتزامات الاخرى يكون الوفاء في موطن المدين وقت وجوب الوفاء او في </a:t>
            </a:r>
            <a:r>
              <a:rPr lang="ar-IQ" dirty="0" smtClean="0"/>
              <a:t>المكان الذي </a:t>
            </a:r>
            <a:r>
              <a:rPr lang="ar-IQ" dirty="0"/>
              <a:t>يوجد </a:t>
            </a:r>
            <a:r>
              <a:rPr lang="ar-IQ" dirty="0" err="1"/>
              <a:t>فیه</a:t>
            </a:r>
            <a:r>
              <a:rPr lang="ar-IQ" dirty="0"/>
              <a:t> محل اعماله اذا كان الالتزام متعلقاً </a:t>
            </a:r>
            <a:r>
              <a:rPr lang="ar-IQ" dirty="0" err="1"/>
              <a:t>بھذه</a:t>
            </a:r>
            <a:r>
              <a:rPr lang="ar-IQ" dirty="0"/>
              <a:t> الاعمال ما لم يتفق على </a:t>
            </a:r>
            <a:r>
              <a:rPr lang="ar-IQ" dirty="0" err="1"/>
              <a:t>غیر</a:t>
            </a:r>
            <a:r>
              <a:rPr lang="ar-IQ" dirty="0"/>
              <a:t> ذلك.</a:t>
            </a:r>
          </a:p>
        </p:txBody>
      </p:sp>
    </p:spTree>
    <p:extLst>
      <p:ext uri="{BB962C8B-B14F-4D97-AF65-F5344CB8AC3E}">
        <p14:creationId xmlns:p14="http://schemas.microsoft.com/office/powerpoint/2010/main" val="1271688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نفقات دفع الاجرة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يتحملها المستأجر مالم يتفق على خلاف ذلك استنادا الى </a:t>
            </a:r>
          </a:p>
          <a:p>
            <a:r>
              <a:rPr lang="ar-IQ" dirty="0"/>
              <a:t>المادة 398</a:t>
            </a:r>
          </a:p>
          <a:p>
            <a:r>
              <a:rPr lang="ar-IQ" dirty="0"/>
              <a:t>نفقات الوفاء على المدين، الا اذا وجد اتفاق او عرف او نص يقضي </a:t>
            </a:r>
            <a:r>
              <a:rPr lang="ar-IQ" dirty="0" err="1"/>
              <a:t>بغیر</a:t>
            </a:r>
            <a:r>
              <a:rPr lang="ar-IQ" dirty="0"/>
              <a:t> ذلك.</a:t>
            </a:r>
          </a:p>
        </p:txBody>
      </p:sp>
    </p:spTree>
    <p:extLst>
      <p:ext uri="{BB962C8B-B14F-4D97-AF65-F5344CB8AC3E}">
        <p14:creationId xmlns:p14="http://schemas.microsoft.com/office/powerpoint/2010/main" val="2986094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حكم أخلال المستأجر بالتزامه بدفع الاجرة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 </a:t>
            </a:r>
            <a:r>
              <a:rPr lang="ar-IQ" dirty="0"/>
              <a:t>القانون المدني: جزاء الاخلال بالتزام دفع الاجرة هو </a:t>
            </a:r>
            <a:r>
              <a:rPr lang="ar-IQ" dirty="0" smtClean="0"/>
              <a:t>:</a:t>
            </a:r>
          </a:p>
          <a:p>
            <a:r>
              <a:rPr lang="ar-IQ" dirty="0" smtClean="0"/>
              <a:t>اولا: المطالبة بالتنفيذ العيني</a:t>
            </a:r>
            <a:endParaRPr lang="ar-IQ" dirty="0"/>
          </a:p>
          <a:p>
            <a:r>
              <a:rPr lang="ar-IQ" dirty="0" smtClean="0"/>
              <a:t>انه </a:t>
            </a:r>
            <a:r>
              <a:rPr lang="ar-IQ" dirty="0"/>
              <a:t>يحق للمؤجر بعد انذار </a:t>
            </a:r>
            <a:r>
              <a:rPr lang="ar-IQ" dirty="0" err="1"/>
              <a:t>المستاجر</a:t>
            </a:r>
            <a:r>
              <a:rPr lang="ar-IQ" dirty="0"/>
              <a:t> بان يطلب الفسخ مع التعويض كلما اقتضى ذلك ويخضع في هذا الطلب الى تقدير المحكمة وقد توافق المحكمة على الطلب او تمنح </a:t>
            </a:r>
            <a:r>
              <a:rPr lang="ar-IQ" dirty="0" err="1"/>
              <a:t>المستاجر</a:t>
            </a:r>
            <a:r>
              <a:rPr lang="ar-IQ" dirty="0"/>
              <a:t> اجل للوفاء بالتزامه مالم ينص عقد الايجار على ان يعتبر العقد مفسوخ من تلقاء نفسه ان اخفق </a:t>
            </a:r>
            <a:r>
              <a:rPr lang="ar-IQ" dirty="0" err="1"/>
              <a:t>المستاجر</a:t>
            </a:r>
            <a:r>
              <a:rPr lang="ar-IQ" dirty="0"/>
              <a:t> بسداد التزامه بدفع الاجرة.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28118226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708</Words>
  <Application>Microsoft Office PowerPoint</Application>
  <PresentationFormat>عرض على الشاشة (3:4)‏</PresentationFormat>
  <Paragraphs>45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المحاضرة السادسة والثلاثون</vt:lpstr>
      <vt:lpstr>التزامات المستأجر</vt:lpstr>
      <vt:lpstr>عرض تقديمي في PowerPoint</vt:lpstr>
      <vt:lpstr>الوفاء بالاجرة</vt:lpstr>
      <vt:lpstr>من هو المدين بالأجرة</vt:lpstr>
      <vt:lpstr>من هو الدائن بالأجرة؟</vt:lpstr>
      <vt:lpstr>مكان دفع الاجرة</vt:lpstr>
      <vt:lpstr>نفقات دفع الاجرة</vt:lpstr>
      <vt:lpstr>حكم أخلال المستأجر بالتزامه بدفع الاجرة</vt:lpstr>
      <vt:lpstr>الضمانات المقدمة للمؤجر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السادسة والثلاثون</dc:title>
  <dc:creator>dell-moh</dc:creator>
  <cp:lastModifiedBy>dell-moh</cp:lastModifiedBy>
  <cp:revision>12</cp:revision>
  <dcterms:created xsi:type="dcterms:W3CDTF">2016-02-27T17:24:26Z</dcterms:created>
  <dcterms:modified xsi:type="dcterms:W3CDTF">2016-03-01T12:52:07Z</dcterms:modified>
</cp:coreProperties>
</file>