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87" r:id="rId6"/>
    <p:sldId id="261" r:id="rId7"/>
    <p:sldId id="262" r:id="rId8"/>
    <p:sldId id="263" r:id="rId9"/>
    <p:sldId id="264" r:id="rId10"/>
    <p:sldId id="265" r:id="rId11"/>
    <p:sldId id="266" r:id="rId12"/>
    <p:sldId id="267" r:id="rId13"/>
    <p:sldId id="268" r:id="rId14"/>
    <p:sldId id="270" r:id="rId15"/>
    <p:sldId id="269"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4D235"/>
    <a:srgbClr val="2309B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81" d="100"/>
          <a:sy n="81" d="100"/>
        </p:scale>
        <p:origin x="-1056" y="-114"/>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3805EC6B-C5A2-4B40-83BC-10EC0C939240}" type="datetimeFigureOut">
              <a:rPr lang="en-US" smtClean="0"/>
              <a:t>2/29/2016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080DCDF-F8BC-4D9D-966E-6723FB7A110E}" type="slidenum">
              <a:rPr lang="en-US" smtClean="0"/>
              <a:t>‹#›</a:t>
            </a:fld>
            <a:endParaRPr lang="en-US"/>
          </a:p>
        </p:txBody>
      </p:sp>
    </p:spTree>
    <p:extLst>
      <p:ext uri="{BB962C8B-B14F-4D97-AF65-F5344CB8AC3E}">
        <p14:creationId xmlns:p14="http://schemas.microsoft.com/office/powerpoint/2010/main" val="262471368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805EC6B-C5A2-4B40-83BC-10EC0C939240}" type="datetimeFigureOut">
              <a:rPr lang="en-US" smtClean="0"/>
              <a:t>2/29/2016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080DCDF-F8BC-4D9D-966E-6723FB7A110E}" type="slidenum">
              <a:rPr lang="en-US" smtClean="0"/>
              <a:t>‹#›</a:t>
            </a:fld>
            <a:endParaRPr lang="en-US"/>
          </a:p>
        </p:txBody>
      </p:sp>
    </p:spTree>
    <p:extLst>
      <p:ext uri="{BB962C8B-B14F-4D97-AF65-F5344CB8AC3E}">
        <p14:creationId xmlns:p14="http://schemas.microsoft.com/office/powerpoint/2010/main" val="325278698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805EC6B-C5A2-4B40-83BC-10EC0C939240}" type="datetimeFigureOut">
              <a:rPr lang="en-US" smtClean="0"/>
              <a:t>2/29/2016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080DCDF-F8BC-4D9D-966E-6723FB7A110E}" type="slidenum">
              <a:rPr lang="en-US" smtClean="0"/>
              <a:t>‹#›</a:t>
            </a:fld>
            <a:endParaRPr lang="en-US"/>
          </a:p>
        </p:txBody>
      </p:sp>
    </p:spTree>
    <p:extLst>
      <p:ext uri="{BB962C8B-B14F-4D97-AF65-F5344CB8AC3E}">
        <p14:creationId xmlns:p14="http://schemas.microsoft.com/office/powerpoint/2010/main" val="83978119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805EC6B-C5A2-4B40-83BC-10EC0C939240}" type="datetimeFigureOut">
              <a:rPr lang="en-US" smtClean="0"/>
              <a:t>2/29/2016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080DCDF-F8BC-4D9D-966E-6723FB7A110E}" type="slidenum">
              <a:rPr lang="en-US" smtClean="0"/>
              <a:t>‹#›</a:t>
            </a:fld>
            <a:endParaRPr lang="en-US"/>
          </a:p>
        </p:txBody>
      </p:sp>
    </p:spTree>
    <p:extLst>
      <p:ext uri="{BB962C8B-B14F-4D97-AF65-F5344CB8AC3E}">
        <p14:creationId xmlns:p14="http://schemas.microsoft.com/office/powerpoint/2010/main" val="126558651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3805EC6B-C5A2-4B40-83BC-10EC0C939240}" type="datetimeFigureOut">
              <a:rPr lang="en-US" smtClean="0"/>
              <a:t>2/29/2016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080DCDF-F8BC-4D9D-966E-6723FB7A110E}" type="slidenum">
              <a:rPr lang="en-US" smtClean="0"/>
              <a:t>‹#›</a:t>
            </a:fld>
            <a:endParaRPr lang="en-US"/>
          </a:p>
        </p:txBody>
      </p:sp>
    </p:spTree>
    <p:extLst>
      <p:ext uri="{BB962C8B-B14F-4D97-AF65-F5344CB8AC3E}">
        <p14:creationId xmlns:p14="http://schemas.microsoft.com/office/powerpoint/2010/main" val="47815562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3805EC6B-C5A2-4B40-83BC-10EC0C939240}" type="datetimeFigureOut">
              <a:rPr lang="en-US" smtClean="0"/>
              <a:t>2/29/2016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080DCDF-F8BC-4D9D-966E-6723FB7A110E}" type="slidenum">
              <a:rPr lang="en-US" smtClean="0"/>
              <a:t>‹#›</a:t>
            </a:fld>
            <a:endParaRPr lang="en-US"/>
          </a:p>
        </p:txBody>
      </p:sp>
    </p:spTree>
    <p:extLst>
      <p:ext uri="{BB962C8B-B14F-4D97-AF65-F5344CB8AC3E}">
        <p14:creationId xmlns:p14="http://schemas.microsoft.com/office/powerpoint/2010/main" val="217091265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3805EC6B-C5A2-4B40-83BC-10EC0C939240}" type="datetimeFigureOut">
              <a:rPr lang="en-US" smtClean="0"/>
              <a:t>2/29/2016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080DCDF-F8BC-4D9D-966E-6723FB7A110E}" type="slidenum">
              <a:rPr lang="en-US" smtClean="0"/>
              <a:t>‹#›</a:t>
            </a:fld>
            <a:endParaRPr lang="en-US"/>
          </a:p>
        </p:txBody>
      </p:sp>
    </p:spTree>
    <p:extLst>
      <p:ext uri="{BB962C8B-B14F-4D97-AF65-F5344CB8AC3E}">
        <p14:creationId xmlns:p14="http://schemas.microsoft.com/office/powerpoint/2010/main" val="369360919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3805EC6B-C5A2-4B40-83BC-10EC0C939240}" type="datetimeFigureOut">
              <a:rPr lang="en-US" smtClean="0"/>
              <a:t>2/29/2016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080DCDF-F8BC-4D9D-966E-6723FB7A110E}" type="slidenum">
              <a:rPr lang="en-US" smtClean="0"/>
              <a:t>‹#›</a:t>
            </a:fld>
            <a:endParaRPr lang="en-US"/>
          </a:p>
        </p:txBody>
      </p:sp>
    </p:spTree>
    <p:extLst>
      <p:ext uri="{BB962C8B-B14F-4D97-AF65-F5344CB8AC3E}">
        <p14:creationId xmlns:p14="http://schemas.microsoft.com/office/powerpoint/2010/main" val="74356752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805EC6B-C5A2-4B40-83BC-10EC0C939240}" type="datetimeFigureOut">
              <a:rPr lang="en-US" smtClean="0"/>
              <a:t>2/29/2016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080DCDF-F8BC-4D9D-966E-6723FB7A110E}" type="slidenum">
              <a:rPr lang="en-US" smtClean="0"/>
              <a:t>‹#›</a:t>
            </a:fld>
            <a:endParaRPr lang="en-US"/>
          </a:p>
        </p:txBody>
      </p:sp>
    </p:spTree>
    <p:extLst>
      <p:ext uri="{BB962C8B-B14F-4D97-AF65-F5344CB8AC3E}">
        <p14:creationId xmlns:p14="http://schemas.microsoft.com/office/powerpoint/2010/main" val="38719847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805EC6B-C5A2-4B40-83BC-10EC0C939240}" type="datetimeFigureOut">
              <a:rPr lang="en-US" smtClean="0"/>
              <a:t>2/29/2016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080DCDF-F8BC-4D9D-966E-6723FB7A110E}" type="slidenum">
              <a:rPr lang="en-US" smtClean="0"/>
              <a:t>‹#›</a:t>
            </a:fld>
            <a:endParaRPr lang="en-US"/>
          </a:p>
        </p:txBody>
      </p:sp>
    </p:spTree>
    <p:extLst>
      <p:ext uri="{BB962C8B-B14F-4D97-AF65-F5344CB8AC3E}">
        <p14:creationId xmlns:p14="http://schemas.microsoft.com/office/powerpoint/2010/main" val="292672881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805EC6B-C5A2-4B40-83BC-10EC0C939240}" type="datetimeFigureOut">
              <a:rPr lang="en-US" smtClean="0"/>
              <a:t>2/29/2016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080DCDF-F8BC-4D9D-966E-6723FB7A110E}" type="slidenum">
              <a:rPr lang="en-US" smtClean="0"/>
              <a:t>‹#›</a:t>
            </a:fld>
            <a:endParaRPr lang="en-US"/>
          </a:p>
        </p:txBody>
      </p:sp>
    </p:spTree>
    <p:extLst>
      <p:ext uri="{BB962C8B-B14F-4D97-AF65-F5344CB8AC3E}">
        <p14:creationId xmlns:p14="http://schemas.microsoft.com/office/powerpoint/2010/main" val="229052493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2309BF"/>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805EC6B-C5A2-4B40-83BC-10EC0C939240}" type="datetimeFigureOut">
              <a:rPr lang="en-US" smtClean="0"/>
              <a:t>2/29/2016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080DCDF-F8BC-4D9D-966E-6723FB7A110E}" type="slidenum">
              <a:rPr lang="en-US" smtClean="0"/>
              <a:t>‹#›</a:t>
            </a:fld>
            <a:endParaRPr lang="en-US"/>
          </a:p>
        </p:txBody>
      </p:sp>
    </p:spTree>
    <p:extLst>
      <p:ext uri="{BB962C8B-B14F-4D97-AF65-F5344CB8AC3E}">
        <p14:creationId xmlns:p14="http://schemas.microsoft.com/office/powerpoint/2010/main" val="975646513"/>
      </p:ext>
    </p:extLst>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304800"/>
            <a:ext cx="7772400" cy="5943599"/>
          </a:xfrm>
        </p:spPr>
        <p:txBody>
          <a:bodyPr>
            <a:noAutofit/>
          </a:bodyPr>
          <a:lstStyle/>
          <a:p>
            <a:r>
              <a:rPr lang="en-US" sz="3600" b="1" dirty="0" smtClean="0">
                <a:solidFill>
                  <a:srgbClr val="FFFF00"/>
                </a:solidFill>
                <a:latin typeface="Times New Roman" pitchFamily="18" charset="0"/>
                <a:cs typeface="Times New Roman" pitchFamily="18" charset="0"/>
              </a:rPr>
              <a:t>University of Karbala</a:t>
            </a:r>
            <a:br>
              <a:rPr lang="en-US" sz="3600" b="1" dirty="0" smtClean="0">
                <a:solidFill>
                  <a:srgbClr val="FFFF00"/>
                </a:solidFill>
                <a:latin typeface="Times New Roman" pitchFamily="18" charset="0"/>
                <a:cs typeface="Times New Roman" pitchFamily="18" charset="0"/>
              </a:rPr>
            </a:br>
            <a:r>
              <a:rPr lang="en-US" sz="3600" b="1" dirty="0" smtClean="0">
                <a:solidFill>
                  <a:srgbClr val="FFFF00"/>
                </a:solidFill>
                <a:latin typeface="Times New Roman" pitchFamily="18" charset="0"/>
                <a:cs typeface="Times New Roman" pitchFamily="18" charset="0"/>
              </a:rPr>
              <a:t>College of veterinary medicine</a:t>
            </a:r>
            <a:br>
              <a:rPr lang="en-US" sz="3600" b="1" dirty="0" smtClean="0">
                <a:solidFill>
                  <a:srgbClr val="FFFF00"/>
                </a:solidFill>
                <a:latin typeface="Times New Roman" pitchFamily="18" charset="0"/>
                <a:cs typeface="Times New Roman" pitchFamily="18" charset="0"/>
              </a:rPr>
            </a:br>
            <a:r>
              <a:rPr lang="en-US" sz="3600" b="1" dirty="0" smtClean="0">
                <a:solidFill>
                  <a:srgbClr val="FFFF00"/>
                </a:solidFill>
                <a:latin typeface="Times New Roman" pitchFamily="18" charset="0"/>
                <a:cs typeface="Times New Roman" pitchFamily="18" charset="0"/>
              </a:rPr>
              <a:t/>
            </a:r>
            <a:br>
              <a:rPr lang="en-US" sz="3600" b="1" dirty="0" smtClean="0">
                <a:solidFill>
                  <a:srgbClr val="FFFF00"/>
                </a:solidFill>
                <a:latin typeface="Times New Roman" pitchFamily="18" charset="0"/>
                <a:cs typeface="Times New Roman" pitchFamily="18" charset="0"/>
              </a:rPr>
            </a:br>
            <a:r>
              <a:rPr lang="en-US" sz="3600" b="1" dirty="0" smtClean="0">
                <a:solidFill>
                  <a:srgbClr val="FFFF00"/>
                </a:solidFill>
                <a:latin typeface="Times New Roman" pitchFamily="18" charset="0"/>
                <a:cs typeface="Times New Roman" pitchFamily="18" charset="0"/>
              </a:rPr>
              <a:t>Second semester</a:t>
            </a:r>
            <a:br>
              <a:rPr lang="en-US" sz="3600" b="1" dirty="0" smtClean="0">
                <a:solidFill>
                  <a:srgbClr val="FFFF00"/>
                </a:solidFill>
                <a:latin typeface="Times New Roman" pitchFamily="18" charset="0"/>
                <a:cs typeface="Times New Roman" pitchFamily="18" charset="0"/>
              </a:rPr>
            </a:br>
            <a:r>
              <a:rPr lang="en-US" sz="3600" b="1" dirty="0" smtClean="0">
                <a:solidFill>
                  <a:srgbClr val="FFFF00"/>
                </a:solidFill>
                <a:latin typeface="Times New Roman" pitchFamily="18" charset="0"/>
                <a:cs typeface="Times New Roman" pitchFamily="18" charset="0"/>
              </a:rPr>
              <a:t>Pharmacology Lect. # 1</a:t>
            </a:r>
            <a:br>
              <a:rPr lang="en-US" sz="3600" b="1" dirty="0" smtClean="0">
                <a:solidFill>
                  <a:srgbClr val="FFFF00"/>
                </a:solidFill>
                <a:latin typeface="Times New Roman" pitchFamily="18" charset="0"/>
                <a:cs typeface="Times New Roman" pitchFamily="18" charset="0"/>
              </a:rPr>
            </a:br>
            <a:r>
              <a:rPr lang="en-US" sz="3600" b="1" dirty="0" smtClean="0">
                <a:solidFill>
                  <a:srgbClr val="FFFF00"/>
                </a:solidFill>
                <a:latin typeface="Times New Roman" pitchFamily="18" charset="0"/>
                <a:cs typeface="Times New Roman" pitchFamily="18" charset="0"/>
              </a:rPr>
              <a:t/>
            </a:r>
            <a:br>
              <a:rPr lang="en-US" sz="3600" b="1" dirty="0" smtClean="0">
                <a:solidFill>
                  <a:srgbClr val="FFFF00"/>
                </a:solidFill>
                <a:latin typeface="Times New Roman" pitchFamily="18" charset="0"/>
                <a:cs typeface="Times New Roman" pitchFamily="18" charset="0"/>
              </a:rPr>
            </a:br>
            <a:r>
              <a:rPr lang="en-US" sz="3600" b="1" dirty="0" smtClean="0">
                <a:solidFill>
                  <a:srgbClr val="04D235"/>
                </a:solidFill>
                <a:latin typeface="Times New Roman" pitchFamily="18" charset="0"/>
                <a:cs typeface="Times New Roman" pitchFamily="18" charset="0"/>
              </a:rPr>
              <a:t>Antibacterial Drugs</a:t>
            </a:r>
            <a:br>
              <a:rPr lang="en-US" sz="3600" b="1" dirty="0" smtClean="0">
                <a:solidFill>
                  <a:srgbClr val="04D235"/>
                </a:solidFill>
                <a:latin typeface="Times New Roman" pitchFamily="18" charset="0"/>
                <a:cs typeface="Times New Roman" pitchFamily="18" charset="0"/>
              </a:rPr>
            </a:br>
            <a:r>
              <a:rPr lang="en-US" sz="2800" b="1" dirty="0" smtClean="0">
                <a:solidFill>
                  <a:srgbClr val="04D235"/>
                </a:solidFill>
                <a:latin typeface="Times New Roman" pitchFamily="18" charset="0"/>
                <a:cs typeface="Times New Roman" pitchFamily="18" charset="0"/>
              </a:rPr>
              <a:t>Part </a:t>
            </a:r>
            <a:r>
              <a:rPr lang="en-US" sz="2800" b="1" dirty="0" smtClean="0">
                <a:solidFill>
                  <a:srgbClr val="04D235"/>
                </a:solidFill>
                <a:latin typeface="Times New Roman" pitchFamily="18" charset="0"/>
                <a:cs typeface="Times New Roman" pitchFamily="18" charset="0"/>
              </a:rPr>
              <a:t>three</a:t>
            </a:r>
            <a:r>
              <a:rPr lang="en-US" sz="3600" b="1" dirty="0" smtClean="0">
                <a:solidFill>
                  <a:srgbClr val="FFFF00"/>
                </a:solidFill>
                <a:latin typeface="Times New Roman" pitchFamily="18" charset="0"/>
                <a:cs typeface="Times New Roman" pitchFamily="18" charset="0"/>
              </a:rPr>
              <a:t/>
            </a:r>
            <a:br>
              <a:rPr lang="en-US" sz="3600" b="1" dirty="0" smtClean="0">
                <a:solidFill>
                  <a:srgbClr val="FFFF00"/>
                </a:solidFill>
                <a:latin typeface="Times New Roman" pitchFamily="18" charset="0"/>
                <a:cs typeface="Times New Roman" pitchFamily="18" charset="0"/>
              </a:rPr>
            </a:br>
            <a:r>
              <a:rPr lang="en-US" sz="2400" b="1" dirty="0" smtClean="0">
                <a:latin typeface="Times New Roman" pitchFamily="18" charset="0"/>
                <a:cs typeface="Times New Roman" pitchFamily="18" charset="0"/>
              </a:rPr>
              <a:t/>
            </a:r>
            <a:br>
              <a:rPr lang="en-US" sz="2400" b="1" dirty="0" smtClean="0">
                <a:latin typeface="Times New Roman" pitchFamily="18" charset="0"/>
                <a:cs typeface="Times New Roman" pitchFamily="18" charset="0"/>
              </a:rPr>
            </a:br>
            <a:r>
              <a:rPr lang="en-US" sz="2400" b="1" dirty="0" smtClean="0">
                <a:solidFill>
                  <a:srgbClr val="FF0000"/>
                </a:solidFill>
                <a:latin typeface="Times New Roman" pitchFamily="18" charset="0"/>
                <a:cs typeface="Times New Roman" pitchFamily="18" charset="0"/>
              </a:rPr>
              <a:t>Dr. Sattar K. Abdul-</a:t>
            </a:r>
            <a:r>
              <a:rPr lang="en-US" sz="2400" b="1" dirty="0" err="1" smtClean="0">
                <a:solidFill>
                  <a:srgbClr val="FF0000"/>
                </a:solidFill>
                <a:latin typeface="Times New Roman" pitchFamily="18" charset="0"/>
                <a:cs typeface="Times New Roman" pitchFamily="18" charset="0"/>
              </a:rPr>
              <a:t>Hussain</a:t>
            </a:r>
            <a:r>
              <a:rPr lang="en-US" sz="2400" b="1" dirty="0" smtClean="0">
                <a:solidFill>
                  <a:srgbClr val="FF0000"/>
                </a:solidFill>
                <a:latin typeface="Times New Roman" pitchFamily="18" charset="0"/>
                <a:cs typeface="Times New Roman" pitchFamily="18" charset="0"/>
              </a:rPr>
              <a:t>, Ph.D, DVM, DABT</a:t>
            </a:r>
            <a:r>
              <a:rPr lang="en-US" sz="3600" dirty="0" smtClean="0"/>
              <a:t/>
            </a:r>
            <a:br>
              <a:rPr lang="en-US" sz="3600" dirty="0" smtClean="0"/>
            </a:br>
            <a:endParaRPr lang="en-US" sz="3600" dirty="0"/>
          </a:p>
        </p:txBody>
      </p:sp>
    </p:spTree>
    <p:extLst>
      <p:ext uri="{BB962C8B-B14F-4D97-AF65-F5344CB8AC3E}">
        <p14:creationId xmlns:p14="http://schemas.microsoft.com/office/powerpoint/2010/main" val="9936579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152400"/>
            <a:ext cx="8229600" cy="411162"/>
          </a:xfrm>
        </p:spPr>
        <p:txBody>
          <a:bodyPr>
            <a:normAutofit fontScale="90000"/>
          </a:bodyPr>
          <a:lstStyle/>
          <a:p>
            <a:r>
              <a:rPr lang="en-US" sz="3200" b="1" dirty="0" smtClean="0">
                <a:solidFill>
                  <a:srgbClr val="FFFF00"/>
                </a:solidFill>
                <a:latin typeface="Times New Roman"/>
                <a:cs typeface="Times New Roman"/>
              </a:rPr>
              <a:t> </a:t>
            </a:r>
            <a:r>
              <a:rPr lang="en-US" sz="3200" b="1" u="sng" dirty="0" smtClean="0">
                <a:solidFill>
                  <a:srgbClr val="FFFF00"/>
                </a:solidFill>
                <a:latin typeface="Times New Roman"/>
                <a:ea typeface="MS Mincho"/>
              </a:rPr>
              <a:t>CHLORAMPHENICOL</a:t>
            </a:r>
            <a:endParaRPr lang="en-US" sz="3200" b="1" dirty="0">
              <a:solidFill>
                <a:srgbClr val="FFFF00"/>
              </a:solidFill>
              <a:latin typeface="Times New Roman"/>
              <a:cs typeface="Times New Roman"/>
            </a:endParaRPr>
          </a:p>
        </p:txBody>
      </p:sp>
      <p:sp>
        <p:nvSpPr>
          <p:cNvPr id="3" name="Content Placeholder 2"/>
          <p:cNvSpPr>
            <a:spLocks noGrp="1"/>
          </p:cNvSpPr>
          <p:nvPr>
            <p:ph idx="1"/>
          </p:nvPr>
        </p:nvSpPr>
        <p:spPr>
          <a:xfrm>
            <a:off x="457200" y="762000"/>
            <a:ext cx="8229600" cy="5364163"/>
          </a:xfrm>
        </p:spPr>
        <p:txBody>
          <a:bodyPr>
            <a:normAutofit fontScale="55000" lnSpcReduction="20000"/>
          </a:bodyPr>
          <a:lstStyle/>
          <a:p>
            <a:pPr marL="0" marR="0" indent="0">
              <a:lnSpc>
                <a:spcPct val="150000"/>
              </a:lnSpc>
              <a:spcBef>
                <a:spcPts val="0"/>
              </a:spcBef>
              <a:spcAft>
                <a:spcPts val="0"/>
              </a:spcAft>
              <a:buNone/>
            </a:pPr>
            <a:r>
              <a:rPr lang="en-US" sz="4500" b="1" dirty="0">
                <a:solidFill>
                  <a:srgbClr val="04D235"/>
                </a:solidFill>
                <a:latin typeface="Times New Roman"/>
                <a:ea typeface="MS Mincho"/>
              </a:rPr>
              <a:t>Mechanism of action:</a:t>
            </a:r>
          </a:p>
          <a:p>
            <a:pPr>
              <a:lnSpc>
                <a:spcPct val="150000"/>
              </a:lnSpc>
              <a:spcBef>
                <a:spcPts val="0"/>
              </a:spcBef>
            </a:pPr>
            <a:r>
              <a:rPr lang="en-US" sz="3600" dirty="0">
                <a:latin typeface="Times New Roman"/>
                <a:ea typeface="MS Mincho"/>
              </a:rPr>
              <a:t>Chloramphenicol and </a:t>
            </a:r>
            <a:r>
              <a:rPr lang="en-US" sz="3600" dirty="0" err="1">
                <a:latin typeface="Times New Roman"/>
                <a:ea typeface="MS Mincho"/>
              </a:rPr>
              <a:t>florfenicol</a:t>
            </a:r>
            <a:r>
              <a:rPr lang="en-US" sz="3600" dirty="0">
                <a:latin typeface="Times New Roman"/>
                <a:ea typeface="MS Mincho"/>
              </a:rPr>
              <a:t> inhibit protein synthesis in </a:t>
            </a:r>
            <a:r>
              <a:rPr lang="en-US" sz="3600" dirty="0" smtClean="0">
                <a:latin typeface="Times New Roman"/>
                <a:ea typeface="MS Mincho"/>
              </a:rPr>
              <a:t>bacteria.</a:t>
            </a:r>
          </a:p>
          <a:p>
            <a:pPr>
              <a:lnSpc>
                <a:spcPct val="150000"/>
              </a:lnSpc>
              <a:spcBef>
                <a:spcPts val="0"/>
              </a:spcBef>
            </a:pPr>
            <a:r>
              <a:rPr lang="en-US" sz="3600" dirty="0" smtClean="0">
                <a:latin typeface="Times New Roman"/>
                <a:ea typeface="MS Mincho"/>
              </a:rPr>
              <a:t>The </a:t>
            </a:r>
            <a:r>
              <a:rPr lang="en-US" sz="3600" dirty="0">
                <a:latin typeface="Times New Roman"/>
                <a:ea typeface="MS Mincho"/>
              </a:rPr>
              <a:t>drugs readily penetrated bacterial cell by facilitated diffusion.  They inhibit protein synthesis by binding reversibly to the 50S ribosomal subunit.  </a:t>
            </a:r>
            <a:endParaRPr lang="en-US" sz="3600" dirty="0" smtClean="0">
              <a:latin typeface="Times New Roman"/>
              <a:ea typeface="MS Mincho"/>
            </a:endParaRPr>
          </a:p>
          <a:p>
            <a:pPr>
              <a:lnSpc>
                <a:spcPct val="150000"/>
              </a:lnSpc>
              <a:spcBef>
                <a:spcPts val="0"/>
              </a:spcBef>
            </a:pPr>
            <a:r>
              <a:rPr lang="en-US" sz="3600" dirty="0" smtClean="0">
                <a:latin typeface="Times New Roman"/>
                <a:ea typeface="MS Mincho"/>
              </a:rPr>
              <a:t>Although </a:t>
            </a:r>
            <a:r>
              <a:rPr lang="en-US" sz="3600" dirty="0">
                <a:latin typeface="Times New Roman"/>
                <a:ea typeface="MS Mincho"/>
              </a:rPr>
              <a:t>binding of </a:t>
            </a:r>
            <a:r>
              <a:rPr lang="en-US" sz="3600" dirty="0" err="1">
                <a:latin typeface="Times New Roman"/>
                <a:ea typeface="MS Mincho"/>
              </a:rPr>
              <a:t>tRNA</a:t>
            </a:r>
            <a:r>
              <a:rPr lang="en-US" sz="3600" dirty="0">
                <a:latin typeface="Times New Roman"/>
                <a:ea typeface="MS Mincho"/>
              </a:rPr>
              <a:t> at the codon recognition site on the 30S ribosomal subunit is undisturbed, the drugs apparently prevent the binding of the amino acid-containing end of the </a:t>
            </a:r>
            <a:r>
              <a:rPr lang="en-US" sz="3600" dirty="0" err="1">
                <a:latin typeface="Times New Roman"/>
                <a:ea typeface="MS Mincho"/>
              </a:rPr>
              <a:t>aminoacyl</a:t>
            </a:r>
            <a:r>
              <a:rPr lang="en-US" sz="3600" dirty="0">
                <a:latin typeface="Times New Roman"/>
                <a:ea typeface="MS Mincho"/>
              </a:rPr>
              <a:t> </a:t>
            </a:r>
            <a:r>
              <a:rPr lang="en-US" sz="3600" dirty="0" err="1">
                <a:latin typeface="Times New Roman"/>
                <a:ea typeface="MS Mincho"/>
              </a:rPr>
              <a:t>tRNA</a:t>
            </a:r>
            <a:r>
              <a:rPr lang="en-US" sz="3600" dirty="0">
                <a:latin typeface="Times New Roman"/>
                <a:ea typeface="MS Mincho"/>
              </a:rPr>
              <a:t> to the accepter site of the 50S ribosome subunit.  </a:t>
            </a:r>
            <a:endParaRPr lang="en-US" sz="3600" dirty="0" smtClean="0">
              <a:latin typeface="Times New Roman"/>
              <a:ea typeface="MS Mincho"/>
            </a:endParaRPr>
          </a:p>
          <a:p>
            <a:pPr>
              <a:lnSpc>
                <a:spcPct val="150000"/>
              </a:lnSpc>
              <a:spcBef>
                <a:spcPts val="0"/>
              </a:spcBef>
            </a:pPr>
            <a:r>
              <a:rPr lang="en-US" sz="3600" dirty="0" smtClean="0">
                <a:latin typeface="Times New Roman"/>
                <a:ea typeface="MS Mincho"/>
              </a:rPr>
              <a:t>The </a:t>
            </a:r>
            <a:r>
              <a:rPr lang="en-US" sz="3600" dirty="0">
                <a:latin typeface="Times New Roman"/>
                <a:ea typeface="MS Mincho"/>
              </a:rPr>
              <a:t>interaction between </a:t>
            </a:r>
            <a:r>
              <a:rPr lang="en-US" sz="3600" dirty="0" err="1">
                <a:latin typeface="Times New Roman"/>
                <a:ea typeface="MS Mincho"/>
              </a:rPr>
              <a:t>peptidyltransferase</a:t>
            </a:r>
            <a:r>
              <a:rPr lang="en-US" sz="3600" dirty="0">
                <a:latin typeface="Times New Roman"/>
                <a:ea typeface="MS Mincho"/>
              </a:rPr>
              <a:t> and its amino acid substrate cannot occur, and peptide bond formation inhibited.  </a:t>
            </a:r>
            <a:endParaRPr lang="en-US" sz="3600" dirty="0" smtClean="0">
              <a:latin typeface="Times New Roman"/>
              <a:ea typeface="MS Mincho"/>
            </a:endParaRPr>
          </a:p>
          <a:p>
            <a:pPr>
              <a:lnSpc>
                <a:spcPct val="150000"/>
              </a:lnSpc>
              <a:spcBef>
                <a:spcPts val="0"/>
              </a:spcBef>
            </a:pPr>
            <a:r>
              <a:rPr lang="en-US" sz="3600" dirty="0" smtClean="0">
                <a:latin typeface="Times New Roman"/>
                <a:ea typeface="MS Mincho"/>
              </a:rPr>
              <a:t>Chloramphenicol </a:t>
            </a:r>
            <a:r>
              <a:rPr lang="en-US" sz="3600" dirty="0">
                <a:latin typeface="Times New Roman"/>
                <a:ea typeface="MS Mincho"/>
              </a:rPr>
              <a:t>and </a:t>
            </a:r>
            <a:r>
              <a:rPr lang="en-US" sz="3600" dirty="0" err="1">
                <a:latin typeface="Times New Roman"/>
                <a:ea typeface="MS Mincho"/>
              </a:rPr>
              <a:t>florfenicol</a:t>
            </a:r>
            <a:r>
              <a:rPr lang="en-US" sz="3600" dirty="0">
                <a:latin typeface="Times New Roman"/>
                <a:ea typeface="MS Mincho"/>
              </a:rPr>
              <a:t> are </a:t>
            </a:r>
            <a:r>
              <a:rPr lang="en-US" sz="3600" b="1" dirty="0">
                <a:latin typeface="Times New Roman"/>
                <a:ea typeface="MS Mincho"/>
              </a:rPr>
              <a:t>bacteriostatic</a:t>
            </a:r>
            <a:r>
              <a:rPr lang="en-US" sz="3600" dirty="0">
                <a:latin typeface="Times New Roman"/>
                <a:ea typeface="MS Mincho"/>
              </a:rPr>
              <a:t> and broad spectrum and are effective against most anaerobic bacteria (Figures 6 and 9).</a:t>
            </a:r>
          </a:p>
          <a:p>
            <a:endParaRPr lang="en-US" sz="3600" dirty="0"/>
          </a:p>
        </p:txBody>
      </p:sp>
    </p:spTree>
    <p:extLst>
      <p:ext uri="{BB962C8B-B14F-4D97-AF65-F5344CB8AC3E}">
        <p14:creationId xmlns:p14="http://schemas.microsoft.com/office/powerpoint/2010/main" val="134228202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782762"/>
          </a:xfrm>
        </p:spPr>
        <p:txBody>
          <a:bodyPr>
            <a:normAutofit/>
          </a:bodyPr>
          <a:lstStyle/>
          <a:p>
            <a:r>
              <a:rPr lang="en-US" sz="3200" b="1" u="sng" dirty="0" smtClean="0">
                <a:solidFill>
                  <a:srgbClr val="FFFF00"/>
                </a:solidFill>
                <a:latin typeface="Times New Roman"/>
                <a:cs typeface="Times New Roman"/>
              </a:rPr>
              <a:t/>
            </a:r>
            <a:br>
              <a:rPr lang="en-US" sz="3200" b="1" u="sng" dirty="0" smtClean="0">
                <a:solidFill>
                  <a:srgbClr val="FFFF00"/>
                </a:solidFill>
                <a:latin typeface="Times New Roman"/>
                <a:cs typeface="Times New Roman"/>
              </a:rPr>
            </a:br>
            <a:endParaRPr lang="en-US" sz="3200" b="1" u="sng" dirty="0">
              <a:solidFill>
                <a:srgbClr val="FFFF00"/>
              </a:solidFill>
              <a:latin typeface="Times New Roman"/>
              <a:cs typeface="Times New Roman"/>
            </a:endParaRPr>
          </a:p>
        </p:txBody>
      </p:sp>
      <p:pic>
        <p:nvPicPr>
          <p:cNvPr id="4" name="Content Placeholder 3"/>
          <p:cNvPicPr>
            <a:picLocks noGrp="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974271" y="2133600"/>
            <a:ext cx="7195457" cy="4419600"/>
          </a:xfrm>
          <a:prstGeom prst="rect">
            <a:avLst/>
          </a:prstGeom>
          <a:noFill/>
          <a:ln>
            <a:noFill/>
          </a:ln>
        </p:spPr>
      </p:pic>
      <p:sp>
        <p:nvSpPr>
          <p:cNvPr id="5" name="Rectangle 4"/>
          <p:cNvSpPr/>
          <p:nvPr/>
        </p:nvSpPr>
        <p:spPr>
          <a:xfrm>
            <a:off x="304800" y="-76200"/>
            <a:ext cx="8610600" cy="1754326"/>
          </a:xfrm>
          <a:prstGeom prst="rect">
            <a:avLst/>
          </a:prstGeom>
        </p:spPr>
        <p:txBody>
          <a:bodyPr wrap="square">
            <a:spAutoFit/>
          </a:bodyPr>
          <a:lstStyle/>
          <a:p>
            <a:pPr marL="228600" marR="0">
              <a:lnSpc>
                <a:spcPct val="150000"/>
              </a:lnSpc>
              <a:spcBef>
                <a:spcPts val="0"/>
              </a:spcBef>
              <a:spcAft>
                <a:spcPts val="0"/>
              </a:spcAft>
            </a:pPr>
            <a:r>
              <a:rPr lang="en-US" b="1" dirty="0">
                <a:solidFill>
                  <a:srgbClr val="04D235"/>
                </a:solidFill>
                <a:latin typeface="Times New Roman"/>
                <a:ea typeface="MS Mincho"/>
              </a:rPr>
              <a:t>Inhibition of bacterial protein synthesis by chloramphenicol.  </a:t>
            </a:r>
            <a:r>
              <a:rPr lang="en-US" i="1" dirty="0">
                <a:latin typeface="Times New Roman"/>
                <a:ea typeface="MS Mincho"/>
              </a:rPr>
              <a:t>Chloramphenicol binds to the 50S ribosomal subunit near the site of action of clindamycin and the macrolide antibiotics.  These agents interfere with the binding of chloramphenicol and thus may interfere with each other’s if given at the same time.</a:t>
            </a:r>
            <a:endParaRPr lang="en-US" dirty="0">
              <a:effectLst/>
              <a:latin typeface="Times New Roman"/>
              <a:ea typeface="MS Mincho"/>
            </a:endParaRPr>
          </a:p>
        </p:txBody>
      </p:sp>
    </p:spTree>
    <p:extLst>
      <p:ext uri="{BB962C8B-B14F-4D97-AF65-F5344CB8AC3E}">
        <p14:creationId xmlns:p14="http://schemas.microsoft.com/office/powerpoint/2010/main" val="425401616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35169"/>
            <a:ext cx="8229600" cy="574431"/>
          </a:xfrm>
        </p:spPr>
        <p:txBody>
          <a:bodyPr>
            <a:normAutofit fontScale="90000"/>
          </a:bodyPr>
          <a:lstStyle/>
          <a:p>
            <a:r>
              <a:rPr lang="en-US" sz="3200" b="1" u="sng" dirty="0" smtClean="0">
                <a:solidFill>
                  <a:srgbClr val="FFFF00"/>
                </a:solidFill>
                <a:latin typeface="Times New Roman"/>
                <a:cs typeface="Times New Roman"/>
              </a:rPr>
              <a:t/>
            </a:r>
            <a:br>
              <a:rPr lang="en-US" sz="3200" b="1" u="sng" dirty="0" smtClean="0">
                <a:solidFill>
                  <a:srgbClr val="FFFF00"/>
                </a:solidFill>
                <a:latin typeface="Times New Roman"/>
                <a:cs typeface="Times New Roman"/>
              </a:rPr>
            </a:br>
            <a:r>
              <a:rPr lang="en-US" sz="3200" b="1" u="sng" dirty="0">
                <a:solidFill>
                  <a:srgbClr val="FFFF00"/>
                </a:solidFill>
                <a:latin typeface="Times New Roman"/>
                <a:ea typeface="MS Mincho"/>
              </a:rPr>
              <a:t>CHLORAMPHENICOL</a:t>
            </a:r>
            <a:r>
              <a:rPr lang="en-US" sz="3200" b="1" u="sng" dirty="0" smtClean="0">
                <a:solidFill>
                  <a:srgbClr val="FFFF00"/>
                </a:solidFill>
                <a:latin typeface="Times New Roman"/>
                <a:cs typeface="Times New Roman"/>
              </a:rPr>
              <a:t/>
            </a:r>
            <a:br>
              <a:rPr lang="en-US" sz="3200" b="1" u="sng" dirty="0" smtClean="0">
                <a:solidFill>
                  <a:srgbClr val="FFFF00"/>
                </a:solidFill>
                <a:latin typeface="Times New Roman"/>
                <a:cs typeface="Times New Roman"/>
              </a:rPr>
            </a:br>
            <a:endParaRPr lang="en-US" sz="3200" b="1" u="sng" dirty="0">
              <a:solidFill>
                <a:srgbClr val="FFFF00"/>
              </a:solidFill>
              <a:latin typeface="Times New Roman"/>
              <a:cs typeface="Times New Roman"/>
            </a:endParaRPr>
          </a:p>
        </p:txBody>
      </p:sp>
      <p:sp>
        <p:nvSpPr>
          <p:cNvPr id="3" name="Content Placeholder 2"/>
          <p:cNvSpPr>
            <a:spLocks noGrp="1"/>
          </p:cNvSpPr>
          <p:nvPr>
            <p:ph idx="1"/>
          </p:nvPr>
        </p:nvSpPr>
        <p:spPr>
          <a:xfrm>
            <a:off x="457200" y="609600"/>
            <a:ext cx="8229600" cy="6019800"/>
          </a:xfrm>
        </p:spPr>
        <p:txBody>
          <a:bodyPr>
            <a:normAutofit fontScale="25000" lnSpcReduction="20000"/>
          </a:bodyPr>
          <a:lstStyle/>
          <a:p>
            <a:pPr marL="0" marR="0" indent="0">
              <a:lnSpc>
                <a:spcPct val="150000"/>
              </a:lnSpc>
              <a:spcBef>
                <a:spcPts val="0"/>
              </a:spcBef>
              <a:spcAft>
                <a:spcPts val="0"/>
              </a:spcAft>
              <a:buNone/>
              <a:tabLst>
                <a:tab pos="57150" algn="l"/>
              </a:tabLst>
            </a:pPr>
            <a:r>
              <a:rPr lang="en-US" sz="6200" b="1" dirty="0">
                <a:solidFill>
                  <a:srgbClr val="04D235"/>
                </a:solidFill>
                <a:latin typeface="Times New Roman"/>
                <a:ea typeface="MS Mincho"/>
              </a:rPr>
              <a:t>Therapeutic uses: </a:t>
            </a:r>
            <a:endParaRPr lang="en-US" sz="6200" b="1" dirty="0" smtClean="0">
              <a:solidFill>
                <a:srgbClr val="04D235"/>
              </a:solidFill>
              <a:latin typeface="Times New Roman"/>
              <a:ea typeface="MS Mincho"/>
            </a:endParaRPr>
          </a:p>
          <a:p>
            <a:pPr>
              <a:lnSpc>
                <a:spcPct val="150000"/>
              </a:lnSpc>
              <a:spcBef>
                <a:spcPts val="0"/>
              </a:spcBef>
              <a:tabLst>
                <a:tab pos="57150" algn="l"/>
              </a:tabLst>
            </a:pPr>
            <a:r>
              <a:rPr lang="en-US" sz="6200" dirty="0" smtClean="0">
                <a:latin typeface="Times New Roman"/>
                <a:ea typeface="MS Mincho"/>
              </a:rPr>
              <a:t>Chloramphenicol </a:t>
            </a:r>
            <a:r>
              <a:rPr lang="en-US" sz="6200" dirty="0">
                <a:latin typeface="Times New Roman"/>
                <a:ea typeface="MS Mincho"/>
              </a:rPr>
              <a:t>is not recommended for use in food-producing animals because the danger of the residue—induced toxicity in humans.  In dogs, cats, horses and birds for local and systemic infections, caused by anaerobes and Salmonella species.  </a:t>
            </a:r>
            <a:endParaRPr lang="en-US" sz="6200" dirty="0" smtClean="0">
              <a:latin typeface="Times New Roman"/>
              <a:ea typeface="MS Mincho"/>
            </a:endParaRPr>
          </a:p>
          <a:p>
            <a:pPr>
              <a:lnSpc>
                <a:spcPct val="150000"/>
              </a:lnSpc>
              <a:spcBef>
                <a:spcPts val="0"/>
              </a:spcBef>
              <a:tabLst>
                <a:tab pos="57150" algn="l"/>
              </a:tabLst>
            </a:pPr>
            <a:r>
              <a:rPr lang="en-US" sz="6200" dirty="0" smtClean="0">
                <a:latin typeface="Times New Roman"/>
                <a:ea typeface="MS Mincho"/>
              </a:rPr>
              <a:t>Florfenicol </a:t>
            </a:r>
            <a:r>
              <a:rPr lang="en-US" sz="6200" dirty="0">
                <a:latin typeface="Times New Roman"/>
                <a:ea typeface="MS Mincho"/>
              </a:rPr>
              <a:t>is approved for use only in cattle for the treatment of bovine respiratory disease (BRD) caused by Pasturella species.  </a:t>
            </a:r>
          </a:p>
          <a:p>
            <a:pPr marL="0" marR="0" indent="0">
              <a:lnSpc>
                <a:spcPct val="150000"/>
              </a:lnSpc>
              <a:spcBef>
                <a:spcPts val="0"/>
              </a:spcBef>
              <a:spcAft>
                <a:spcPts val="0"/>
              </a:spcAft>
              <a:buNone/>
              <a:tabLst>
                <a:tab pos="57150" algn="l"/>
              </a:tabLst>
            </a:pPr>
            <a:r>
              <a:rPr lang="en-US" sz="6200" b="1" dirty="0">
                <a:solidFill>
                  <a:srgbClr val="04D235"/>
                </a:solidFill>
                <a:latin typeface="Times New Roman"/>
                <a:ea typeface="MS Mincho"/>
              </a:rPr>
              <a:t>Pharmacokinetics:</a:t>
            </a:r>
            <a:endParaRPr lang="en-US" sz="6200" dirty="0">
              <a:solidFill>
                <a:srgbClr val="04D235"/>
              </a:solidFill>
              <a:latin typeface="Times New Roman"/>
              <a:ea typeface="MS Mincho"/>
            </a:endParaRPr>
          </a:p>
          <a:p>
            <a:pPr lvl="0">
              <a:lnSpc>
                <a:spcPct val="150000"/>
              </a:lnSpc>
              <a:spcBef>
                <a:spcPts val="0"/>
              </a:spcBef>
              <a:buFont typeface="+mj-lt"/>
              <a:buAutoNum type="alphaLcParenR"/>
              <a:tabLst>
                <a:tab pos="57150" algn="l"/>
              </a:tabLst>
            </a:pPr>
            <a:r>
              <a:rPr lang="en-US" sz="6200" b="1" dirty="0">
                <a:solidFill>
                  <a:srgbClr val="FF0000"/>
                </a:solidFill>
                <a:latin typeface="Times New Roman"/>
                <a:ea typeface="MS Mincho"/>
              </a:rPr>
              <a:t>Chloramphenicol</a:t>
            </a:r>
            <a:r>
              <a:rPr lang="en-US" sz="6200" b="1" dirty="0">
                <a:latin typeface="Times New Roman"/>
                <a:ea typeface="MS Mincho"/>
              </a:rPr>
              <a:t>:</a:t>
            </a:r>
            <a:r>
              <a:rPr lang="en-US" sz="6200" dirty="0">
                <a:latin typeface="Times New Roman"/>
                <a:ea typeface="MS Mincho"/>
              </a:rPr>
              <a:t> Is rapidly absorbed from the GI tract and distributed to all body tissues including the CNS.  It is metabolized by liver to metabolites that are eliminated by kidneys.  </a:t>
            </a:r>
          </a:p>
          <a:p>
            <a:pPr lvl="0">
              <a:lnSpc>
                <a:spcPct val="150000"/>
              </a:lnSpc>
              <a:spcBef>
                <a:spcPts val="0"/>
              </a:spcBef>
              <a:buFont typeface="+mj-lt"/>
              <a:buAutoNum type="alphaLcParenR"/>
              <a:tabLst>
                <a:tab pos="57150" algn="l"/>
              </a:tabLst>
            </a:pPr>
            <a:r>
              <a:rPr lang="en-US" sz="6200" b="1" dirty="0">
                <a:solidFill>
                  <a:srgbClr val="FF0000"/>
                </a:solidFill>
                <a:latin typeface="Times New Roman"/>
                <a:ea typeface="MS Mincho"/>
              </a:rPr>
              <a:t>Florfenicol</a:t>
            </a:r>
            <a:r>
              <a:rPr lang="en-US" sz="6200" b="1" dirty="0">
                <a:latin typeface="Times New Roman"/>
                <a:ea typeface="MS Mincho"/>
              </a:rPr>
              <a:t>:</a:t>
            </a:r>
            <a:r>
              <a:rPr lang="en-US" sz="6200" dirty="0">
                <a:latin typeface="Times New Roman"/>
                <a:ea typeface="MS Mincho"/>
              </a:rPr>
              <a:t> is absorbed orally in dogs and cats and from IM sites in cattle. It is like chloramphenicol, is widely distributed in all body tissues including CNS</a:t>
            </a:r>
            <a:r>
              <a:rPr lang="en-US" sz="6200" dirty="0" smtClean="0">
                <a:latin typeface="Times New Roman"/>
                <a:ea typeface="MS Mincho"/>
              </a:rPr>
              <a:t>.</a:t>
            </a:r>
            <a:endParaRPr lang="en-US" sz="6200" dirty="0">
              <a:latin typeface="Times New Roman"/>
              <a:ea typeface="MS Mincho"/>
            </a:endParaRPr>
          </a:p>
          <a:p>
            <a:pPr marL="0" marR="0" indent="0">
              <a:lnSpc>
                <a:spcPct val="150000"/>
              </a:lnSpc>
              <a:spcBef>
                <a:spcPts val="0"/>
              </a:spcBef>
              <a:spcAft>
                <a:spcPts val="0"/>
              </a:spcAft>
              <a:buNone/>
              <a:tabLst>
                <a:tab pos="57150" algn="l"/>
              </a:tabLst>
            </a:pPr>
            <a:r>
              <a:rPr lang="en-US" sz="6200" b="1" dirty="0">
                <a:solidFill>
                  <a:srgbClr val="04D235"/>
                </a:solidFill>
                <a:latin typeface="Times New Roman"/>
                <a:ea typeface="MS Mincho"/>
              </a:rPr>
              <a:t>Administration:  </a:t>
            </a:r>
            <a:endParaRPr lang="en-US" sz="6200" b="1" dirty="0" smtClean="0">
              <a:solidFill>
                <a:srgbClr val="04D235"/>
              </a:solidFill>
              <a:latin typeface="Times New Roman"/>
              <a:ea typeface="MS Mincho"/>
            </a:endParaRPr>
          </a:p>
          <a:p>
            <a:pPr>
              <a:lnSpc>
                <a:spcPct val="150000"/>
              </a:lnSpc>
              <a:spcBef>
                <a:spcPts val="0"/>
              </a:spcBef>
              <a:tabLst>
                <a:tab pos="57150" algn="l"/>
              </a:tabLst>
            </a:pPr>
            <a:r>
              <a:rPr lang="en-US" sz="6200" dirty="0" smtClean="0">
                <a:latin typeface="Times New Roman"/>
                <a:ea typeface="MS Mincho"/>
              </a:rPr>
              <a:t>In </a:t>
            </a:r>
            <a:r>
              <a:rPr lang="en-US" sz="6200" dirty="0">
                <a:latin typeface="Times New Roman"/>
                <a:ea typeface="MS Mincho"/>
              </a:rPr>
              <a:t>dogs, birds, and horses, chloramphenicol is administered orally, IM, IV, or SC every 6-8 hours. </a:t>
            </a:r>
            <a:endParaRPr lang="en-US" sz="6200" dirty="0" smtClean="0">
              <a:latin typeface="Times New Roman"/>
              <a:ea typeface="MS Mincho"/>
            </a:endParaRPr>
          </a:p>
          <a:p>
            <a:pPr>
              <a:lnSpc>
                <a:spcPct val="150000"/>
              </a:lnSpc>
              <a:spcBef>
                <a:spcPts val="0"/>
              </a:spcBef>
              <a:tabLst>
                <a:tab pos="57150" algn="l"/>
              </a:tabLst>
            </a:pPr>
            <a:r>
              <a:rPr lang="en-US" sz="6200" dirty="0" smtClean="0">
                <a:latin typeface="Times New Roman"/>
                <a:ea typeface="MS Mincho"/>
              </a:rPr>
              <a:t>Florfenicol </a:t>
            </a:r>
            <a:r>
              <a:rPr lang="en-US" sz="6200" dirty="0">
                <a:latin typeface="Times New Roman"/>
                <a:ea typeface="MS Mincho"/>
              </a:rPr>
              <a:t>is administered IM in cattle and repeated 48 hours later for a total of two doses of the slow-release preparation.  In dogs and cats, it is administered IM or SC every 8 hours and every 12 hours, respectively</a:t>
            </a:r>
            <a:r>
              <a:rPr lang="en-US" dirty="0">
                <a:latin typeface="Times New Roman"/>
                <a:ea typeface="MS Mincho"/>
              </a:rPr>
              <a:t>.</a:t>
            </a:r>
          </a:p>
          <a:p>
            <a:endParaRPr lang="en-US" dirty="0"/>
          </a:p>
        </p:txBody>
      </p:sp>
    </p:spTree>
    <p:extLst>
      <p:ext uri="{BB962C8B-B14F-4D97-AF65-F5344CB8AC3E}">
        <p14:creationId xmlns:p14="http://schemas.microsoft.com/office/powerpoint/2010/main" val="302752621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11723"/>
            <a:ext cx="8229600" cy="487362"/>
          </a:xfrm>
        </p:spPr>
        <p:txBody>
          <a:bodyPr>
            <a:normAutofit fontScale="90000"/>
          </a:bodyPr>
          <a:lstStyle/>
          <a:p>
            <a:r>
              <a:rPr lang="en-US" sz="2900" b="1" u="sng" dirty="0">
                <a:solidFill>
                  <a:srgbClr val="FFFF00"/>
                </a:solidFill>
                <a:latin typeface="Times New Roman"/>
                <a:ea typeface="MS Mincho"/>
              </a:rPr>
              <a:t>CHLORAMPHENICOL</a:t>
            </a:r>
            <a:endParaRPr lang="en-US" sz="3200" b="1" dirty="0">
              <a:solidFill>
                <a:srgbClr val="FFFF00"/>
              </a:solidFill>
              <a:latin typeface="Times New Roman"/>
              <a:cs typeface="Times New Roman"/>
            </a:endParaRPr>
          </a:p>
        </p:txBody>
      </p:sp>
      <p:sp>
        <p:nvSpPr>
          <p:cNvPr id="3" name="Content Placeholder 2"/>
          <p:cNvSpPr>
            <a:spLocks noGrp="1"/>
          </p:cNvSpPr>
          <p:nvPr>
            <p:ph idx="1"/>
          </p:nvPr>
        </p:nvSpPr>
        <p:spPr>
          <a:xfrm>
            <a:off x="457200" y="533400"/>
            <a:ext cx="8229600" cy="5592763"/>
          </a:xfrm>
        </p:spPr>
        <p:txBody>
          <a:bodyPr>
            <a:normAutofit fontScale="70000" lnSpcReduction="20000"/>
          </a:bodyPr>
          <a:lstStyle/>
          <a:p>
            <a:pPr marL="0" marR="0" indent="0">
              <a:lnSpc>
                <a:spcPct val="150000"/>
              </a:lnSpc>
              <a:spcBef>
                <a:spcPts val="0"/>
              </a:spcBef>
              <a:spcAft>
                <a:spcPts val="0"/>
              </a:spcAft>
              <a:buNone/>
              <a:tabLst>
                <a:tab pos="57150" algn="l"/>
              </a:tabLst>
            </a:pPr>
            <a:r>
              <a:rPr lang="en-US" sz="2900" b="1" dirty="0">
                <a:solidFill>
                  <a:srgbClr val="04D235"/>
                </a:solidFill>
                <a:latin typeface="Times New Roman"/>
                <a:ea typeface="MS Mincho"/>
              </a:rPr>
              <a:t>Adverse effects:</a:t>
            </a:r>
          </a:p>
          <a:p>
            <a:pPr lvl="0">
              <a:lnSpc>
                <a:spcPct val="150000"/>
              </a:lnSpc>
              <a:spcBef>
                <a:spcPts val="0"/>
              </a:spcBef>
              <a:buFont typeface="+mj-lt"/>
              <a:buAutoNum type="alphaLcParenR"/>
              <a:tabLst>
                <a:tab pos="57150" algn="l"/>
              </a:tabLst>
            </a:pPr>
            <a:r>
              <a:rPr lang="en-US" b="1" dirty="0">
                <a:solidFill>
                  <a:srgbClr val="FF0000"/>
                </a:solidFill>
                <a:latin typeface="Times New Roman"/>
                <a:ea typeface="MS Mincho"/>
              </a:rPr>
              <a:t>Anemia:</a:t>
            </a:r>
            <a:r>
              <a:rPr lang="en-US" dirty="0">
                <a:solidFill>
                  <a:srgbClr val="FF0000"/>
                </a:solidFill>
                <a:latin typeface="Times New Roman"/>
                <a:ea typeface="MS Mincho"/>
              </a:rPr>
              <a:t> </a:t>
            </a:r>
            <a:r>
              <a:rPr lang="en-US" dirty="0">
                <a:latin typeface="Times New Roman"/>
                <a:ea typeface="MS Mincho"/>
              </a:rPr>
              <a:t>it may occur in animals and humans.  The anemia development is due to the </a:t>
            </a:r>
            <a:r>
              <a:rPr lang="en-US" b="1" dirty="0">
                <a:latin typeface="Times New Roman"/>
                <a:ea typeface="MS Mincho"/>
              </a:rPr>
              <a:t>inhibition of iron uptake</a:t>
            </a:r>
            <a:r>
              <a:rPr lang="en-US" dirty="0">
                <a:latin typeface="Times New Roman"/>
                <a:ea typeface="MS Mincho"/>
              </a:rPr>
              <a:t> by erythrocytes by chloramphenicol.  The anemia development is dose-dependent.  Another type of anemia may develop in humans by chloramphenicol, which is not dose related conditions.  </a:t>
            </a:r>
            <a:r>
              <a:rPr lang="en-US" b="1" dirty="0">
                <a:latin typeface="Times New Roman"/>
                <a:ea typeface="MS Mincho"/>
              </a:rPr>
              <a:t>This type of anemia is aplastic anemia which often fatal and it is the reason for the drug’s ban in food-producing animals.</a:t>
            </a:r>
            <a:endParaRPr lang="en-US" dirty="0">
              <a:latin typeface="Times New Roman"/>
              <a:ea typeface="MS Mincho"/>
            </a:endParaRPr>
          </a:p>
          <a:p>
            <a:pPr lvl="0">
              <a:lnSpc>
                <a:spcPct val="150000"/>
              </a:lnSpc>
              <a:spcBef>
                <a:spcPts val="0"/>
              </a:spcBef>
              <a:buFont typeface="+mj-lt"/>
              <a:buAutoNum type="alphaLcParenR"/>
              <a:tabLst>
                <a:tab pos="57150" algn="l"/>
              </a:tabLst>
            </a:pPr>
            <a:r>
              <a:rPr lang="en-US" b="1" dirty="0">
                <a:solidFill>
                  <a:srgbClr val="FF0000"/>
                </a:solidFill>
                <a:latin typeface="Times New Roman"/>
                <a:ea typeface="MS Mincho"/>
              </a:rPr>
              <a:t>Anorexia and diarrhea</a:t>
            </a:r>
            <a:r>
              <a:rPr lang="en-US" dirty="0">
                <a:solidFill>
                  <a:srgbClr val="FF0000"/>
                </a:solidFill>
                <a:latin typeface="Times New Roman"/>
                <a:ea typeface="MS Mincho"/>
              </a:rPr>
              <a:t> </a:t>
            </a:r>
            <a:r>
              <a:rPr lang="en-US" dirty="0">
                <a:latin typeface="Times New Roman"/>
                <a:ea typeface="MS Mincho"/>
              </a:rPr>
              <a:t>with high or prolonged dosage</a:t>
            </a:r>
          </a:p>
          <a:p>
            <a:pPr lvl="0">
              <a:lnSpc>
                <a:spcPct val="150000"/>
              </a:lnSpc>
              <a:spcBef>
                <a:spcPts val="0"/>
              </a:spcBef>
              <a:buFont typeface="+mj-lt"/>
              <a:buAutoNum type="alphaLcParenR"/>
              <a:tabLst>
                <a:tab pos="57150" algn="l"/>
              </a:tabLst>
            </a:pPr>
            <a:r>
              <a:rPr lang="en-US" b="1" dirty="0">
                <a:solidFill>
                  <a:srgbClr val="FF0000"/>
                </a:solidFill>
                <a:latin typeface="Times New Roman"/>
                <a:ea typeface="MS Mincho"/>
              </a:rPr>
              <a:t>Florfenicol is not known to produce aplastic anemia</a:t>
            </a:r>
            <a:r>
              <a:rPr lang="en-US" dirty="0">
                <a:solidFill>
                  <a:srgbClr val="FF0000"/>
                </a:solidFill>
                <a:latin typeface="Times New Roman"/>
                <a:ea typeface="MS Mincho"/>
              </a:rPr>
              <a:t> </a:t>
            </a:r>
            <a:r>
              <a:rPr lang="en-US" dirty="0">
                <a:latin typeface="Times New Roman"/>
                <a:ea typeface="MS Mincho"/>
              </a:rPr>
              <a:t>admits use is permitted in beef cattle.</a:t>
            </a:r>
          </a:p>
          <a:p>
            <a:endParaRPr lang="en-US" dirty="0"/>
          </a:p>
        </p:txBody>
      </p:sp>
    </p:spTree>
    <p:extLst>
      <p:ext uri="{BB962C8B-B14F-4D97-AF65-F5344CB8AC3E}">
        <p14:creationId xmlns:p14="http://schemas.microsoft.com/office/powerpoint/2010/main" val="3696584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762000" y="228600"/>
            <a:ext cx="8229600" cy="685800"/>
          </a:xfrm>
        </p:spPr>
        <p:txBody>
          <a:bodyPr>
            <a:noAutofit/>
          </a:bodyPr>
          <a:lstStyle/>
          <a:p>
            <a:r>
              <a:rPr lang="en-US" sz="3200" b="1" u="sng" dirty="0" smtClean="0">
                <a:solidFill>
                  <a:srgbClr val="FFFF00"/>
                </a:solidFill>
                <a:latin typeface="Times New Roman"/>
                <a:cs typeface="Times New Roman"/>
              </a:rPr>
              <a:t>MACROLIDES</a:t>
            </a:r>
            <a:r>
              <a:rPr lang="en-US" sz="2000" b="1" dirty="0">
                <a:solidFill>
                  <a:srgbClr val="FFFF00"/>
                </a:solidFill>
                <a:latin typeface="Times New Roman"/>
                <a:cs typeface="Times New Roman"/>
              </a:rPr>
              <a:t/>
            </a:r>
            <a:br>
              <a:rPr lang="en-US" sz="2000" b="1" dirty="0">
                <a:solidFill>
                  <a:srgbClr val="FFFF00"/>
                </a:solidFill>
                <a:latin typeface="Times New Roman"/>
                <a:cs typeface="Times New Roman"/>
              </a:rPr>
            </a:br>
            <a:endParaRPr lang="en-US" sz="2000" b="1" dirty="0">
              <a:solidFill>
                <a:srgbClr val="FFFF00"/>
              </a:solidFill>
              <a:latin typeface="Times New Roman"/>
              <a:cs typeface="Times New Roman"/>
            </a:endParaRPr>
          </a:p>
        </p:txBody>
      </p:sp>
      <p:sp>
        <p:nvSpPr>
          <p:cNvPr id="3" name="Rectangle 2"/>
          <p:cNvSpPr/>
          <p:nvPr/>
        </p:nvSpPr>
        <p:spPr>
          <a:xfrm>
            <a:off x="498231" y="914400"/>
            <a:ext cx="8382000" cy="5032147"/>
          </a:xfrm>
          <a:prstGeom prst="rect">
            <a:avLst/>
          </a:prstGeom>
        </p:spPr>
        <p:txBody>
          <a:bodyPr wrap="square">
            <a:spAutoFit/>
          </a:bodyPr>
          <a:lstStyle/>
          <a:p>
            <a:pPr marL="228600">
              <a:lnSpc>
                <a:spcPct val="150000"/>
              </a:lnSpc>
            </a:pPr>
            <a:r>
              <a:rPr lang="en-US" sz="2800" b="1" dirty="0" smtClean="0">
                <a:solidFill>
                  <a:srgbClr val="04D235"/>
                </a:solidFill>
                <a:latin typeface="Times New Roman"/>
                <a:ea typeface="MS Mincho"/>
              </a:rPr>
              <a:t>Introduction: </a:t>
            </a:r>
            <a:r>
              <a:rPr lang="en-US" dirty="0" smtClean="0">
                <a:latin typeface="Times New Roman"/>
                <a:ea typeface="MS Mincho"/>
              </a:rPr>
              <a:t>They </a:t>
            </a:r>
            <a:r>
              <a:rPr lang="en-US" dirty="0">
                <a:latin typeface="Times New Roman"/>
                <a:ea typeface="MS Mincho"/>
              </a:rPr>
              <a:t>are another group of antibiotics that includes erythromycin, azithromycin, clarithromycin, tulathromycin, tylosin, and tilmicosin. They are compounds consisting of lactone rings to which are </a:t>
            </a:r>
            <a:r>
              <a:rPr lang="en-US" b="1" dirty="0">
                <a:latin typeface="Times New Roman"/>
                <a:ea typeface="MS Mincho"/>
              </a:rPr>
              <a:t>attached deoxy sugars</a:t>
            </a:r>
            <a:r>
              <a:rPr lang="en-US" dirty="0">
                <a:latin typeface="Times New Roman"/>
                <a:ea typeface="MS Mincho"/>
              </a:rPr>
              <a:t>. </a:t>
            </a:r>
            <a:r>
              <a:rPr lang="en-US" sz="2400" b="1" dirty="0" smtClean="0">
                <a:solidFill>
                  <a:srgbClr val="04D235"/>
                </a:solidFill>
                <a:latin typeface="Times New Roman"/>
                <a:ea typeface="MS Mincho"/>
              </a:rPr>
              <a:t>Mechanism </a:t>
            </a:r>
            <a:r>
              <a:rPr lang="en-US" sz="2400" b="1" dirty="0">
                <a:solidFill>
                  <a:srgbClr val="04D235"/>
                </a:solidFill>
                <a:latin typeface="Times New Roman"/>
                <a:ea typeface="MS Mincho"/>
              </a:rPr>
              <a:t>of action: </a:t>
            </a:r>
            <a:endParaRPr lang="en-US" sz="2400" b="1" dirty="0" smtClean="0">
              <a:solidFill>
                <a:srgbClr val="04D235"/>
              </a:solidFill>
              <a:latin typeface="Times New Roman"/>
              <a:ea typeface="MS Mincho"/>
            </a:endParaRPr>
          </a:p>
          <a:p>
            <a:pPr marL="514350" marR="0" indent="-285750">
              <a:lnSpc>
                <a:spcPct val="150000"/>
              </a:lnSpc>
              <a:spcBef>
                <a:spcPts val="0"/>
              </a:spcBef>
              <a:spcAft>
                <a:spcPts val="0"/>
              </a:spcAft>
              <a:buFont typeface="Arial" pitchFamily="34" charset="0"/>
              <a:buChar char="•"/>
            </a:pPr>
            <a:r>
              <a:rPr lang="en-US" dirty="0" smtClean="0">
                <a:latin typeface="Times New Roman"/>
                <a:ea typeface="MS Mincho"/>
              </a:rPr>
              <a:t>They </a:t>
            </a:r>
            <a:r>
              <a:rPr lang="en-US" dirty="0">
                <a:latin typeface="Times New Roman"/>
                <a:ea typeface="MS Mincho"/>
              </a:rPr>
              <a:t>are </a:t>
            </a:r>
            <a:r>
              <a:rPr lang="en-US" b="1" dirty="0">
                <a:latin typeface="Times New Roman"/>
                <a:ea typeface="MS Mincho"/>
              </a:rPr>
              <a:t>bacteriostatic </a:t>
            </a:r>
            <a:r>
              <a:rPr lang="en-US" dirty="0">
                <a:latin typeface="Times New Roman"/>
                <a:ea typeface="MS Mincho"/>
              </a:rPr>
              <a:t>by inhibiting protein synthesis (Figure 6).  They bind to the 50S ribosome to prevent translation of amino acids to the growing peptide </a:t>
            </a:r>
            <a:r>
              <a:rPr lang="en-US" dirty="0" smtClean="0">
                <a:latin typeface="Times New Roman"/>
                <a:ea typeface="MS Mincho"/>
              </a:rPr>
              <a:t>chain.</a:t>
            </a:r>
          </a:p>
          <a:p>
            <a:pPr marL="514350" marR="0" indent="-285750">
              <a:lnSpc>
                <a:spcPct val="150000"/>
              </a:lnSpc>
              <a:spcBef>
                <a:spcPts val="0"/>
              </a:spcBef>
              <a:spcAft>
                <a:spcPts val="0"/>
              </a:spcAft>
              <a:buFont typeface="Arial" pitchFamily="34" charset="0"/>
              <a:buChar char="•"/>
            </a:pPr>
            <a:r>
              <a:rPr lang="en-US" dirty="0" smtClean="0">
                <a:latin typeface="Times New Roman"/>
                <a:ea typeface="MS Mincho"/>
              </a:rPr>
              <a:t>Binding </a:t>
            </a:r>
            <a:r>
              <a:rPr lang="en-US" dirty="0">
                <a:latin typeface="Times New Roman"/>
                <a:ea typeface="MS Mincho"/>
              </a:rPr>
              <a:t>sited on the 50S ribosome overlap with binding sites of chloramphenicol and the lincosamides (especially clindamycin) and combination therapy should be avoided.  </a:t>
            </a:r>
            <a:endParaRPr lang="en-US" dirty="0" smtClean="0">
              <a:latin typeface="Times New Roman"/>
              <a:ea typeface="MS Mincho"/>
            </a:endParaRPr>
          </a:p>
          <a:p>
            <a:pPr marL="514350" marR="0" indent="-285750">
              <a:lnSpc>
                <a:spcPct val="150000"/>
              </a:lnSpc>
              <a:spcBef>
                <a:spcPts val="0"/>
              </a:spcBef>
              <a:spcAft>
                <a:spcPts val="0"/>
              </a:spcAft>
              <a:buFont typeface="Arial" pitchFamily="34" charset="0"/>
              <a:buChar char="•"/>
            </a:pPr>
            <a:r>
              <a:rPr lang="en-US" dirty="0" smtClean="0">
                <a:latin typeface="Times New Roman"/>
                <a:ea typeface="MS Mincho"/>
              </a:rPr>
              <a:t>Their </a:t>
            </a:r>
            <a:r>
              <a:rPr lang="en-US" dirty="0">
                <a:latin typeface="Times New Roman"/>
                <a:ea typeface="MS Mincho"/>
              </a:rPr>
              <a:t>antimicrobial activity is primarily against gram-positive aerobes and anaerobes and </a:t>
            </a:r>
            <a:r>
              <a:rPr lang="en-US" i="1" dirty="0">
                <a:latin typeface="Times New Roman"/>
                <a:ea typeface="MS Mincho"/>
              </a:rPr>
              <a:t>Mycoplasma </a:t>
            </a:r>
            <a:r>
              <a:rPr lang="en-US" dirty="0">
                <a:latin typeface="Times New Roman"/>
                <a:ea typeface="MS Mincho"/>
              </a:rPr>
              <a:t>species.  </a:t>
            </a:r>
            <a:endParaRPr lang="en-US" dirty="0">
              <a:effectLst/>
              <a:latin typeface="Times New Roman"/>
              <a:ea typeface="MS Mincho"/>
            </a:endParaRPr>
          </a:p>
        </p:txBody>
      </p:sp>
    </p:spTree>
    <p:extLst>
      <p:ext uri="{BB962C8B-B14F-4D97-AF65-F5344CB8AC3E}">
        <p14:creationId xmlns:p14="http://schemas.microsoft.com/office/powerpoint/2010/main" val="155910606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905000"/>
          </a:xfrm>
        </p:spPr>
        <p:txBody>
          <a:bodyPr>
            <a:normAutofit/>
          </a:bodyPr>
          <a:lstStyle/>
          <a:p>
            <a:r>
              <a:rPr lang="en-US" sz="3200" b="1" u="sng" dirty="0" smtClean="0">
                <a:solidFill>
                  <a:srgbClr val="FFFF00"/>
                </a:solidFill>
                <a:latin typeface="Times New Roman"/>
                <a:cs typeface="Times New Roman"/>
              </a:rPr>
              <a:t/>
            </a:r>
            <a:br>
              <a:rPr lang="en-US" sz="3200" b="1" u="sng" dirty="0" smtClean="0">
                <a:solidFill>
                  <a:srgbClr val="FFFF00"/>
                </a:solidFill>
                <a:latin typeface="Times New Roman"/>
                <a:cs typeface="Times New Roman"/>
              </a:rPr>
            </a:br>
            <a:r>
              <a:rPr lang="en-US" sz="3200" b="1" u="sng" dirty="0">
                <a:solidFill>
                  <a:srgbClr val="FFFF00"/>
                </a:solidFill>
                <a:latin typeface="Times New Roman" pitchFamily="18" charset="0"/>
                <a:cs typeface="Times New Roman" pitchFamily="18" charset="0"/>
              </a:rPr>
              <a:t/>
            </a:r>
            <a:br>
              <a:rPr lang="en-US" sz="3200" b="1" u="sng" dirty="0">
                <a:solidFill>
                  <a:srgbClr val="FFFF00"/>
                </a:solidFill>
                <a:latin typeface="Times New Roman" pitchFamily="18" charset="0"/>
                <a:cs typeface="Times New Roman" pitchFamily="18" charset="0"/>
              </a:rPr>
            </a:br>
            <a:endParaRPr lang="en-US" sz="3200" b="1" u="sng" dirty="0">
              <a:solidFill>
                <a:srgbClr val="FFFF00"/>
              </a:solidFill>
              <a:latin typeface="Times New Roman" pitchFamily="18" charset="0"/>
              <a:cs typeface="Times New Roman" pitchFamily="18" charset="0"/>
            </a:endParaRPr>
          </a:p>
        </p:txBody>
      </p:sp>
      <p:pic>
        <p:nvPicPr>
          <p:cNvPr id="4" name="Content Placeholder 3"/>
          <p:cNvPicPr>
            <a:picLocks noGrp="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81000" y="2362200"/>
            <a:ext cx="8458200" cy="4221163"/>
          </a:xfrm>
          <a:prstGeom prst="rect">
            <a:avLst/>
          </a:prstGeom>
          <a:noFill/>
          <a:ln>
            <a:noFill/>
          </a:ln>
        </p:spPr>
      </p:pic>
      <p:sp>
        <p:nvSpPr>
          <p:cNvPr id="5" name="Rectangle 4"/>
          <p:cNvSpPr/>
          <p:nvPr/>
        </p:nvSpPr>
        <p:spPr>
          <a:xfrm>
            <a:off x="228600" y="-19366"/>
            <a:ext cx="8458200" cy="2308324"/>
          </a:xfrm>
          <a:prstGeom prst="rect">
            <a:avLst/>
          </a:prstGeom>
        </p:spPr>
        <p:txBody>
          <a:bodyPr wrap="square">
            <a:spAutoFit/>
          </a:bodyPr>
          <a:lstStyle/>
          <a:p>
            <a:r>
              <a:rPr lang="en-US" b="1" dirty="0">
                <a:latin typeface="Times New Roman"/>
                <a:ea typeface="MS Mincho"/>
              </a:rPr>
              <a:t>Inhibition of bacterial protein synthesis by the macrolide antibiotics erythromycin, clarithromycin, and azithromycin.  </a:t>
            </a:r>
            <a:r>
              <a:rPr lang="en-US" i="1" dirty="0">
                <a:latin typeface="Times New Roman"/>
                <a:ea typeface="MS Mincho"/>
              </a:rPr>
              <a:t>Macrolide antibiotics are bacteriostatic agents that inhibit protein synthesis by binding reversibly to the 50s bacterial ribosomal subunits.  Erythromycin appears to inhibit the translocation step such that the nascent peptide chain temporarily residing at the A site of the </a:t>
            </a:r>
            <a:r>
              <a:rPr lang="en-US" i="1" dirty="0" err="1">
                <a:latin typeface="Times New Roman"/>
                <a:ea typeface="MS Mincho"/>
              </a:rPr>
              <a:t>transferase</a:t>
            </a:r>
            <a:r>
              <a:rPr lang="en-US" i="1" dirty="0">
                <a:latin typeface="Times New Roman"/>
                <a:ea typeface="MS Mincho"/>
              </a:rPr>
              <a:t> reaction fails to move to the P, or donor, site.   Alternatively macrolides may bind and cause conformational change that terminates protein synthesis by indirectly interfering with </a:t>
            </a:r>
            <a:r>
              <a:rPr lang="en-US" i="1" dirty="0" err="1">
                <a:latin typeface="Times New Roman"/>
                <a:ea typeface="MS Mincho"/>
              </a:rPr>
              <a:t>transpeptidatioin</a:t>
            </a:r>
            <a:r>
              <a:rPr lang="en-US" i="1" dirty="0">
                <a:latin typeface="Times New Roman"/>
                <a:ea typeface="MS Mincho"/>
              </a:rPr>
              <a:t> and translocation.</a:t>
            </a:r>
            <a:endParaRPr lang="en-US" dirty="0"/>
          </a:p>
        </p:txBody>
      </p:sp>
    </p:spTree>
    <p:extLst>
      <p:ext uri="{BB962C8B-B14F-4D97-AF65-F5344CB8AC3E}">
        <p14:creationId xmlns:p14="http://schemas.microsoft.com/office/powerpoint/2010/main" val="125463887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639762"/>
          </a:xfrm>
        </p:spPr>
        <p:txBody>
          <a:bodyPr>
            <a:normAutofit/>
          </a:bodyPr>
          <a:lstStyle/>
          <a:p>
            <a:r>
              <a:rPr lang="en-US" sz="3200" b="1" u="sng" dirty="0">
                <a:solidFill>
                  <a:srgbClr val="FFFF00"/>
                </a:solidFill>
                <a:latin typeface="Times New Roman"/>
                <a:cs typeface="Times New Roman"/>
              </a:rPr>
              <a:t>MACROLIDES</a:t>
            </a:r>
            <a:endParaRPr lang="en-US" sz="3200" b="1" dirty="0">
              <a:solidFill>
                <a:srgbClr val="FFFF00"/>
              </a:solidFill>
              <a:latin typeface="Times New Roman" pitchFamily="18" charset="0"/>
              <a:cs typeface="Times New Roman" pitchFamily="18" charset="0"/>
            </a:endParaRPr>
          </a:p>
        </p:txBody>
      </p:sp>
      <p:sp>
        <p:nvSpPr>
          <p:cNvPr id="3" name="Content Placeholder 2"/>
          <p:cNvSpPr>
            <a:spLocks noGrp="1"/>
          </p:cNvSpPr>
          <p:nvPr>
            <p:ph idx="1"/>
          </p:nvPr>
        </p:nvSpPr>
        <p:spPr>
          <a:xfrm>
            <a:off x="457200" y="533400"/>
            <a:ext cx="8229600" cy="6019800"/>
          </a:xfrm>
        </p:spPr>
        <p:txBody>
          <a:bodyPr>
            <a:normAutofit fontScale="25000" lnSpcReduction="20000"/>
          </a:bodyPr>
          <a:lstStyle/>
          <a:p>
            <a:pPr marL="0" marR="0" indent="0">
              <a:lnSpc>
                <a:spcPct val="150000"/>
              </a:lnSpc>
              <a:spcBef>
                <a:spcPts val="0"/>
              </a:spcBef>
              <a:spcAft>
                <a:spcPts val="0"/>
              </a:spcAft>
              <a:buNone/>
            </a:pPr>
            <a:r>
              <a:rPr lang="en-US" sz="8000" b="1" dirty="0">
                <a:solidFill>
                  <a:srgbClr val="04D235"/>
                </a:solidFill>
                <a:latin typeface="Times New Roman"/>
                <a:ea typeface="MS Mincho"/>
              </a:rPr>
              <a:t>Therapeutic uses:</a:t>
            </a:r>
          </a:p>
          <a:p>
            <a:pPr lvl="0">
              <a:lnSpc>
                <a:spcPct val="150000"/>
              </a:lnSpc>
              <a:spcBef>
                <a:spcPts val="0"/>
              </a:spcBef>
              <a:buFont typeface="+mj-lt"/>
              <a:buAutoNum type="alphaLcParenR"/>
            </a:pPr>
            <a:r>
              <a:rPr lang="en-US" sz="8000" b="1" dirty="0">
                <a:solidFill>
                  <a:srgbClr val="FF0000"/>
                </a:solidFill>
                <a:latin typeface="Times New Roman"/>
                <a:ea typeface="MS Mincho"/>
              </a:rPr>
              <a:t>Erythromycin</a:t>
            </a:r>
            <a:r>
              <a:rPr lang="en-US" sz="8000" b="1" dirty="0">
                <a:latin typeface="Times New Roman"/>
                <a:ea typeface="MS Mincho"/>
              </a:rPr>
              <a:t>:</a:t>
            </a:r>
            <a:r>
              <a:rPr lang="en-US" sz="8000" dirty="0">
                <a:latin typeface="Times New Roman"/>
                <a:ea typeface="MS Mincho"/>
              </a:rPr>
              <a:t> In dogs, cats, and horses, it is an alternate to penicillin for infections caused by gram-positive aerobes and anaerobes.  </a:t>
            </a:r>
          </a:p>
          <a:p>
            <a:pPr lvl="0">
              <a:lnSpc>
                <a:spcPct val="120000"/>
              </a:lnSpc>
              <a:spcBef>
                <a:spcPts val="0"/>
              </a:spcBef>
              <a:buFont typeface="+mj-lt"/>
              <a:buAutoNum type="alphaLcParenR"/>
            </a:pPr>
            <a:r>
              <a:rPr lang="en-US" sz="8000" b="1" dirty="0">
                <a:solidFill>
                  <a:srgbClr val="FF0000"/>
                </a:solidFill>
                <a:latin typeface="Times New Roman"/>
                <a:ea typeface="MS Mincho"/>
              </a:rPr>
              <a:t>Tylosin:</a:t>
            </a:r>
            <a:r>
              <a:rPr lang="en-US" sz="8000" dirty="0">
                <a:solidFill>
                  <a:srgbClr val="FF0000"/>
                </a:solidFill>
                <a:latin typeface="Times New Roman"/>
                <a:ea typeface="MS Mincho"/>
              </a:rPr>
              <a:t> </a:t>
            </a:r>
            <a:r>
              <a:rPr lang="en-US" sz="8000" dirty="0">
                <a:latin typeface="Times New Roman"/>
                <a:ea typeface="MS Mincho"/>
              </a:rPr>
              <a:t>it is used in cattle, sheep, and swine for the treatment of local and systemic infections caused by </a:t>
            </a:r>
            <a:r>
              <a:rPr lang="en-US" sz="8000" i="1" dirty="0">
                <a:latin typeface="Times New Roman"/>
                <a:ea typeface="MS Mincho"/>
              </a:rPr>
              <a:t>Mycoplasma</a:t>
            </a:r>
            <a:r>
              <a:rPr lang="en-US" sz="8000" dirty="0">
                <a:latin typeface="Times New Roman"/>
                <a:ea typeface="MS Mincho"/>
              </a:rPr>
              <a:t> and gram-positive bacteria. It is also added to feed as a growth promotant in these species. </a:t>
            </a:r>
          </a:p>
          <a:p>
            <a:pPr lvl="0">
              <a:lnSpc>
                <a:spcPct val="150000"/>
              </a:lnSpc>
              <a:spcBef>
                <a:spcPts val="0"/>
              </a:spcBef>
              <a:buFont typeface="+mj-lt"/>
              <a:buAutoNum type="alphaLcParenR"/>
            </a:pPr>
            <a:r>
              <a:rPr lang="en-US" sz="8000" b="1" dirty="0">
                <a:solidFill>
                  <a:srgbClr val="FF0000"/>
                </a:solidFill>
                <a:latin typeface="Times New Roman"/>
                <a:ea typeface="MS Mincho"/>
              </a:rPr>
              <a:t>Tilmicosin:</a:t>
            </a:r>
            <a:r>
              <a:rPr lang="en-US" sz="8000" dirty="0">
                <a:solidFill>
                  <a:srgbClr val="FF0000"/>
                </a:solidFill>
                <a:latin typeface="Times New Roman"/>
                <a:ea typeface="MS Mincho"/>
              </a:rPr>
              <a:t> </a:t>
            </a:r>
            <a:r>
              <a:rPr lang="en-US" sz="8000" dirty="0">
                <a:latin typeface="Times New Roman"/>
                <a:ea typeface="MS Mincho"/>
              </a:rPr>
              <a:t>is used in cattle for the treatment of respiratory disease.  It has potentially fatal toxic effects in horses and humans.</a:t>
            </a:r>
          </a:p>
          <a:p>
            <a:pPr lvl="0">
              <a:lnSpc>
                <a:spcPct val="150000"/>
              </a:lnSpc>
              <a:spcBef>
                <a:spcPts val="0"/>
              </a:spcBef>
              <a:buFont typeface="+mj-lt"/>
              <a:buAutoNum type="alphaLcParenR"/>
            </a:pPr>
            <a:r>
              <a:rPr lang="en-US" sz="8000" b="1" dirty="0">
                <a:solidFill>
                  <a:srgbClr val="FF0000"/>
                </a:solidFill>
                <a:latin typeface="Times New Roman"/>
                <a:ea typeface="MS Mincho"/>
              </a:rPr>
              <a:t>Azithromycin:</a:t>
            </a:r>
            <a:r>
              <a:rPr lang="en-US" sz="8000" dirty="0">
                <a:solidFill>
                  <a:srgbClr val="FF0000"/>
                </a:solidFill>
                <a:latin typeface="Times New Roman"/>
                <a:ea typeface="MS Mincho"/>
              </a:rPr>
              <a:t> </a:t>
            </a:r>
            <a:r>
              <a:rPr lang="en-US" sz="8000" dirty="0">
                <a:latin typeface="Times New Roman"/>
                <a:ea typeface="MS Mincho"/>
              </a:rPr>
              <a:t>It is used as alternative for erythromycin for </a:t>
            </a:r>
            <a:r>
              <a:rPr lang="en-US" sz="8000" i="1" dirty="0">
                <a:latin typeface="Times New Roman"/>
                <a:ea typeface="MS Mincho"/>
              </a:rPr>
              <a:t>R. equi</a:t>
            </a:r>
            <a:r>
              <a:rPr lang="en-US" sz="8000" dirty="0">
                <a:latin typeface="Times New Roman"/>
                <a:ea typeface="MS Mincho"/>
              </a:rPr>
              <a:t> pneumonia in foals.</a:t>
            </a:r>
          </a:p>
          <a:p>
            <a:pPr lvl="0">
              <a:lnSpc>
                <a:spcPct val="150000"/>
              </a:lnSpc>
              <a:spcBef>
                <a:spcPts val="0"/>
              </a:spcBef>
              <a:buFont typeface="+mj-lt"/>
              <a:buAutoNum type="alphaLcParenR"/>
            </a:pPr>
            <a:r>
              <a:rPr lang="en-US" sz="8000" b="1" dirty="0">
                <a:solidFill>
                  <a:srgbClr val="FF0000"/>
                </a:solidFill>
                <a:latin typeface="Times New Roman"/>
                <a:ea typeface="MS Mincho"/>
              </a:rPr>
              <a:t>Tulathromycin:</a:t>
            </a:r>
            <a:r>
              <a:rPr lang="en-US" sz="8000" dirty="0">
                <a:solidFill>
                  <a:srgbClr val="FF0000"/>
                </a:solidFill>
                <a:latin typeface="Times New Roman"/>
                <a:ea typeface="MS Mincho"/>
              </a:rPr>
              <a:t> </a:t>
            </a:r>
            <a:r>
              <a:rPr lang="en-US" sz="8000" dirty="0">
                <a:latin typeface="Times New Roman"/>
                <a:ea typeface="MS Mincho"/>
              </a:rPr>
              <a:t>it is used for the treatment of bovine and swine respiratory diseases. </a:t>
            </a:r>
          </a:p>
          <a:p>
            <a:pPr lvl="0">
              <a:lnSpc>
                <a:spcPct val="120000"/>
              </a:lnSpc>
              <a:spcBef>
                <a:spcPts val="0"/>
              </a:spcBef>
              <a:buFont typeface="+mj-lt"/>
              <a:buAutoNum type="alphaLcParenR"/>
            </a:pPr>
            <a:r>
              <a:rPr lang="en-US" sz="8000" b="1" dirty="0">
                <a:solidFill>
                  <a:srgbClr val="FF0000"/>
                </a:solidFill>
                <a:latin typeface="Times New Roman"/>
                <a:ea typeface="MS Mincho"/>
              </a:rPr>
              <a:t>Clarithromycin:</a:t>
            </a:r>
            <a:r>
              <a:rPr lang="en-US" sz="8000" dirty="0">
                <a:solidFill>
                  <a:srgbClr val="FF0000"/>
                </a:solidFill>
                <a:latin typeface="Times New Roman"/>
                <a:ea typeface="MS Mincho"/>
              </a:rPr>
              <a:t> </a:t>
            </a:r>
            <a:r>
              <a:rPr lang="en-US" sz="8000" dirty="0">
                <a:latin typeface="Times New Roman"/>
                <a:ea typeface="MS Mincho"/>
              </a:rPr>
              <a:t>is used in dogs and cats for the treatment of mycobacterial infections including canine leproid granuloma, feline leprosy, and for Helicobacter species in cats and ferrets, and for R. </a:t>
            </a:r>
            <a:r>
              <a:rPr lang="en-US" sz="8000" i="1" dirty="0">
                <a:latin typeface="Times New Roman"/>
                <a:ea typeface="MS Mincho"/>
              </a:rPr>
              <a:t>equi </a:t>
            </a:r>
            <a:r>
              <a:rPr lang="en-US" sz="8000" dirty="0">
                <a:latin typeface="Times New Roman"/>
                <a:ea typeface="MS Mincho"/>
              </a:rPr>
              <a:t>in foals.</a:t>
            </a:r>
          </a:p>
          <a:p>
            <a:endParaRPr lang="en-US" dirty="0"/>
          </a:p>
        </p:txBody>
      </p:sp>
    </p:spTree>
    <p:extLst>
      <p:ext uri="{BB962C8B-B14F-4D97-AF65-F5344CB8AC3E}">
        <p14:creationId xmlns:p14="http://schemas.microsoft.com/office/powerpoint/2010/main" val="422299163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229600" cy="411162"/>
          </a:xfrm>
        </p:spPr>
        <p:txBody>
          <a:bodyPr>
            <a:normAutofit fontScale="90000"/>
          </a:bodyPr>
          <a:lstStyle/>
          <a:p>
            <a:r>
              <a:rPr lang="en-US" sz="3200" b="1" u="sng" dirty="0">
                <a:solidFill>
                  <a:srgbClr val="FFFF00"/>
                </a:solidFill>
                <a:latin typeface="Times New Roman"/>
                <a:cs typeface="Times New Roman"/>
              </a:rPr>
              <a:t>MACROLIDES</a:t>
            </a:r>
            <a:endParaRPr lang="en-US" sz="3200" b="1" u="sng" dirty="0">
              <a:solidFill>
                <a:srgbClr val="FFFF00"/>
              </a:solidFill>
              <a:latin typeface="Times New Roman" pitchFamily="18" charset="0"/>
              <a:cs typeface="Times New Roman" pitchFamily="18" charset="0"/>
            </a:endParaRPr>
          </a:p>
        </p:txBody>
      </p:sp>
      <p:sp>
        <p:nvSpPr>
          <p:cNvPr id="3" name="Content Placeholder 2"/>
          <p:cNvSpPr>
            <a:spLocks noGrp="1"/>
          </p:cNvSpPr>
          <p:nvPr>
            <p:ph idx="1"/>
          </p:nvPr>
        </p:nvSpPr>
        <p:spPr>
          <a:xfrm>
            <a:off x="457200" y="609600"/>
            <a:ext cx="8229600" cy="6096000"/>
          </a:xfrm>
        </p:spPr>
        <p:txBody>
          <a:bodyPr>
            <a:normAutofit fontScale="55000" lnSpcReduction="20000"/>
          </a:bodyPr>
          <a:lstStyle/>
          <a:p>
            <a:pPr marL="0" marR="0" indent="0">
              <a:lnSpc>
                <a:spcPct val="150000"/>
              </a:lnSpc>
              <a:spcBef>
                <a:spcPts val="0"/>
              </a:spcBef>
              <a:spcAft>
                <a:spcPts val="0"/>
              </a:spcAft>
              <a:buNone/>
            </a:pPr>
            <a:r>
              <a:rPr lang="en-US" b="1" dirty="0">
                <a:solidFill>
                  <a:srgbClr val="04D235"/>
                </a:solidFill>
                <a:latin typeface="Times New Roman"/>
                <a:ea typeface="MS Mincho"/>
              </a:rPr>
              <a:t>Administration:</a:t>
            </a:r>
          </a:p>
          <a:p>
            <a:pPr lvl="0">
              <a:lnSpc>
                <a:spcPct val="150000"/>
              </a:lnSpc>
              <a:spcBef>
                <a:spcPts val="0"/>
              </a:spcBef>
              <a:buFont typeface="+mj-lt"/>
              <a:buAutoNum type="alphaLcParenR"/>
            </a:pPr>
            <a:r>
              <a:rPr lang="en-US" b="1" dirty="0">
                <a:solidFill>
                  <a:srgbClr val="FF0000"/>
                </a:solidFill>
                <a:latin typeface="Times New Roman"/>
                <a:ea typeface="MS Mincho"/>
              </a:rPr>
              <a:t>Erythromycin: </a:t>
            </a:r>
            <a:r>
              <a:rPr lang="en-US" dirty="0">
                <a:latin typeface="Times New Roman"/>
                <a:ea typeface="MS Mincho"/>
              </a:rPr>
              <a:t>is administered orally or IM three tines a day to dogs, cats and foals and IM once a day in cattle, sheep, and swine.</a:t>
            </a:r>
          </a:p>
          <a:p>
            <a:pPr lvl="0">
              <a:lnSpc>
                <a:spcPct val="150000"/>
              </a:lnSpc>
              <a:spcBef>
                <a:spcPts val="0"/>
              </a:spcBef>
              <a:buFont typeface="+mj-lt"/>
              <a:buAutoNum type="alphaLcParenR"/>
            </a:pPr>
            <a:r>
              <a:rPr lang="en-US" b="1" dirty="0">
                <a:solidFill>
                  <a:srgbClr val="FF0000"/>
                </a:solidFill>
                <a:latin typeface="Times New Roman"/>
                <a:ea typeface="MS Mincho"/>
              </a:rPr>
              <a:t>Tylosin: </a:t>
            </a:r>
            <a:r>
              <a:rPr lang="en-US" dirty="0">
                <a:latin typeface="Times New Roman"/>
                <a:ea typeface="MS Mincho"/>
              </a:rPr>
              <a:t>is administered SC to cattle every 72 hours</a:t>
            </a:r>
          </a:p>
          <a:p>
            <a:pPr lvl="0">
              <a:lnSpc>
                <a:spcPct val="150000"/>
              </a:lnSpc>
              <a:spcBef>
                <a:spcPts val="0"/>
              </a:spcBef>
              <a:buFont typeface="+mj-lt"/>
              <a:buAutoNum type="alphaLcParenR"/>
            </a:pPr>
            <a:r>
              <a:rPr lang="en-US" b="1" dirty="0">
                <a:solidFill>
                  <a:srgbClr val="FF0000"/>
                </a:solidFill>
                <a:latin typeface="Times New Roman"/>
                <a:ea typeface="MS Mincho"/>
              </a:rPr>
              <a:t>Tulathromycin:</a:t>
            </a:r>
            <a:r>
              <a:rPr lang="en-US" dirty="0">
                <a:solidFill>
                  <a:srgbClr val="FF0000"/>
                </a:solidFill>
                <a:latin typeface="Times New Roman"/>
                <a:ea typeface="MS Mincho"/>
              </a:rPr>
              <a:t> </a:t>
            </a:r>
            <a:r>
              <a:rPr lang="en-US" dirty="0">
                <a:latin typeface="Times New Roman"/>
                <a:ea typeface="MS Mincho"/>
              </a:rPr>
              <a:t>it can be given IM to cattle as treatment for respiratory infections.</a:t>
            </a:r>
          </a:p>
          <a:p>
            <a:pPr lvl="0">
              <a:lnSpc>
                <a:spcPct val="150000"/>
              </a:lnSpc>
              <a:spcBef>
                <a:spcPts val="0"/>
              </a:spcBef>
              <a:buFont typeface="+mj-lt"/>
              <a:buAutoNum type="alphaLcParenR"/>
            </a:pPr>
            <a:r>
              <a:rPr lang="en-US" b="1" dirty="0">
                <a:solidFill>
                  <a:srgbClr val="FF0000"/>
                </a:solidFill>
                <a:latin typeface="Times New Roman"/>
                <a:ea typeface="MS Mincho"/>
              </a:rPr>
              <a:t>Azithromycin:</a:t>
            </a:r>
            <a:r>
              <a:rPr lang="en-US" dirty="0">
                <a:solidFill>
                  <a:srgbClr val="FF0000"/>
                </a:solidFill>
                <a:latin typeface="Times New Roman"/>
                <a:ea typeface="MS Mincho"/>
              </a:rPr>
              <a:t> </a:t>
            </a:r>
            <a:r>
              <a:rPr lang="en-US" dirty="0">
                <a:latin typeface="Times New Roman"/>
                <a:ea typeface="MS Mincho"/>
              </a:rPr>
              <a:t>is administered orally once a day to dogs, cats, and foals</a:t>
            </a:r>
          </a:p>
          <a:p>
            <a:pPr lvl="0">
              <a:lnSpc>
                <a:spcPct val="150000"/>
              </a:lnSpc>
              <a:spcBef>
                <a:spcPts val="0"/>
              </a:spcBef>
              <a:buFont typeface="+mj-lt"/>
              <a:buAutoNum type="alphaLcParenR"/>
            </a:pPr>
            <a:r>
              <a:rPr lang="en-US" b="1" dirty="0">
                <a:solidFill>
                  <a:srgbClr val="FF0000"/>
                </a:solidFill>
                <a:latin typeface="Times New Roman"/>
                <a:ea typeface="MS Mincho"/>
              </a:rPr>
              <a:t>Clarithromycin:</a:t>
            </a:r>
            <a:r>
              <a:rPr lang="en-US" dirty="0">
                <a:solidFill>
                  <a:srgbClr val="FF0000"/>
                </a:solidFill>
                <a:latin typeface="Times New Roman"/>
                <a:ea typeface="MS Mincho"/>
              </a:rPr>
              <a:t> </a:t>
            </a:r>
            <a:r>
              <a:rPr lang="en-US" dirty="0">
                <a:latin typeface="Times New Roman"/>
                <a:ea typeface="MS Mincho"/>
              </a:rPr>
              <a:t>is administered orally twice a day to dogs, cats, ferrets, and foals</a:t>
            </a:r>
          </a:p>
          <a:p>
            <a:pPr marL="0" marR="0" indent="0">
              <a:lnSpc>
                <a:spcPct val="150000"/>
              </a:lnSpc>
              <a:spcBef>
                <a:spcPts val="0"/>
              </a:spcBef>
              <a:spcAft>
                <a:spcPts val="0"/>
              </a:spcAft>
              <a:buNone/>
            </a:pPr>
            <a:r>
              <a:rPr lang="en-US" b="1" dirty="0">
                <a:solidFill>
                  <a:srgbClr val="04D235"/>
                </a:solidFill>
                <a:latin typeface="Times New Roman"/>
                <a:ea typeface="MS Mincho"/>
              </a:rPr>
              <a:t>Resistance:</a:t>
            </a:r>
            <a:endParaRPr lang="en-US" dirty="0">
              <a:solidFill>
                <a:srgbClr val="04D235"/>
              </a:solidFill>
              <a:latin typeface="Times New Roman"/>
              <a:ea typeface="MS Mincho"/>
            </a:endParaRPr>
          </a:p>
          <a:p>
            <a:pPr marL="0" marR="0" indent="0">
              <a:lnSpc>
                <a:spcPct val="150000"/>
              </a:lnSpc>
              <a:spcBef>
                <a:spcPts val="0"/>
              </a:spcBef>
              <a:spcAft>
                <a:spcPts val="0"/>
              </a:spcAft>
              <a:buNone/>
            </a:pPr>
            <a:r>
              <a:rPr lang="en-US" dirty="0">
                <a:latin typeface="Times New Roman"/>
                <a:ea typeface="MS Mincho"/>
              </a:rPr>
              <a:t>Bacterial resistance to macrolide antibiotics may be chromosomal or plasmid mediated and is due to decreased drug binding by the 50S ribosome. Active efflux, or enzymatic inactivation by resistant bacteria may occur as mechanisms of resistances.</a:t>
            </a:r>
          </a:p>
          <a:p>
            <a:pPr marL="0" marR="0" indent="0">
              <a:lnSpc>
                <a:spcPct val="150000"/>
              </a:lnSpc>
              <a:spcBef>
                <a:spcPts val="0"/>
              </a:spcBef>
              <a:spcAft>
                <a:spcPts val="0"/>
              </a:spcAft>
              <a:buNone/>
            </a:pPr>
            <a:r>
              <a:rPr lang="en-US" b="1" dirty="0">
                <a:solidFill>
                  <a:srgbClr val="04D235"/>
                </a:solidFill>
                <a:latin typeface="Times New Roman"/>
                <a:ea typeface="MS Mincho"/>
              </a:rPr>
              <a:t>Adverse effects:</a:t>
            </a:r>
            <a:endParaRPr lang="en-US" dirty="0">
              <a:solidFill>
                <a:srgbClr val="04D235"/>
              </a:solidFill>
              <a:latin typeface="Times New Roman"/>
              <a:ea typeface="MS Mincho"/>
            </a:endParaRPr>
          </a:p>
          <a:p>
            <a:pPr marL="0" marR="0" indent="0">
              <a:lnSpc>
                <a:spcPct val="150000"/>
              </a:lnSpc>
              <a:spcBef>
                <a:spcPts val="0"/>
              </a:spcBef>
              <a:spcAft>
                <a:spcPts val="0"/>
              </a:spcAft>
              <a:buNone/>
            </a:pPr>
            <a:r>
              <a:rPr lang="en-US" dirty="0">
                <a:latin typeface="Times New Roman"/>
                <a:ea typeface="MS Mincho"/>
              </a:rPr>
              <a:t>Drugs belong to this group of antibiotics have relatively few adverse effects.  However, mild GI tract disturbances with oral doses and pain and irritation with IM injection sites may occur.</a:t>
            </a:r>
          </a:p>
          <a:p>
            <a:pPr marL="0" indent="0">
              <a:buNone/>
            </a:pPr>
            <a:endParaRPr lang="en-US" dirty="0">
              <a:latin typeface="Times New Roman" pitchFamily="18" charset="0"/>
              <a:cs typeface="Times New Roman" pitchFamily="18" charset="0"/>
            </a:endParaRPr>
          </a:p>
        </p:txBody>
      </p:sp>
    </p:spTree>
    <p:extLst>
      <p:ext uri="{BB962C8B-B14F-4D97-AF65-F5344CB8AC3E}">
        <p14:creationId xmlns:p14="http://schemas.microsoft.com/office/powerpoint/2010/main" val="1538542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00"/>
            <a:ext cx="8229600" cy="563562"/>
          </a:xfrm>
        </p:spPr>
        <p:txBody>
          <a:bodyPr>
            <a:normAutofit fontScale="90000"/>
          </a:bodyPr>
          <a:lstStyle/>
          <a:p>
            <a:pPr lvl="0">
              <a:lnSpc>
                <a:spcPct val="150000"/>
              </a:lnSpc>
              <a:spcBef>
                <a:spcPts val="0"/>
              </a:spcBef>
            </a:pPr>
            <a:r>
              <a:rPr lang="en-US" sz="2200" b="1" dirty="0" smtClean="0">
                <a:solidFill>
                  <a:prstClr val="white"/>
                </a:solidFill>
                <a:latin typeface="Times New Roman"/>
                <a:ea typeface="MS Mincho"/>
                <a:cs typeface="+mn-cs"/>
              </a:rPr>
              <a:t/>
            </a:r>
            <a:br>
              <a:rPr lang="en-US" sz="2200" b="1" dirty="0" smtClean="0">
                <a:solidFill>
                  <a:prstClr val="white"/>
                </a:solidFill>
                <a:latin typeface="Times New Roman"/>
                <a:ea typeface="MS Mincho"/>
                <a:cs typeface="+mn-cs"/>
              </a:rPr>
            </a:br>
            <a:r>
              <a:rPr lang="en-US" sz="3600" b="1" u="sng" dirty="0" smtClean="0">
                <a:solidFill>
                  <a:srgbClr val="FFFF00"/>
                </a:solidFill>
                <a:latin typeface="Times New Roman"/>
                <a:ea typeface="MS Mincho"/>
                <a:cs typeface="+mn-cs"/>
              </a:rPr>
              <a:t>LINCOSAMIDES</a:t>
            </a:r>
            <a:r>
              <a:rPr lang="en-US" sz="2200" dirty="0">
                <a:solidFill>
                  <a:prstClr val="white"/>
                </a:solidFill>
                <a:latin typeface="Times New Roman"/>
                <a:ea typeface="MS Mincho"/>
                <a:cs typeface="+mn-cs"/>
              </a:rPr>
              <a:t/>
            </a:r>
            <a:br>
              <a:rPr lang="en-US" sz="2200" dirty="0">
                <a:solidFill>
                  <a:prstClr val="white"/>
                </a:solidFill>
                <a:latin typeface="Times New Roman"/>
                <a:ea typeface="MS Mincho"/>
                <a:cs typeface="+mn-cs"/>
              </a:rPr>
            </a:br>
            <a:endParaRPr lang="en-US" sz="3200" b="1" u="sng" dirty="0">
              <a:solidFill>
                <a:srgbClr val="FFFF00"/>
              </a:solidFill>
              <a:latin typeface="Times New Roman" pitchFamily="18" charset="0"/>
              <a:cs typeface="Times New Roman" pitchFamily="18" charset="0"/>
            </a:endParaRPr>
          </a:p>
        </p:txBody>
      </p:sp>
      <p:sp>
        <p:nvSpPr>
          <p:cNvPr id="3" name="Content Placeholder 2"/>
          <p:cNvSpPr>
            <a:spLocks noGrp="1"/>
          </p:cNvSpPr>
          <p:nvPr>
            <p:ph idx="1"/>
          </p:nvPr>
        </p:nvSpPr>
        <p:spPr>
          <a:xfrm>
            <a:off x="457200" y="838200"/>
            <a:ext cx="8229600" cy="5867400"/>
          </a:xfrm>
        </p:spPr>
        <p:txBody>
          <a:bodyPr>
            <a:normAutofit fontScale="55000" lnSpcReduction="20000"/>
          </a:bodyPr>
          <a:lstStyle/>
          <a:p>
            <a:pPr marL="0" marR="0" indent="0">
              <a:lnSpc>
                <a:spcPct val="150000"/>
              </a:lnSpc>
              <a:spcBef>
                <a:spcPts val="0"/>
              </a:spcBef>
              <a:spcAft>
                <a:spcPts val="0"/>
              </a:spcAft>
              <a:buNone/>
            </a:pPr>
            <a:r>
              <a:rPr lang="en-US" sz="4400" b="1" dirty="0" smtClean="0">
                <a:solidFill>
                  <a:srgbClr val="04D235"/>
                </a:solidFill>
                <a:latin typeface="Times New Roman"/>
                <a:ea typeface="MS Mincho"/>
              </a:rPr>
              <a:t>Introduction: </a:t>
            </a:r>
          </a:p>
          <a:p>
            <a:pPr marL="0" marR="0" indent="0">
              <a:lnSpc>
                <a:spcPct val="150000"/>
              </a:lnSpc>
              <a:spcBef>
                <a:spcPts val="0"/>
              </a:spcBef>
              <a:spcAft>
                <a:spcPts val="0"/>
              </a:spcAft>
              <a:buNone/>
            </a:pPr>
            <a:r>
              <a:rPr lang="en-US" dirty="0" smtClean="0">
                <a:latin typeface="Times New Roman"/>
                <a:ea typeface="MS Mincho"/>
              </a:rPr>
              <a:t>This </a:t>
            </a:r>
            <a:r>
              <a:rPr lang="en-US" dirty="0">
                <a:latin typeface="Times New Roman"/>
                <a:ea typeface="MS Mincho"/>
              </a:rPr>
              <a:t>group of antibiotics includes: (lincomycine, clindamycin, and pirlimycin).  They are derivative of a sulfur-containing octose with an amino acid-like side chain and are highly lipid soluble.  </a:t>
            </a:r>
          </a:p>
          <a:p>
            <a:pPr marL="0" marR="0" indent="0">
              <a:lnSpc>
                <a:spcPct val="150000"/>
              </a:lnSpc>
              <a:spcBef>
                <a:spcPts val="0"/>
              </a:spcBef>
              <a:spcAft>
                <a:spcPts val="0"/>
              </a:spcAft>
              <a:buNone/>
            </a:pPr>
            <a:r>
              <a:rPr lang="en-US" sz="4400" b="1" dirty="0">
                <a:solidFill>
                  <a:srgbClr val="04D235"/>
                </a:solidFill>
                <a:latin typeface="Times New Roman"/>
                <a:ea typeface="MS Mincho"/>
              </a:rPr>
              <a:t>Mechanism of action:</a:t>
            </a:r>
            <a:r>
              <a:rPr lang="en-US" sz="4400" dirty="0">
                <a:solidFill>
                  <a:srgbClr val="04D235"/>
                </a:solidFill>
                <a:latin typeface="Times New Roman"/>
                <a:ea typeface="MS Mincho"/>
              </a:rPr>
              <a:t> </a:t>
            </a:r>
            <a:endParaRPr lang="en-US" sz="4400" dirty="0" smtClean="0">
              <a:solidFill>
                <a:srgbClr val="04D235"/>
              </a:solidFill>
              <a:latin typeface="Times New Roman"/>
              <a:ea typeface="MS Mincho"/>
            </a:endParaRPr>
          </a:p>
          <a:p>
            <a:pPr>
              <a:lnSpc>
                <a:spcPct val="150000"/>
              </a:lnSpc>
              <a:spcBef>
                <a:spcPts val="0"/>
              </a:spcBef>
            </a:pPr>
            <a:r>
              <a:rPr lang="en-US" sz="3600" dirty="0" smtClean="0">
                <a:latin typeface="Times New Roman"/>
                <a:ea typeface="MS Mincho"/>
              </a:rPr>
              <a:t>Lincoasmides </a:t>
            </a:r>
            <a:r>
              <a:rPr lang="en-US" sz="3600" dirty="0">
                <a:latin typeface="Times New Roman"/>
                <a:ea typeface="MS Mincho"/>
              </a:rPr>
              <a:t>bind to the bacterial 50S subunit of bacterial ribosomes and suppresses protein synthesis (Figures 9 and 10).  </a:t>
            </a:r>
            <a:endParaRPr lang="en-US" sz="3600" dirty="0" smtClean="0">
              <a:latin typeface="Times New Roman"/>
              <a:ea typeface="MS Mincho"/>
            </a:endParaRPr>
          </a:p>
          <a:p>
            <a:pPr>
              <a:lnSpc>
                <a:spcPct val="150000"/>
              </a:lnSpc>
              <a:spcBef>
                <a:spcPts val="0"/>
              </a:spcBef>
            </a:pPr>
            <a:r>
              <a:rPr lang="en-US" sz="3600" dirty="0" smtClean="0">
                <a:latin typeface="Times New Roman"/>
                <a:ea typeface="MS Mincho"/>
              </a:rPr>
              <a:t>Since </a:t>
            </a:r>
            <a:r>
              <a:rPr lang="en-US" sz="3600" dirty="0">
                <a:latin typeface="Times New Roman"/>
                <a:ea typeface="MS Mincho"/>
              </a:rPr>
              <a:t>this is the same site for binding of chloramphenicol and the macrolides, combined therapy should be avoided.  Binding one of these antibiotics to the ribosome may inhibit the interaction of the others.  </a:t>
            </a:r>
          </a:p>
          <a:p>
            <a:pPr>
              <a:lnSpc>
                <a:spcPct val="150000"/>
              </a:lnSpc>
              <a:spcBef>
                <a:spcPts val="0"/>
              </a:spcBef>
            </a:pPr>
            <a:r>
              <a:rPr lang="en-US" sz="3600" dirty="0">
                <a:latin typeface="Times New Roman"/>
                <a:ea typeface="MS Mincho"/>
              </a:rPr>
              <a:t>Lincomycin and clindamycin are bacteriostatic and are active against gram-positive aerobes and anaerobes, </a:t>
            </a:r>
            <a:r>
              <a:rPr lang="en-US" sz="3600" i="1" dirty="0">
                <a:latin typeface="Times New Roman"/>
                <a:ea typeface="MS Mincho"/>
              </a:rPr>
              <a:t>Toxoplasma </a:t>
            </a:r>
            <a:r>
              <a:rPr lang="en-US" sz="3600" dirty="0">
                <a:latin typeface="Times New Roman"/>
                <a:ea typeface="MS Mincho"/>
              </a:rPr>
              <a:t>species, </a:t>
            </a:r>
            <a:r>
              <a:rPr lang="en-US" sz="3600" i="1" dirty="0" err="1">
                <a:latin typeface="Times New Roman"/>
                <a:ea typeface="MS Mincho"/>
              </a:rPr>
              <a:t>Neospora</a:t>
            </a:r>
            <a:r>
              <a:rPr lang="en-US" sz="3600" dirty="0">
                <a:latin typeface="Times New Roman"/>
                <a:ea typeface="MS Mincho"/>
              </a:rPr>
              <a:t> </a:t>
            </a:r>
            <a:r>
              <a:rPr lang="en-US" sz="3600" i="1" dirty="0" err="1">
                <a:latin typeface="Times New Roman"/>
                <a:ea typeface="MS Mincho"/>
              </a:rPr>
              <a:t>canis</a:t>
            </a:r>
            <a:r>
              <a:rPr lang="en-US" sz="3600" i="1" dirty="0">
                <a:latin typeface="Times New Roman"/>
                <a:ea typeface="MS Mincho"/>
              </a:rPr>
              <a:t>,</a:t>
            </a:r>
            <a:r>
              <a:rPr lang="en-US" sz="3600" dirty="0">
                <a:latin typeface="Times New Roman"/>
                <a:ea typeface="MS Mincho"/>
              </a:rPr>
              <a:t> and </a:t>
            </a:r>
            <a:r>
              <a:rPr lang="en-US" sz="3600" i="1" dirty="0">
                <a:latin typeface="Times New Roman"/>
                <a:ea typeface="MS Mincho"/>
              </a:rPr>
              <a:t>Mycoplasma </a:t>
            </a:r>
            <a:r>
              <a:rPr lang="en-US" sz="3600" dirty="0">
                <a:latin typeface="Times New Roman"/>
                <a:ea typeface="MS Mincho"/>
              </a:rPr>
              <a:t>species.  </a:t>
            </a:r>
          </a:p>
          <a:p>
            <a:endParaRPr lang="en-US" sz="3600" dirty="0"/>
          </a:p>
        </p:txBody>
      </p:sp>
    </p:spTree>
    <p:extLst>
      <p:ext uri="{BB962C8B-B14F-4D97-AF65-F5344CB8AC3E}">
        <p14:creationId xmlns:p14="http://schemas.microsoft.com/office/powerpoint/2010/main" val="294789314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487362"/>
          </a:xfrm>
        </p:spPr>
        <p:txBody>
          <a:bodyPr>
            <a:normAutofit fontScale="90000"/>
          </a:bodyPr>
          <a:lstStyle/>
          <a:p>
            <a:r>
              <a:rPr lang="en-US" sz="3600" b="1" u="sng" dirty="0">
                <a:solidFill>
                  <a:srgbClr val="FFFF00"/>
                </a:solidFill>
                <a:latin typeface="Times New Roman"/>
                <a:ea typeface="MS Mincho"/>
              </a:rPr>
              <a:t>LINCOSAMIDES</a:t>
            </a:r>
            <a:endParaRPr lang="en-US" dirty="0"/>
          </a:p>
        </p:txBody>
      </p:sp>
      <p:sp>
        <p:nvSpPr>
          <p:cNvPr id="3" name="Content Placeholder 2"/>
          <p:cNvSpPr>
            <a:spLocks noGrp="1"/>
          </p:cNvSpPr>
          <p:nvPr>
            <p:ph idx="1"/>
          </p:nvPr>
        </p:nvSpPr>
        <p:spPr>
          <a:xfrm>
            <a:off x="457200" y="838200"/>
            <a:ext cx="8229600" cy="5562600"/>
          </a:xfrm>
        </p:spPr>
        <p:txBody>
          <a:bodyPr>
            <a:normAutofit fontScale="62500" lnSpcReduction="20000"/>
          </a:bodyPr>
          <a:lstStyle/>
          <a:p>
            <a:pPr marL="0" marR="0" indent="0">
              <a:lnSpc>
                <a:spcPct val="150000"/>
              </a:lnSpc>
              <a:spcBef>
                <a:spcPts val="0"/>
              </a:spcBef>
              <a:spcAft>
                <a:spcPts val="0"/>
              </a:spcAft>
              <a:buNone/>
            </a:pPr>
            <a:r>
              <a:rPr lang="en-US" b="1" dirty="0">
                <a:solidFill>
                  <a:srgbClr val="04D235"/>
                </a:solidFill>
                <a:latin typeface="Times New Roman"/>
                <a:ea typeface="MS Mincho"/>
              </a:rPr>
              <a:t>Therapeutic uses: </a:t>
            </a:r>
            <a:endParaRPr lang="en-US" dirty="0">
              <a:solidFill>
                <a:srgbClr val="04D235"/>
              </a:solidFill>
              <a:latin typeface="Times New Roman"/>
              <a:ea typeface="MS Mincho"/>
            </a:endParaRPr>
          </a:p>
          <a:p>
            <a:pPr marL="0" marR="0" indent="0">
              <a:lnSpc>
                <a:spcPct val="150000"/>
              </a:lnSpc>
              <a:spcBef>
                <a:spcPts val="0"/>
              </a:spcBef>
              <a:spcAft>
                <a:spcPts val="0"/>
              </a:spcAft>
              <a:buNone/>
            </a:pPr>
            <a:r>
              <a:rPr lang="en-US" dirty="0">
                <a:latin typeface="Times New Roman"/>
                <a:ea typeface="MS Mincho"/>
              </a:rPr>
              <a:t>Clindamycin is used in dogs and cats for periodontal disease, osteomyelitis, dermatitis, and deep soft tissue infections caused by gram-positive organisms.  Prilimycin is prepared and used for the treatment of bovine mastitis. </a:t>
            </a:r>
          </a:p>
          <a:p>
            <a:pPr marL="0" marR="0" indent="0">
              <a:lnSpc>
                <a:spcPct val="150000"/>
              </a:lnSpc>
              <a:spcBef>
                <a:spcPts val="0"/>
              </a:spcBef>
              <a:spcAft>
                <a:spcPts val="0"/>
              </a:spcAft>
              <a:buNone/>
            </a:pPr>
            <a:r>
              <a:rPr lang="en-US" b="1" dirty="0">
                <a:solidFill>
                  <a:srgbClr val="04D235"/>
                </a:solidFill>
                <a:latin typeface="Times New Roman"/>
                <a:ea typeface="MS Mincho"/>
              </a:rPr>
              <a:t>Pharmacokinetics:</a:t>
            </a:r>
            <a:endParaRPr lang="en-US" dirty="0">
              <a:solidFill>
                <a:srgbClr val="04D235"/>
              </a:solidFill>
              <a:latin typeface="Times New Roman"/>
              <a:ea typeface="MS Mincho"/>
            </a:endParaRPr>
          </a:p>
          <a:p>
            <a:pPr marL="0" marR="0" indent="0">
              <a:lnSpc>
                <a:spcPct val="150000"/>
              </a:lnSpc>
              <a:spcBef>
                <a:spcPts val="0"/>
              </a:spcBef>
              <a:spcAft>
                <a:spcPts val="0"/>
              </a:spcAft>
              <a:buNone/>
            </a:pPr>
            <a:r>
              <a:rPr lang="en-US" dirty="0">
                <a:latin typeface="Times New Roman"/>
                <a:ea typeface="MS Mincho"/>
              </a:rPr>
              <a:t>Oral absorption is 50% for lincomycin and 90% for clindamycin.  Distribution is wide </a:t>
            </a:r>
            <a:r>
              <a:rPr lang="en-US" dirty="0" smtClean="0">
                <a:latin typeface="Times New Roman"/>
                <a:ea typeface="MS Mincho"/>
              </a:rPr>
              <a:t>to </a:t>
            </a:r>
            <a:r>
              <a:rPr lang="en-US" dirty="0">
                <a:latin typeface="Times New Roman"/>
                <a:ea typeface="MS Mincho"/>
              </a:rPr>
              <a:t>include all body tissues with low penetration to CNS.   They are metabolized by the liver microsomal enzymes into metabolites that are excreted in urine, bile, and feces.</a:t>
            </a:r>
          </a:p>
          <a:p>
            <a:pPr marL="0" marR="0" indent="0">
              <a:lnSpc>
                <a:spcPct val="150000"/>
              </a:lnSpc>
              <a:spcBef>
                <a:spcPts val="0"/>
              </a:spcBef>
              <a:spcAft>
                <a:spcPts val="0"/>
              </a:spcAft>
              <a:buNone/>
            </a:pPr>
            <a:r>
              <a:rPr lang="en-US" b="1" dirty="0">
                <a:solidFill>
                  <a:srgbClr val="04D235"/>
                </a:solidFill>
                <a:latin typeface="Times New Roman"/>
                <a:ea typeface="MS Mincho"/>
              </a:rPr>
              <a:t>Administration: </a:t>
            </a:r>
            <a:endParaRPr lang="en-US" dirty="0">
              <a:solidFill>
                <a:srgbClr val="04D235"/>
              </a:solidFill>
              <a:latin typeface="Times New Roman"/>
              <a:ea typeface="MS Mincho"/>
            </a:endParaRPr>
          </a:p>
          <a:p>
            <a:pPr marL="0" marR="0" indent="0">
              <a:lnSpc>
                <a:spcPct val="150000"/>
              </a:lnSpc>
              <a:spcBef>
                <a:spcPts val="0"/>
              </a:spcBef>
              <a:spcAft>
                <a:spcPts val="0"/>
              </a:spcAft>
              <a:buNone/>
            </a:pPr>
            <a:r>
              <a:rPr lang="en-US" dirty="0">
                <a:latin typeface="Times New Roman"/>
                <a:ea typeface="MS Mincho"/>
              </a:rPr>
              <a:t>In dogs and cats, clindamycin is administered orally or IM twice a day.  Pirlimucin is given by intramammary infusion.</a:t>
            </a:r>
          </a:p>
          <a:p>
            <a:pPr marL="0" indent="0">
              <a:buNone/>
            </a:pPr>
            <a:endParaRPr lang="en-US" dirty="0" smtClean="0"/>
          </a:p>
        </p:txBody>
      </p:sp>
    </p:spTree>
    <p:extLst>
      <p:ext uri="{BB962C8B-B14F-4D97-AF65-F5344CB8AC3E}">
        <p14:creationId xmlns:p14="http://schemas.microsoft.com/office/powerpoint/2010/main" val="89078981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762000"/>
          </a:xfrm>
        </p:spPr>
        <p:txBody>
          <a:bodyPr>
            <a:normAutofit fontScale="90000"/>
          </a:bodyPr>
          <a:lstStyle/>
          <a:p>
            <a:r>
              <a:rPr lang="en-US" b="1" dirty="0" smtClean="0">
                <a:latin typeface="Times New Roman"/>
                <a:ea typeface="MS Mincho"/>
              </a:rPr>
              <a:t/>
            </a:r>
            <a:br>
              <a:rPr lang="en-US" b="1" dirty="0" smtClean="0">
                <a:latin typeface="Times New Roman"/>
                <a:ea typeface="MS Mincho"/>
              </a:rPr>
            </a:br>
            <a:r>
              <a:rPr lang="en-US" b="1" dirty="0">
                <a:latin typeface="Times New Roman"/>
                <a:ea typeface="MS Mincho"/>
              </a:rPr>
              <a:t/>
            </a:r>
            <a:br>
              <a:rPr lang="en-US" b="1" dirty="0">
                <a:latin typeface="Times New Roman"/>
                <a:ea typeface="MS Mincho"/>
              </a:rPr>
            </a:br>
            <a:r>
              <a:rPr lang="en-US" sz="3600" b="1" u="sng" dirty="0" smtClean="0">
                <a:solidFill>
                  <a:srgbClr val="FFFF00"/>
                </a:solidFill>
                <a:latin typeface="Times New Roman"/>
                <a:ea typeface="MS Mincho"/>
              </a:rPr>
              <a:t>TETRACYCLINES</a:t>
            </a:r>
            <a:r>
              <a:rPr lang="en-US" dirty="0">
                <a:latin typeface="Times New Roman"/>
                <a:ea typeface="MS Mincho"/>
              </a:rPr>
              <a:t/>
            </a:r>
            <a:br>
              <a:rPr lang="en-US" dirty="0">
                <a:latin typeface="Times New Roman"/>
                <a:ea typeface="MS Mincho"/>
              </a:rPr>
            </a:br>
            <a:r>
              <a:rPr lang="en-US" b="1" dirty="0" smtClean="0">
                <a:solidFill>
                  <a:srgbClr val="FFFF00"/>
                </a:solidFill>
                <a:latin typeface="Times New Roman"/>
                <a:cs typeface="Times New Roman"/>
              </a:rPr>
              <a:t/>
            </a:r>
            <a:br>
              <a:rPr lang="en-US" b="1" dirty="0" smtClean="0">
                <a:solidFill>
                  <a:srgbClr val="FFFF00"/>
                </a:solidFill>
                <a:latin typeface="Times New Roman"/>
                <a:cs typeface="Times New Roman"/>
              </a:rPr>
            </a:br>
            <a:endParaRPr lang="en-US" u="sng" dirty="0">
              <a:solidFill>
                <a:srgbClr val="FFFF00"/>
              </a:solidFill>
              <a:latin typeface="Times New Roman"/>
              <a:cs typeface="Times New Roman"/>
            </a:endParaRPr>
          </a:p>
        </p:txBody>
      </p:sp>
      <p:sp>
        <p:nvSpPr>
          <p:cNvPr id="3" name="Content Placeholder 2"/>
          <p:cNvSpPr>
            <a:spLocks noGrp="1"/>
          </p:cNvSpPr>
          <p:nvPr>
            <p:ph idx="1"/>
          </p:nvPr>
        </p:nvSpPr>
        <p:spPr>
          <a:xfrm>
            <a:off x="457200" y="1447800"/>
            <a:ext cx="8229600" cy="4678363"/>
          </a:xfrm>
        </p:spPr>
        <p:txBody>
          <a:bodyPr>
            <a:normAutofit/>
          </a:bodyPr>
          <a:lstStyle/>
          <a:p>
            <a:pPr marL="228600" marR="0">
              <a:spcBef>
                <a:spcPts val="0"/>
              </a:spcBef>
              <a:spcAft>
                <a:spcPts val="0"/>
              </a:spcAft>
            </a:pPr>
            <a:r>
              <a:rPr lang="en-US" dirty="0" smtClean="0">
                <a:latin typeface="Times New Roman"/>
                <a:ea typeface="MS Mincho"/>
              </a:rPr>
              <a:t>The </a:t>
            </a:r>
            <a:r>
              <a:rPr lang="en-US" dirty="0">
                <a:latin typeface="Times New Roman"/>
                <a:ea typeface="MS Mincho"/>
              </a:rPr>
              <a:t>tetracyclines are polycyclic compounds that are amphoteric in nature.  </a:t>
            </a:r>
            <a:endParaRPr lang="en-US" dirty="0" smtClean="0">
              <a:latin typeface="Times New Roman"/>
              <a:ea typeface="MS Mincho"/>
            </a:endParaRPr>
          </a:p>
          <a:p>
            <a:pPr marL="228600" marR="0">
              <a:spcBef>
                <a:spcPts val="0"/>
              </a:spcBef>
              <a:spcAft>
                <a:spcPts val="0"/>
              </a:spcAft>
            </a:pPr>
            <a:r>
              <a:rPr lang="en-US" dirty="0" smtClean="0">
                <a:latin typeface="Times New Roman"/>
                <a:ea typeface="MS Mincho"/>
              </a:rPr>
              <a:t>Most </a:t>
            </a:r>
            <a:r>
              <a:rPr lang="en-US" dirty="0">
                <a:latin typeface="Times New Roman"/>
                <a:ea typeface="MS Mincho"/>
              </a:rPr>
              <a:t>of tetracyclines are prepared as the hydrochloride salt.  </a:t>
            </a:r>
            <a:endParaRPr lang="en-US" dirty="0" smtClean="0">
              <a:latin typeface="Times New Roman"/>
              <a:ea typeface="MS Mincho"/>
            </a:endParaRPr>
          </a:p>
          <a:p>
            <a:pPr marL="228600" marR="0">
              <a:spcBef>
                <a:spcPts val="0"/>
              </a:spcBef>
              <a:spcAft>
                <a:spcPts val="0"/>
              </a:spcAft>
            </a:pPr>
            <a:r>
              <a:rPr lang="en-US" dirty="0" smtClean="0">
                <a:latin typeface="Times New Roman"/>
                <a:ea typeface="MS Mincho"/>
              </a:rPr>
              <a:t>They </a:t>
            </a:r>
            <a:r>
              <a:rPr lang="en-US" dirty="0">
                <a:latin typeface="Times New Roman"/>
                <a:ea typeface="MS Mincho"/>
              </a:rPr>
              <a:t>chelate with </a:t>
            </a:r>
            <a:r>
              <a:rPr lang="en-US" dirty="0" err="1">
                <a:latin typeface="Times New Roman"/>
                <a:ea typeface="MS Mincho"/>
              </a:rPr>
              <a:t>cations</a:t>
            </a:r>
            <a:r>
              <a:rPr lang="en-US" dirty="0">
                <a:latin typeface="Times New Roman"/>
                <a:ea typeface="MS Mincho"/>
              </a:rPr>
              <a:t> such as Mg</a:t>
            </a:r>
            <a:r>
              <a:rPr lang="en-US" baseline="30000" dirty="0">
                <a:latin typeface="Times New Roman"/>
                <a:ea typeface="MS Mincho"/>
              </a:rPr>
              <a:t>2+</a:t>
            </a:r>
            <a:r>
              <a:rPr lang="en-US" dirty="0">
                <a:latin typeface="Times New Roman"/>
                <a:ea typeface="MS Mincho"/>
              </a:rPr>
              <a:t>, Ca</a:t>
            </a:r>
            <a:r>
              <a:rPr lang="en-US" baseline="30000" dirty="0">
                <a:latin typeface="Times New Roman"/>
                <a:ea typeface="MS Mincho"/>
              </a:rPr>
              <a:t>2+</a:t>
            </a:r>
            <a:r>
              <a:rPr lang="en-US" dirty="0">
                <a:latin typeface="Times New Roman"/>
                <a:ea typeface="MS Mincho"/>
              </a:rPr>
              <a:t>, Fe</a:t>
            </a:r>
            <a:r>
              <a:rPr lang="en-US" baseline="30000" dirty="0">
                <a:latin typeface="Times New Roman"/>
                <a:ea typeface="MS Mincho"/>
              </a:rPr>
              <a:t>3+</a:t>
            </a:r>
            <a:r>
              <a:rPr lang="en-US" dirty="0">
                <a:latin typeface="Times New Roman"/>
                <a:ea typeface="MS Mincho"/>
              </a:rPr>
              <a:t> to form insoluble complex.  </a:t>
            </a:r>
            <a:endParaRPr lang="en-US" dirty="0" smtClean="0">
              <a:latin typeface="Times New Roman"/>
              <a:ea typeface="MS Mincho"/>
            </a:endParaRPr>
          </a:p>
          <a:p>
            <a:pPr marL="228600" marR="0">
              <a:spcBef>
                <a:spcPts val="0"/>
              </a:spcBef>
              <a:spcAft>
                <a:spcPts val="0"/>
              </a:spcAft>
            </a:pPr>
            <a:r>
              <a:rPr lang="en-US" dirty="0" smtClean="0">
                <a:latin typeface="Times New Roman"/>
                <a:ea typeface="MS Mincho"/>
              </a:rPr>
              <a:t>They </a:t>
            </a:r>
            <a:r>
              <a:rPr lang="en-US" dirty="0">
                <a:latin typeface="Times New Roman"/>
                <a:ea typeface="MS Mincho"/>
              </a:rPr>
              <a:t>accumulate in growing teeth and bones.</a:t>
            </a:r>
          </a:p>
          <a:p>
            <a:endParaRPr lang="en-US" dirty="0" smtClean="0">
              <a:latin typeface="Times New Roman"/>
              <a:cs typeface="Times New Roman"/>
            </a:endParaRPr>
          </a:p>
        </p:txBody>
      </p:sp>
    </p:spTree>
    <p:extLst>
      <p:ext uri="{BB962C8B-B14F-4D97-AF65-F5344CB8AC3E}">
        <p14:creationId xmlns:p14="http://schemas.microsoft.com/office/powerpoint/2010/main" val="301794983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411162"/>
          </a:xfrm>
        </p:spPr>
        <p:txBody>
          <a:bodyPr>
            <a:normAutofit fontScale="90000"/>
          </a:bodyPr>
          <a:lstStyle/>
          <a:p>
            <a:r>
              <a:rPr lang="en-US" sz="3600" b="1" u="sng" dirty="0">
                <a:solidFill>
                  <a:srgbClr val="FFFF00"/>
                </a:solidFill>
                <a:latin typeface="Times New Roman"/>
                <a:ea typeface="MS Mincho"/>
              </a:rPr>
              <a:t>LINCOSAMIDES</a:t>
            </a:r>
            <a:endParaRPr lang="en-US" dirty="0"/>
          </a:p>
        </p:txBody>
      </p:sp>
      <p:sp>
        <p:nvSpPr>
          <p:cNvPr id="3" name="Content Placeholder 2"/>
          <p:cNvSpPr>
            <a:spLocks noGrp="1"/>
          </p:cNvSpPr>
          <p:nvPr>
            <p:ph idx="1"/>
          </p:nvPr>
        </p:nvSpPr>
        <p:spPr>
          <a:xfrm>
            <a:off x="457200" y="685800"/>
            <a:ext cx="8229600" cy="5440363"/>
          </a:xfrm>
        </p:spPr>
        <p:txBody>
          <a:bodyPr>
            <a:normAutofit fontScale="85000" lnSpcReduction="10000"/>
          </a:bodyPr>
          <a:lstStyle/>
          <a:p>
            <a:pPr marL="0" marR="0" indent="0">
              <a:lnSpc>
                <a:spcPct val="150000"/>
              </a:lnSpc>
              <a:spcBef>
                <a:spcPts val="0"/>
              </a:spcBef>
              <a:spcAft>
                <a:spcPts val="0"/>
              </a:spcAft>
              <a:buNone/>
            </a:pPr>
            <a:r>
              <a:rPr lang="en-US" b="1" dirty="0">
                <a:solidFill>
                  <a:srgbClr val="04D235"/>
                </a:solidFill>
                <a:latin typeface="Times New Roman"/>
                <a:ea typeface="MS Mincho"/>
              </a:rPr>
              <a:t>Resistance:</a:t>
            </a:r>
            <a:endParaRPr lang="en-US" dirty="0">
              <a:solidFill>
                <a:srgbClr val="04D235"/>
              </a:solidFill>
              <a:latin typeface="Times New Roman"/>
              <a:ea typeface="MS Mincho"/>
            </a:endParaRPr>
          </a:p>
          <a:p>
            <a:pPr marL="0" marR="0" indent="0">
              <a:lnSpc>
                <a:spcPct val="150000"/>
              </a:lnSpc>
              <a:spcBef>
                <a:spcPts val="0"/>
              </a:spcBef>
              <a:spcAft>
                <a:spcPts val="0"/>
              </a:spcAft>
              <a:buNone/>
            </a:pPr>
            <a:r>
              <a:rPr lang="en-US" dirty="0">
                <a:latin typeface="Times New Roman"/>
                <a:ea typeface="MS Mincho"/>
              </a:rPr>
              <a:t>Altered drug binding by bacterial ribosomes is the usual form of resistance.  Cross-resistance between lincosamides and macrolides is common.</a:t>
            </a:r>
          </a:p>
          <a:p>
            <a:pPr marL="0" marR="0" indent="0">
              <a:lnSpc>
                <a:spcPct val="150000"/>
              </a:lnSpc>
              <a:spcBef>
                <a:spcPts val="0"/>
              </a:spcBef>
              <a:spcAft>
                <a:spcPts val="0"/>
              </a:spcAft>
              <a:buNone/>
            </a:pPr>
            <a:r>
              <a:rPr lang="en-US" b="1" dirty="0">
                <a:solidFill>
                  <a:srgbClr val="04D235"/>
                </a:solidFill>
                <a:latin typeface="Times New Roman"/>
                <a:ea typeface="MS Mincho"/>
              </a:rPr>
              <a:t>Adverse effects:</a:t>
            </a:r>
            <a:endParaRPr lang="en-US" dirty="0">
              <a:solidFill>
                <a:srgbClr val="04D235"/>
              </a:solidFill>
              <a:latin typeface="Times New Roman"/>
              <a:ea typeface="MS Mincho"/>
            </a:endParaRPr>
          </a:p>
          <a:p>
            <a:pPr marL="0" marR="0" indent="0">
              <a:lnSpc>
                <a:spcPct val="150000"/>
              </a:lnSpc>
              <a:spcBef>
                <a:spcPts val="0"/>
              </a:spcBef>
              <a:spcAft>
                <a:spcPts val="0"/>
              </a:spcAft>
              <a:buNone/>
            </a:pPr>
            <a:r>
              <a:rPr lang="en-US" dirty="0">
                <a:latin typeface="Times New Roman"/>
                <a:ea typeface="MS Mincho"/>
              </a:rPr>
              <a:t>They are contraindicated in horses, rabbits, hamsters, and guinea pigs because they may produce a severe or fatal diarrhea due to altered GI flora.</a:t>
            </a:r>
          </a:p>
          <a:p>
            <a:pPr marL="0" marR="0" indent="0">
              <a:lnSpc>
                <a:spcPct val="110000"/>
              </a:lnSpc>
              <a:spcBef>
                <a:spcPts val="0"/>
              </a:spcBef>
              <a:spcAft>
                <a:spcPts val="0"/>
              </a:spcAft>
              <a:buNone/>
            </a:pPr>
            <a:endParaRPr lang="en-US" dirty="0">
              <a:latin typeface="Times New Roman"/>
              <a:ea typeface="MS Mincho"/>
            </a:endParaRPr>
          </a:p>
        </p:txBody>
      </p:sp>
    </p:spTree>
    <p:extLst>
      <p:ext uri="{BB962C8B-B14F-4D97-AF65-F5344CB8AC3E}">
        <p14:creationId xmlns:p14="http://schemas.microsoft.com/office/powerpoint/2010/main" val="246928153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487362"/>
          </a:xfrm>
        </p:spPr>
        <p:txBody>
          <a:bodyPr>
            <a:normAutofit fontScale="90000"/>
          </a:bodyPr>
          <a:lstStyle/>
          <a:p>
            <a:pPr lvl="0"/>
            <a:r>
              <a:rPr lang="en-US" sz="3200" b="1" u="sng" dirty="0" smtClean="0">
                <a:solidFill>
                  <a:srgbClr val="FFFF00"/>
                </a:solidFill>
                <a:latin typeface="Times New Roman"/>
                <a:ea typeface="MS Mincho"/>
              </a:rPr>
              <a:t/>
            </a:r>
            <a:br>
              <a:rPr lang="en-US" sz="3200" b="1" u="sng" dirty="0" smtClean="0">
                <a:solidFill>
                  <a:srgbClr val="FFFF00"/>
                </a:solidFill>
                <a:latin typeface="Times New Roman"/>
                <a:ea typeface="MS Mincho"/>
              </a:rPr>
            </a:br>
            <a:r>
              <a:rPr lang="en-US" sz="3200" b="1" u="sng" dirty="0" smtClean="0">
                <a:solidFill>
                  <a:srgbClr val="FFFF00"/>
                </a:solidFill>
                <a:latin typeface="Times New Roman"/>
                <a:ea typeface="MS Mincho"/>
              </a:rPr>
              <a:t>MISCELLANEOUS </a:t>
            </a:r>
            <a:r>
              <a:rPr lang="en-US" sz="3200" b="1" u="sng" dirty="0">
                <a:solidFill>
                  <a:srgbClr val="FFFF00"/>
                </a:solidFill>
                <a:latin typeface="Times New Roman"/>
                <a:ea typeface="MS Mincho"/>
              </a:rPr>
              <a:t>ANTIBACTERIAL DRUGS</a:t>
            </a:r>
            <a:r>
              <a:rPr lang="en-US" sz="3200" u="sng" dirty="0">
                <a:solidFill>
                  <a:srgbClr val="FFFF00"/>
                </a:solidFill>
                <a:latin typeface="Times New Roman"/>
                <a:ea typeface="MS Mincho"/>
              </a:rPr>
              <a:t/>
            </a:r>
            <a:br>
              <a:rPr lang="en-US" sz="3200" u="sng" dirty="0">
                <a:solidFill>
                  <a:srgbClr val="FFFF00"/>
                </a:solidFill>
                <a:latin typeface="Times New Roman"/>
                <a:ea typeface="MS Mincho"/>
              </a:rPr>
            </a:br>
            <a:endParaRPr lang="en-US" sz="3200" u="sng" dirty="0">
              <a:solidFill>
                <a:srgbClr val="FFFF00"/>
              </a:solidFill>
            </a:endParaRPr>
          </a:p>
        </p:txBody>
      </p:sp>
      <p:sp>
        <p:nvSpPr>
          <p:cNvPr id="3" name="Content Placeholder 2"/>
          <p:cNvSpPr>
            <a:spLocks noGrp="1"/>
          </p:cNvSpPr>
          <p:nvPr>
            <p:ph idx="1"/>
          </p:nvPr>
        </p:nvSpPr>
        <p:spPr>
          <a:xfrm>
            <a:off x="457200" y="838200"/>
            <a:ext cx="8229600" cy="5287963"/>
          </a:xfrm>
        </p:spPr>
        <p:txBody>
          <a:bodyPr>
            <a:normAutofit fontScale="40000" lnSpcReduction="20000"/>
          </a:bodyPr>
          <a:lstStyle/>
          <a:p>
            <a:pPr lvl="0"/>
            <a:endParaRPr lang="en-US" sz="1500" dirty="0">
              <a:solidFill>
                <a:prstClr val="white"/>
              </a:solidFill>
            </a:endParaRPr>
          </a:p>
          <a:p>
            <a:pPr marL="742950" lvl="0" indent="-742950">
              <a:lnSpc>
                <a:spcPct val="150000"/>
              </a:lnSpc>
              <a:spcBef>
                <a:spcPts val="0"/>
              </a:spcBef>
              <a:buFont typeface="+mj-lt"/>
              <a:buAutoNum type="arabicPeriod"/>
            </a:pPr>
            <a:r>
              <a:rPr lang="en-US" sz="4200" b="1" dirty="0" err="1" smtClean="0">
                <a:solidFill>
                  <a:srgbClr val="FF0000"/>
                </a:solidFill>
                <a:latin typeface="Times New Roman"/>
                <a:ea typeface="MS Mincho"/>
              </a:rPr>
              <a:t>Aminocyclitols</a:t>
            </a:r>
            <a:r>
              <a:rPr lang="en-US" sz="4200" b="1" dirty="0">
                <a:latin typeface="Times New Roman"/>
                <a:ea typeface="MS Mincho"/>
              </a:rPr>
              <a:t>: </a:t>
            </a:r>
            <a:r>
              <a:rPr lang="en-US" sz="4200" dirty="0">
                <a:latin typeface="Times New Roman"/>
                <a:ea typeface="MS Mincho"/>
              </a:rPr>
              <a:t>T</a:t>
            </a:r>
            <a:r>
              <a:rPr lang="en-US" sz="4200" dirty="0" smtClean="0">
                <a:latin typeface="Times New Roman"/>
                <a:ea typeface="MS Mincho"/>
              </a:rPr>
              <a:t>hey </a:t>
            </a:r>
            <a:r>
              <a:rPr lang="en-US" sz="4200" dirty="0">
                <a:latin typeface="Times New Roman"/>
                <a:ea typeface="MS Mincho"/>
              </a:rPr>
              <a:t>bind to the 30S ribosome and inhibit protein synthesis.   Spectinomycin is used in dogs, cats, horses, calves, and poultry to treat enteric and respiratory infections</a:t>
            </a:r>
          </a:p>
          <a:p>
            <a:pPr marL="742950" lvl="0" indent="-742950">
              <a:lnSpc>
                <a:spcPct val="150000"/>
              </a:lnSpc>
              <a:spcBef>
                <a:spcPts val="0"/>
              </a:spcBef>
              <a:buFont typeface="+mj-lt"/>
              <a:buAutoNum type="arabicPeriod"/>
            </a:pPr>
            <a:r>
              <a:rPr lang="en-US" sz="4200" b="1" dirty="0">
                <a:solidFill>
                  <a:srgbClr val="FF0000"/>
                </a:solidFill>
                <a:latin typeface="Times New Roman"/>
                <a:ea typeface="MS Mincho"/>
              </a:rPr>
              <a:t>Metronidazole</a:t>
            </a:r>
            <a:r>
              <a:rPr lang="en-US" sz="4200" b="1" dirty="0" smtClean="0">
                <a:solidFill>
                  <a:srgbClr val="FF0000"/>
                </a:solidFill>
                <a:latin typeface="Times New Roman"/>
                <a:ea typeface="MS Mincho"/>
              </a:rPr>
              <a:t>:</a:t>
            </a:r>
          </a:p>
          <a:p>
            <a:pPr lvl="1">
              <a:lnSpc>
                <a:spcPct val="150000"/>
              </a:lnSpc>
              <a:spcBef>
                <a:spcPts val="0"/>
              </a:spcBef>
            </a:pPr>
            <a:r>
              <a:rPr lang="en-US" sz="3800" dirty="0" smtClean="0">
                <a:latin typeface="Times New Roman"/>
                <a:ea typeface="MS Mincho"/>
              </a:rPr>
              <a:t>It </a:t>
            </a:r>
            <a:r>
              <a:rPr lang="en-US" sz="3800" dirty="0">
                <a:latin typeface="Times New Roman"/>
                <a:ea typeface="MS Mincho"/>
              </a:rPr>
              <a:t>is used in veterinary medicine to treat infection caused by bacteria and protozoa by producing cytotoxic metabolites, which disrupt the DNA (Figure 6).   </a:t>
            </a:r>
            <a:endParaRPr lang="en-US" sz="3800" dirty="0" smtClean="0">
              <a:latin typeface="Times New Roman"/>
              <a:ea typeface="MS Mincho"/>
            </a:endParaRPr>
          </a:p>
          <a:p>
            <a:pPr lvl="1">
              <a:lnSpc>
                <a:spcPct val="150000"/>
              </a:lnSpc>
              <a:spcBef>
                <a:spcPts val="0"/>
              </a:spcBef>
            </a:pPr>
            <a:r>
              <a:rPr lang="en-US" sz="3800" dirty="0" smtClean="0">
                <a:latin typeface="Times New Roman"/>
                <a:ea typeface="MS Mincho"/>
              </a:rPr>
              <a:t>Its </a:t>
            </a:r>
            <a:r>
              <a:rPr lang="en-US" sz="3800" dirty="0">
                <a:latin typeface="Times New Roman"/>
                <a:ea typeface="MS Mincho"/>
              </a:rPr>
              <a:t>use in food-producing animal is prohibited because the potential carcinogenicity. </a:t>
            </a:r>
            <a:endParaRPr lang="en-US" sz="3800" dirty="0" smtClean="0">
              <a:latin typeface="Times New Roman"/>
              <a:ea typeface="MS Mincho"/>
            </a:endParaRPr>
          </a:p>
          <a:p>
            <a:pPr lvl="1">
              <a:lnSpc>
                <a:spcPct val="150000"/>
              </a:lnSpc>
              <a:spcBef>
                <a:spcPts val="0"/>
              </a:spcBef>
            </a:pPr>
            <a:r>
              <a:rPr lang="en-US" sz="3800" dirty="0" smtClean="0">
                <a:latin typeface="Times New Roman"/>
                <a:ea typeface="MS Mincho"/>
              </a:rPr>
              <a:t>It </a:t>
            </a:r>
            <a:r>
              <a:rPr lang="en-US" sz="3800" dirty="0">
                <a:latin typeface="Times New Roman"/>
                <a:ea typeface="MS Mincho"/>
              </a:rPr>
              <a:t>is used in dogs, cats, and horses for the treatment of severe infections. </a:t>
            </a:r>
            <a:endParaRPr lang="en-US" sz="3800" dirty="0" smtClean="0">
              <a:latin typeface="Times New Roman"/>
              <a:ea typeface="MS Mincho"/>
            </a:endParaRPr>
          </a:p>
          <a:p>
            <a:pPr lvl="1">
              <a:lnSpc>
                <a:spcPct val="150000"/>
              </a:lnSpc>
              <a:spcBef>
                <a:spcPts val="0"/>
              </a:spcBef>
            </a:pPr>
            <a:r>
              <a:rPr lang="en-US" sz="3800" dirty="0" smtClean="0">
                <a:latin typeface="Times New Roman"/>
                <a:ea typeface="MS Mincho"/>
              </a:rPr>
              <a:t>It </a:t>
            </a:r>
            <a:r>
              <a:rPr lang="en-US" sz="3800" dirty="0">
                <a:latin typeface="Times New Roman"/>
                <a:ea typeface="MS Mincho"/>
              </a:rPr>
              <a:t>is also used in treatment of protozoal infections such as giardiasis and trichomoniasis in dogs.</a:t>
            </a:r>
          </a:p>
          <a:p>
            <a:pPr marL="742950" lvl="0" indent="-742950" algn="l">
              <a:lnSpc>
                <a:spcPct val="150000"/>
              </a:lnSpc>
              <a:spcBef>
                <a:spcPts val="0"/>
              </a:spcBef>
              <a:buFont typeface="+mj-lt"/>
              <a:buAutoNum type="arabicPeriod"/>
            </a:pPr>
            <a:r>
              <a:rPr lang="en-US" sz="4200" b="1" dirty="0" smtClean="0">
                <a:solidFill>
                  <a:srgbClr val="FF0000"/>
                </a:solidFill>
                <a:latin typeface="Times New Roman"/>
                <a:ea typeface="MS Mincho"/>
              </a:rPr>
              <a:t>Rifampin</a:t>
            </a:r>
            <a:r>
              <a:rPr lang="en-US" sz="4200" b="1" dirty="0">
                <a:latin typeface="Times New Roman"/>
                <a:ea typeface="MS Mincho"/>
              </a:rPr>
              <a:t>: </a:t>
            </a:r>
            <a:r>
              <a:rPr lang="en-US" sz="4200" dirty="0">
                <a:latin typeface="Times New Roman"/>
                <a:ea typeface="MS Mincho"/>
              </a:rPr>
              <a:t>It inhibits DNA-dependent RNA polymerase, which prevents initiation of </a:t>
            </a:r>
            <a:r>
              <a:rPr lang="en-US" sz="4200" dirty="0" err="1">
                <a:latin typeface="Times New Roman"/>
                <a:ea typeface="MS Mincho"/>
              </a:rPr>
              <a:t>tRNA</a:t>
            </a:r>
            <a:r>
              <a:rPr lang="en-US" sz="4200" dirty="0">
                <a:latin typeface="Times New Roman"/>
                <a:ea typeface="MS Mincho"/>
              </a:rPr>
              <a:t> synthesis (Figure 6).  It is effective against intracellular infections.  </a:t>
            </a:r>
          </a:p>
          <a:p>
            <a:pPr marL="742950" lvl="0" indent="-742950">
              <a:lnSpc>
                <a:spcPct val="150000"/>
              </a:lnSpc>
              <a:spcBef>
                <a:spcPts val="0"/>
              </a:spcBef>
              <a:buFont typeface="+mj-lt"/>
              <a:buAutoNum type="arabicPeriod"/>
            </a:pPr>
            <a:r>
              <a:rPr lang="en-US" sz="4200" b="1" dirty="0" smtClean="0">
                <a:solidFill>
                  <a:srgbClr val="FF0000"/>
                </a:solidFill>
                <a:latin typeface="Times New Roman"/>
                <a:ea typeface="MS Mincho"/>
              </a:rPr>
              <a:t>Tiamulin</a:t>
            </a:r>
            <a:r>
              <a:rPr lang="en-US" sz="4200" b="1" dirty="0">
                <a:latin typeface="Times New Roman"/>
                <a:ea typeface="MS Mincho"/>
              </a:rPr>
              <a:t>:</a:t>
            </a:r>
            <a:r>
              <a:rPr lang="en-US" sz="4200" dirty="0">
                <a:latin typeface="Times New Roman"/>
                <a:ea typeface="MS Mincho"/>
              </a:rPr>
              <a:t>  It binds to the 50S bacterial ribosome to inhibit protein synthesis (Figure 6).  Its mechanism of action and antibacterial spectrum are similar to macrolides.  It is active against gram-positive cocci, mycoplasma, </a:t>
            </a:r>
            <a:r>
              <a:rPr lang="en-US" sz="4200" i="1" dirty="0">
                <a:latin typeface="Times New Roman"/>
                <a:ea typeface="MS Mincho"/>
              </a:rPr>
              <a:t>Spirochetes</a:t>
            </a:r>
            <a:r>
              <a:rPr lang="en-US" sz="4200" dirty="0">
                <a:latin typeface="Times New Roman"/>
                <a:ea typeface="MS Mincho"/>
              </a:rPr>
              <a:t>, and some gram-negative pathogens.</a:t>
            </a:r>
          </a:p>
          <a:p>
            <a:endParaRPr lang="en-US" dirty="0"/>
          </a:p>
        </p:txBody>
      </p:sp>
    </p:spTree>
    <p:extLst>
      <p:ext uri="{BB962C8B-B14F-4D97-AF65-F5344CB8AC3E}">
        <p14:creationId xmlns:p14="http://schemas.microsoft.com/office/powerpoint/2010/main" val="168443458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487362"/>
          </a:xfrm>
        </p:spPr>
        <p:txBody>
          <a:bodyPr>
            <a:normAutofit fontScale="90000"/>
          </a:bodyPr>
          <a:lstStyle/>
          <a:p>
            <a:r>
              <a:rPr lang="en-US" sz="3200" b="1" u="sng" dirty="0">
                <a:solidFill>
                  <a:srgbClr val="FFFF00"/>
                </a:solidFill>
                <a:latin typeface="Times New Roman"/>
                <a:ea typeface="MS Mincho"/>
              </a:rPr>
              <a:t>MISCELLANEOUS ANTIBACTERIAL DRUGS</a:t>
            </a:r>
            <a:endParaRPr lang="en-US" sz="3200" b="1" u="sng" dirty="0">
              <a:solidFill>
                <a:srgbClr val="FFFF00"/>
              </a:solidFill>
              <a:latin typeface="Times New Roman" pitchFamily="18" charset="0"/>
              <a:cs typeface="Times New Roman" pitchFamily="18" charset="0"/>
            </a:endParaRPr>
          </a:p>
        </p:txBody>
      </p:sp>
      <p:sp>
        <p:nvSpPr>
          <p:cNvPr id="3" name="Content Placeholder 2"/>
          <p:cNvSpPr>
            <a:spLocks noGrp="1"/>
          </p:cNvSpPr>
          <p:nvPr>
            <p:ph idx="1"/>
          </p:nvPr>
        </p:nvSpPr>
        <p:spPr>
          <a:xfrm>
            <a:off x="457200" y="914400"/>
            <a:ext cx="8229600" cy="5211763"/>
          </a:xfrm>
        </p:spPr>
        <p:txBody>
          <a:bodyPr>
            <a:normAutofit fontScale="47500" lnSpcReduction="20000"/>
          </a:bodyPr>
          <a:lstStyle/>
          <a:p>
            <a:pPr marL="0" lvl="0" indent="0">
              <a:lnSpc>
                <a:spcPct val="150000"/>
              </a:lnSpc>
              <a:spcBef>
                <a:spcPts val="0"/>
              </a:spcBef>
              <a:buNone/>
            </a:pPr>
            <a:r>
              <a:rPr lang="en-US" b="1" dirty="0" smtClean="0">
                <a:solidFill>
                  <a:srgbClr val="FF0000"/>
                </a:solidFill>
                <a:latin typeface="Times New Roman"/>
                <a:ea typeface="MS Mincho"/>
              </a:rPr>
              <a:t>5.</a:t>
            </a:r>
            <a:r>
              <a:rPr lang="en-US" b="1" dirty="0" smtClean="0">
                <a:latin typeface="Times New Roman"/>
                <a:ea typeface="MS Mincho"/>
              </a:rPr>
              <a:t>	</a:t>
            </a:r>
            <a:r>
              <a:rPr lang="en-US" b="1" dirty="0" smtClean="0">
                <a:solidFill>
                  <a:srgbClr val="FF0000"/>
                </a:solidFill>
                <a:latin typeface="Times New Roman"/>
                <a:ea typeface="MS Mincho"/>
              </a:rPr>
              <a:t>Vancomycin</a:t>
            </a:r>
            <a:r>
              <a:rPr lang="en-US" b="1" dirty="0">
                <a:latin typeface="Times New Roman"/>
                <a:ea typeface="MS Mincho"/>
              </a:rPr>
              <a:t>:</a:t>
            </a:r>
            <a:r>
              <a:rPr lang="en-US" dirty="0">
                <a:latin typeface="Times New Roman"/>
                <a:ea typeface="MS Mincho"/>
              </a:rPr>
              <a:t>  It blocks the second step of bacterial cell wall synthesis by inhibiting polymer </a:t>
            </a:r>
            <a:r>
              <a:rPr lang="en-US" dirty="0" smtClean="0">
                <a:latin typeface="Times New Roman"/>
                <a:ea typeface="MS Mincho"/>
              </a:rPr>
              <a:t>	release </a:t>
            </a:r>
            <a:r>
              <a:rPr lang="en-US" dirty="0">
                <a:latin typeface="Times New Roman"/>
                <a:ea typeface="MS Mincho"/>
              </a:rPr>
              <a:t>from the cell membrane (Figure 6).  It is bactericidal for gram-positive organisms.  It </a:t>
            </a:r>
            <a:r>
              <a:rPr lang="en-US" dirty="0" smtClean="0">
                <a:latin typeface="Times New Roman"/>
                <a:ea typeface="MS Mincho"/>
              </a:rPr>
              <a:t>	is </a:t>
            </a:r>
            <a:r>
              <a:rPr lang="en-US" dirty="0">
                <a:latin typeface="Times New Roman"/>
                <a:ea typeface="MS Mincho"/>
              </a:rPr>
              <a:t>reserved antibiotic that administered IV over 30-60- min every 6-8 hours for </a:t>
            </a:r>
            <a:r>
              <a:rPr lang="en-US" dirty="0" smtClean="0">
                <a:latin typeface="Times New Roman"/>
                <a:ea typeface="MS Mincho"/>
              </a:rPr>
              <a:t>methicillin-	resistant </a:t>
            </a:r>
            <a:r>
              <a:rPr lang="en-US" dirty="0">
                <a:latin typeface="Times New Roman"/>
                <a:ea typeface="MS Mincho"/>
              </a:rPr>
              <a:t>staphylococcal infections of bone and soft tissue in dogs and cats.</a:t>
            </a:r>
          </a:p>
          <a:p>
            <a:pPr marL="0" lvl="0" indent="0">
              <a:lnSpc>
                <a:spcPct val="150000"/>
              </a:lnSpc>
              <a:spcBef>
                <a:spcPts val="0"/>
              </a:spcBef>
              <a:buNone/>
            </a:pPr>
            <a:r>
              <a:rPr lang="en-US" b="1" dirty="0" smtClean="0">
                <a:solidFill>
                  <a:srgbClr val="FF0000"/>
                </a:solidFill>
                <a:latin typeface="Times New Roman"/>
                <a:ea typeface="MS Mincho"/>
              </a:rPr>
              <a:t>6.</a:t>
            </a:r>
            <a:r>
              <a:rPr lang="en-US" b="1" dirty="0" smtClean="0">
                <a:latin typeface="Times New Roman"/>
                <a:ea typeface="MS Mincho"/>
              </a:rPr>
              <a:t>	</a:t>
            </a:r>
            <a:r>
              <a:rPr lang="en-US" b="1" dirty="0" smtClean="0">
                <a:solidFill>
                  <a:srgbClr val="FF0000"/>
                </a:solidFill>
                <a:latin typeface="Times New Roman"/>
                <a:ea typeface="MS Mincho"/>
              </a:rPr>
              <a:t>Bacitracin</a:t>
            </a:r>
            <a:r>
              <a:rPr lang="en-US" b="1" dirty="0">
                <a:latin typeface="Times New Roman"/>
                <a:ea typeface="MS Mincho"/>
              </a:rPr>
              <a:t>:</a:t>
            </a:r>
            <a:r>
              <a:rPr lang="en-US" dirty="0">
                <a:latin typeface="Times New Roman"/>
                <a:ea typeface="MS Mincho"/>
              </a:rPr>
              <a:t> It inhibits the second step of cell wall synthesis (Figure 6).  It is bactericidal for </a:t>
            </a:r>
            <a:r>
              <a:rPr lang="en-US" dirty="0" smtClean="0">
                <a:latin typeface="Times New Roman"/>
                <a:ea typeface="MS Mincho"/>
              </a:rPr>
              <a:t>	gram-positive </a:t>
            </a:r>
            <a:r>
              <a:rPr lang="en-US" dirty="0">
                <a:latin typeface="Times New Roman"/>
                <a:ea typeface="MS Mincho"/>
              </a:rPr>
              <a:t>bacteria and </a:t>
            </a:r>
            <a:r>
              <a:rPr lang="en-US" i="1" dirty="0">
                <a:latin typeface="Times New Roman"/>
                <a:ea typeface="MS Mincho"/>
              </a:rPr>
              <a:t>Spirochetes.</a:t>
            </a:r>
            <a:r>
              <a:rPr lang="en-US" dirty="0">
                <a:latin typeface="Times New Roman"/>
                <a:ea typeface="MS Mincho"/>
              </a:rPr>
              <a:t>  It is used as an ointment for topical infection in </a:t>
            </a:r>
            <a:r>
              <a:rPr lang="en-US" dirty="0" smtClean="0">
                <a:latin typeface="Times New Roman"/>
                <a:ea typeface="MS Mincho"/>
              </a:rPr>
              <a:t>	combination </a:t>
            </a:r>
            <a:r>
              <a:rPr lang="en-US" dirty="0">
                <a:latin typeface="Times New Roman"/>
                <a:ea typeface="MS Mincho"/>
              </a:rPr>
              <a:t>with polymixin B and/or neomycin.   It is also added to poultry rations for the </a:t>
            </a:r>
            <a:r>
              <a:rPr lang="en-US" dirty="0" smtClean="0">
                <a:latin typeface="Times New Roman"/>
                <a:ea typeface="MS Mincho"/>
              </a:rPr>
              <a:t>	prevention </a:t>
            </a:r>
            <a:r>
              <a:rPr lang="en-US" dirty="0">
                <a:latin typeface="Times New Roman"/>
                <a:ea typeface="MS Mincho"/>
              </a:rPr>
              <a:t>and treatment of clostridial enteritis and as a growth promotant.</a:t>
            </a:r>
          </a:p>
          <a:p>
            <a:pPr marL="0" lvl="0" indent="0">
              <a:lnSpc>
                <a:spcPct val="150000"/>
              </a:lnSpc>
              <a:spcBef>
                <a:spcPts val="0"/>
              </a:spcBef>
              <a:buNone/>
            </a:pPr>
            <a:r>
              <a:rPr lang="en-US" b="1" dirty="0" smtClean="0">
                <a:solidFill>
                  <a:srgbClr val="FF0000"/>
                </a:solidFill>
                <a:latin typeface="Times New Roman"/>
                <a:ea typeface="MS Mincho"/>
              </a:rPr>
              <a:t>7.</a:t>
            </a:r>
            <a:r>
              <a:rPr lang="en-US" b="1" dirty="0" smtClean="0">
                <a:latin typeface="Times New Roman"/>
                <a:ea typeface="MS Mincho"/>
              </a:rPr>
              <a:t>	 </a:t>
            </a:r>
            <a:r>
              <a:rPr lang="en-US" b="1" dirty="0">
                <a:solidFill>
                  <a:srgbClr val="FF0000"/>
                </a:solidFill>
                <a:latin typeface="Times New Roman"/>
                <a:ea typeface="MS Mincho"/>
              </a:rPr>
              <a:t>Polymyxin B:</a:t>
            </a:r>
            <a:r>
              <a:rPr lang="en-US" dirty="0">
                <a:solidFill>
                  <a:srgbClr val="FF0000"/>
                </a:solidFill>
                <a:latin typeface="Times New Roman"/>
                <a:ea typeface="MS Mincho"/>
              </a:rPr>
              <a:t> </a:t>
            </a:r>
            <a:r>
              <a:rPr lang="en-US" dirty="0">
                <a:latin typeface="Times New Roman"/>
                <a:ea typeface="MS Mincho"/>
              </a:rPr>
              <a:t>It interacts with phospholipids in the bacterial cell membrane to produce a </a:t>
            </a:r>
            <a:r>
              <a:rPr lang="en-US" dirty="0" smtClean="0">
                <a:latin typeface="Times New Roman"/>
                <a:ea typeface="MS Mincho"/>
              </a:rPr>
              <a:t>	detergent-like </a:t>
            </a:r>
            <a:r>
              <a:rPr lang="en-US" dirty="0">
                <a:latin typeface="Times New Roman"/>
                <a:ea typeface="MS Mincho"/>
              </a:rPr>
              <a:t>effect and membrane disruption (Figure 6).  It is used topically to treat </a:t>
            </a:r>
            <a:r>
              <a:rPr lang="en-US" dirty="0" smtClean="0">
                <a:latin typeface="Times New Roman"/>
                <a:ea typeface="MS Mincho"/>
              </a:rPr>
              <a:t>gram-	negative </a:t>
            </a:r>
            <a:r>
              <a:rPr lang="en-US" dirty="0">
                <a:latin typeface="Times New Roman"/>
                <a:ea typeface="MS Mincho"/>
              </a:rPr>
              <a:t>bacterial infection of the skin, eye, and ear in all species.  It is not absorbed orally </a:t>
            </a:r>
            <a:r>
              <a:rPr lang="en-US" dirty="0" smtClean="0">
                <a:latin typeface="Times New Roman"/>
                <a:ea typeface="MS Mincho"/>
              </a:rPr>
              <a:t>	and </a:t>
            </a:r>
            <a:r>
              <a:rPr lang="en-US" dirty="0">
                <a:latin typeface="Times New Roman"/>
                <a:ea typeface="MS Mincho"/>
              </a:rPr>
              <a:t>it is too nephrotoxic for parenteral use.</a:t>
            </a:r>
          </a:p>
          <a:p>
            <a:pPr marL="0" lvl="0" indent="0">
              <a:lnSpc>
                <a:spcPct val="150000"/>
              </a:lnSpc>
              <a:spcBef>
                <a:spcPts val="0"/>
              </a:spcBef>
              <a:buNone/>
            </a:pPr>
            <a:r>
              <a:rPr lang="en-US" b="1" dirty="0" smtClean="0">
                <a:solidFill>
                  <a:srgbClr val="FF0000"/>
                </a:solidFill>
                <a:latin typeface="Times New Roman"/>
                <a:ea typeface="MS Mincho"/>
              </a:rPr>
              <a:t>8.</a:t>
            </a:r>
            <a:r>
              <a:rPr lang="en-US" b="1" dirty="0" smtClean="0">
                <a:latin typeface="Times New Roman"/>
                <a:ea typeface="MS Mincho"/>
              </a:rPr>
              <a:t>	Nitrofurans</a:t>
            </a:r>
            <a:r>
              <a:rPr lang="en-US" b="1" dirty="0">
                <a:latin typeface="Times New Roman"/>
                <a:ea typeface="MS Mincho"/>
              </a:rPr>
              <a:t>:</a:t>
            </a:r>
            <a:r>
              <a:rPr lang="en-US" dirty="0">
                <a:latin typeface="Times New Roman"/>
                <a:ea typeface="MS Mincho"/>
              </a:rPr>
              <a:t>  They reduced by the bacteria to reactive intermediates that inhibit nucleic acid </a:t>
            </a:r>
            <a:r>
              <a:rPr lang="en-US" dirty="0" smtClean="0">
                <a:latin typeface="Times New Roman"/>
                <a:ea typeface="MS Mincho"/>
              </a:rPr>
              <a:t>	synthesis </a:t>
            </a:r>
            <a:r>
              <a:rPr lang="en-US" dirty="0">
                <a:latin typeface="Times New Roman"/>
                <a:ea typeface="MS Mincho"/>
              </a:rPr>
              <a:t>(Figure 6).  They produce DNA fragmentation and may also block mRNA </a:t>
            </a:r>
            <a:r>
              <a:rPr lang="en-US" dirty="0" smtClean="0">
                <a:latin typeface="Times New Roman"/>
                <a:ea typeface="MS Mincho"/>
              </a:rPr>
              <a:t>	translation</a:t>
            </a:r>
            <a:r>
              <a:rPr lang="en-US" dirty="0">
                <a:latin typeface="Times New Roman"/>
                <a:ea typeface="MS Mincho"/>
              </a:rPr>
              <a:t>.  They are broad spectrum and bacteriostatic.  Nitrofurazone is used topically as </a:t>
            </a:r>
            <a:r>
              <a:rPr lang="en-US" dirty="0" smtClean="0">
                <a:latin typeface="Times New Roman"/>
                <a:ea typeface="MS Mincho"/>
              </a:rPr>
              <a:t>	antibacterial </a:t>
            </a:r>
            <a:r>
              <a:rPr lang="en-US" dirty="0">
                <a:latin typeface="Times New Roman"/>
                <a:ea typeface="MS Mincho"/>
              </a:rPr>
              <a:t>ointment, powder, and water-soluble wound dressings in all species.</a:t>
            </a:r>
          </a:p>
          <a:p>
            <a:endParaRPr lang="en-US" dirty="0"/>
          </a:p>
        </p:txBody>
      </p:sp>
    </p:spTree>
    <p:extLst>
      <p:ext uri="{BB962C8B-B14F-4D97-AF65-F5344CB8AC3E}">
        <p14:creationId xmlns:p14="http://schemas.microsoft.com/office/powerpoint/2010/main" val="180999424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609600"/>
          </a:xfrm>
        </p:spPr>
        <p:txBody>
          <a:bodyPr>
            <a:normAutofit fontScale="90000"/>
          </a:bodyPr>
          <a:lstStyle/>
          <a:p>
            <a:r>
              <a:rPr lang="en-US" sz="3600" b="1" u="sng" dirty="0" smtClean="0">
                <a:solidFill>
                  <a:srgbClr val="FFFF00"/>
                </a:solidFill>
                <a:latin typeface="Times New Roman" pitchFamily="18" charset="0"/>
                <a:cs typeface="Times New Roman" pitchFamily="18" charset="0"/>
              </a:rPr>
              <a:t/>
            </a:r>
            <a:br>
              <a:rPr lang="en-US" sz="3600" b="1" u="sng" dirty="0" smtClean="0">
                <a:solidFill>
                  <a:srgbClr val="FFFF00"/>
                </a:solidFill>
                <a:latin typeface="Times New Roman" pitchFamily="18" charset="0"/>
                <a:cs typeface="Times New Roman" pitchFamily="18" charset="0"/>
              </a:rPr>
            </a:br>
            <a:r>
              <a:rPr lang="en-US" sz="3100" b="1" u="sng" dirty="0">
                <a:solidFill>
                  <a:srgbClr val="FFFF00"/>
                </a:solidFill>
                <a:latin typeface="Times New Roman" pitchFamily="18" charset="0"/>
                <a:cs typeface="Times New Roman" pitchFamily="18" charset="0"/>
              </a:rPr>
              <a:t>MISCELLANEOUS ANTIBACTERIAL DRUGS</a:t>
            </a:r>
            <a:r>
              <a:rPr lang="en-US" dirty="0"/>
              <a:t/>
            </a:r>
            <a:br>
              <a:rPr lang="en-US" dirty="0"/>
            </a:br>
            <a:endParaRPr lang="en-US" dirty="0"/>
          </a:p>
        </p:txBody>
      </p:sp>
      <p:sp>
        <p:nvSpPr>
          <p:cNvPr id="3" name="Content Placeholder 2"/>
          <p:cNvSpPr>
            <a:spLocks noGrp="1"/>
          </p:cNvSpPr>
          <p:nvPr>
            <p:ph idx="1"/>
          </p:nvPr>
        </p:nvSpPr>
        <p:spPr>
          <a:xfrm>
            <a:off x="381000" y="762000"/>
            <a:ext cx="8229600" cy="5897563"/>
          </a:xfrm>
        </p:spPr>
        <p:txBody>
          <a:bodyPr>
            <a:normAutofit fontScale="55000" lnSpcReduction="20000"/>
          </a:bodyPr>
          <a:lstStyle/>
          <a:p>
            <a:pPr marL="0" lvl="0" indent="0">
              <a:lnSpc>
                <a:spcPct val="150000"/>
              </a:lnSpc>
              <a:spcBef>
                <a:spcPts val="0"/>
              </a:spcBef>
              <a:buNone/>
            </a:pPr>
            <a:r>
              <a:rPr lang="en-US" b="1" dirty="0">
                <a:solidFill>
                  <a:srgbClr val="FF0000"/>
                </a:solidFill>
                <a:latin typeface="Times New Roman"/>
                <a:ea typeface="MS Mincho"/>
              </a:rPr>
              <a:t>9</a:t>
            </a:r>
            <a:r>
              <a:rPr lang="en-US" b="1" dirty="0" smtClean="0">
                <a:solidFill>
                  <a:srgbClr val="FF0000"/>
                </a:solidFill>
                <a:latin typeface="Times New Roman"/>
                <a:ea typeface="MS Mincho"/>
              </a:rPr>
              <a:t>. </a:t>
            </a:r>
            <a:r>
              <a:rPr lang="en-US" b="1" dirty="0" err="1" smtClean="0">
                <a:solidFill>
                  <a:srgbClr val="FF0000"/>
                </a:solidFill>
                <a:latin typeface="Times New Roman"/>
                <a:ea typeface="MS Mincho"/>
              </a:rPr>
              <a:t>Novobiocin</a:t>
            </a:r>
            <a:r>
              <a:rPr lang="en-US" b="1" dirty="0">
                <a:solidFill>
                  <a:srgbClr val="FF0000"/>
                </a:solidFill>
                <a:latin typeface="Times New Roman"/>
                <a:ea typeface="MS Mincho"/>
              </a:rPr>
              <a:t>:</a:t>
            </a:r>
            <a:r>
              <a:rPr lang="en-US" dirty="0">
                <a:solidFill>
                  <a:srgbClr val="FF0000"/>
                </a:solidFill>
                <a:latin typeface="Times New Roman"/>
                <a:ea typeface="MS Mincho"/>
              </a:rPr>
              <a:t>  </a:t>
            </a:r>
            <a:r>
              <a:rPr lang="en-US" dirty="0">
                <a:latin typeface="Times New Roman"/>
                <a:ea typeface="MS Mincho"/>
              </a:rPr>
              <a:t>It is a coumarin antibiotic. It blocks binding of ATP to DNA gyrase to inhibit supercoiling of bacterial DNA (Figure 6).  It is bacteriostatic for gram-positive cocci.   It is used for wound treatment and the treatment of mastitis.</a:t>
            </a:r>
          </a:p>
          <a:p>
            <a:pPr marL="0" lvl="0" indent="0">
              <a:lnSpc>
                <a:spcPct val="150000"/>
              </a:lnSpc>
              <a:spcBef>
                <a:spcPts val="0"/>
              </a:spcBef>
              <a:buNone/>
            </a:pPr>
            <a:r>
              <a:rPr lang="en-US" b="1" dirty="0" smtClean="0">
                <a:solidFill>
                  <a:srgbClr val="FF0000"/>
                </a:solidFill>
                <a:latin typeface="Times New Roman"/>
                <a:ea typeface="MS Mincho"/>
              </a:rPr>
              <a:t>10. </a:t>
            </a:r>
            <a:r>
              <a:rPr lang="en-US" b="1" dirty="0" err="1" smtClean="0">
                <a:solidFill>
                  <a:srgbClr val="FF0000"/>
                </a:solidFill>
                <a:latin typeface="Times New Roman"/>
                <a:ea typeface="MS Mincho"/>
              </a:rPr>
              <a:t>Streptogramins</a:t>
            </a:r>
            <a:r>
              <a:rPr lang="en-US" b="1" dirty="0">
                <a:solidFill>
                  <a:srgbClr val="FF0000"/>
                </a:solidFill>
                <a:latin typeface="Times New Roman"/>
                <a:ea typeface="MS Mincho"/>
              </a:rPr>
              <a:t>:</a:t>
            </a:r>
            <a:r>
              <a:rPr lang="en-US" dirty="0">
                <a:solidFill>
                  <a:srgbClr val="FF0000"/>
                </a:solidFill>
                <a:latin typeface="Times New Roman"/>
                <a:ea typeface="MS Mincho"/>
              </a:rPr>
              <a:t> </a:t>
            </a:r>
            <a:r>
              <a:rPr lang="en-US" dirty="0">
                <a:latin typeface="Times New Roman"/>
                <a:ea typeface="MS Mincho"/>
              </a:rPr>
              <a:t>Virginiamycin is used for poultry.  It binds to the 50S ribosome to inhibit protein synthesis (Figure 6).  It is administered as a medicated feed additive in broiler chickens as growth promotant.  It is also used in as a feed additive in cattle to increase feed efficiency and to reduce the incidence of liver abscesses.</a:t>
            </a:r>
          </a:p>
          <a:p>
            <a:pPr marL="0" lvl="0" indent="0">
              <a:lnSpc>
                <a:spcPct val="150000"/>
              </a:lnSpc>
              <a:spcBef>
                <a:spcPts val="0"/>
              </a:spcBef>
              <a:buNone/>
            </a:pPr>
            <a:r>
              <a:rPr lang="en-US" b="1" smtClean="0">
                <a:solidFill>
                  <a:srgbClr val="FF0000"/>
                </a:solidFill>
                <a:latin typeface="Times New Roman"/>
                <a:ea typeface="MS Mincho"/>
              </a:rPr>
              <a:t>11. </a:t>
            </a:r>
            <a:r>
              <a:rPr lang="en-US" b="1" dirty="0" smtClean="0">
                <a:solidFill>
                  <a:srgbClr val="FF0000"/>
                </a:solidFill>
                <a:latin typeface="Times New Roman"/>
                <a:ea typeface="MS Mincho"/>
              </a:rPr>
              <a:t>Ionophore </a:t>
            </a:r>
            <a:r>
              <a:rPr lang="en-US" b="1" dirty="0">
                <a:solidFill>
                  <a:srgbClr val="FF0000"/>
                </a:solidFill>
                <a:latin typeface="Times New Roman"/>
                <a:ea typeface="MS Mincho"/>
              </a:rPr>
              <a:t>antibiotics:</a:t>
            </a:r>
            <a:r>
              <a:rPr lang="en-US" dirty="0">
                <a:solidFill>
                  <a:srgbClr val="FF0000"/>
                </a:solidFill>
                <a:latin typeface="Times New Roman"/>
                <a:ea typeface="MS Mincho"/>
              </a:rPr>
              <a:t> </a:t>
            </a:r>
            <a:r>
              <a:rPr lang="en-US" dirty="0">
                <a:latin typeface="Times New Roman"/>
                <a:ea typeface="MS Mincho"/>
              </a:rPr>
              <a:t>They are polyether antibiotics derived from </a:t>
            </a:r>
            <a:r>
              <a:rPr lang="en-US" i="1" dirty="0">
                <a:latin typeface="Times New Roman"/>
                <a:ea typeface="MS Mincho"/>
              </a:rPr>
              <a:t>Streptomyces</a:t>
            </a:r>
            <a:r>
              <a:rPr lang="en-US" dirty="0">
                <a:latin typeface="Times New Roman"/>
                <a:ea typeface="MS Mincho"/>
              </a:rPr>
              <a:t> used primarily in poultry for feed efficiency and anticoccidial activity. They include monensin, lasalocid, laidlomycin, salinomycin and narasin.  They act as alkali metal ionophores by complexing with sodium in the cell membrane to reduce passive extracellular transport of potassium and intracellular influx of H</a:t>
            </a:r>
            <a:r>
              <a:rPr lang="en-US" baseline="30000" dirty="0">
                <a:latin typeface="Times New Roman"/>
                <a:ea typeface="MS Mincho"/>
              </a:rPr>
              <a:t>+</a:t>
            </a:r>
            <a:r>
              <a:rPr lang="en-US" dirty="0">
                <a:latin typeface="Times New Roman"/>
                <a:ea typeface="MS Mincho"/>
              </a:rPr>
              <a:t>, which kills bacteria and coccidian by lowering intracellular pH. They are used as premixes or medicated feed for growth promotion and control of coccidiosis in cattle and broiler chickens.</a:t>
            </a:r>
          </a:p>
          <a:p>
            <a:endParaRPr lang="en-US" dirty="0"/>
          </a:p>
        </p:txBody>
      </p:sp>
    </p:spTree>
    <p:extLst>
      <p:ext uri="{BB962C8B-B14F-4D97-AF65-F5344CB8AC3E}">
        <p14:creationId xmlns:p14="http://schemas.microsoft.com/office/powerpoint/2010/main" val="80835213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92162"/>
          </a:xfrm>
        </p:spPr>
        <p:txBody>
          <a:bodyPr/>
          <a:lstStyle/>
          <a:p>
            <a:r>
              <a:rPr lang="en-US" sz="2900" b="1" u="sng" dirty="0" smtClean="0">
                <a:solidFill>
                  <a:srgbClr val="FFFF00"/>
                </a:solidFill>
                <a:latin typeface="Times New Roman" pitchFamily="18" charset="0"/>
                <a:cs typeface="Times New Roman" pitchFamily="18" charset="0"/>
              </a:rPr>
              <a:t>CARBAPENEMS – Cont’d</a:t>
            </a:r>
            <a:endParaRPr lang="en-US" dirty="0"/>
          </a:p>
        </p:txBody>
      </p:sp>
      <p:sp>
        <p:nvSpPr>
          <p:cNvPr id="3" name="Content Placeholder 2"/>
          <p:cNvSpPr>
            <a:spLocks noGrp="1"/>
          </p:cNvSpPr>
          <p:nvPr>
            <p:ph idx="1"/>
          </p:nvPr>
        </p:nvSpPr>
        <p:spPr>
          <a:xfrm>
            <a:off x="457200" y="1066800"/>
            <a:ext cx="8229600" cy="5059363"/>
          </a:xfrm>
        </p:spPr>
        <p:txBody>
          <a:bodyPr>
            <a:normAutofit/>
          </a:bodyPr>
          <a:lstStyle/>
          <a:p>
            <a:pPr marL="0" indent="0">
              <a:buNone/>
            </a:pPr>
            <a:r>
              <a:rPr lang="en-US" b="1" dirty="0">
                <a:solidFill>
                  <a:srgbClr val="04D235"/>
                </a:solidFill>
                <a:latin typeface="Times New Roman" pitchFamily="18" charset="0"/>
                <a:cs typeface="Times New Roman" pitchFamily="18" charset="0"/>
              </a:rPr>
              <a:t>Pharmacokinetics: </a:t>
            </a:r>
            <a:endParaRPr lang="en-US" b="1" dirty="0" smtClean="0">
              <a:solidFill>
                <a:srgbClr val="04D235"/>
              </a:solidFill>
              <a:latin typeface="Times New Roman" pitchFamily="18" charset="0"/>
              <a:cs typeface="Times New Roman" pitchFamily="18" charset="0"/>
            </a:endParaRPr>
          </a:p>
          <a:p>
            <a:r>
              <a:rPr lang="en-US" sz="2400" dirty="0">
                <a:latin typeface="Times New Roman" pitchFamily="18" charset="0"/>
                <a:cs typeface="Times New Roman" pitchFamily="18" charset="0"/>
              </a:rPr>
              <a:t>O</a:t>
            </a:r>
            <a:r>
              <a:rPr lang="en-US" sz="2400" dirty="0" smtClean="0">
                <a:latin typeface="Times New Roman" pitchFamily="18" charset="0"/>
                <a:cs typeface="Times New Roman" pitchFamily="18" charset="0"/>
              </a:rPr>
              <a:t>ral </a:t>
            </a:r>
            <a:r>
              <a:rPr lang="en-US" sz="2400" dirty="0">
                <a:latin typeface="Times New Roman" pitchFamily="18" charset="0"/>
                <a:cs typeface="Times New Roman" pitchFamily="18" charset="0"/>
              </a:rPr>
              <a:t>administration is strongly not recommended because of acid hydrolysis and poor absorption. </a:t>
            </a:r>
            <a:endParaRPr lang="en-US" sz="2400" dirty="0" smtClean="0">
              <a:latin typeface="Times New Roman" pitchFamily="18" charset="0"/>
              <a:cs typeface="Times New Roman" pitchFamily="18" charset="0"/>
            </a:endParaRPr>
          </a:p>
          <a:p>
            <a:r>
              <a:rPr lang="en-US" sz="2400" dirty="0" smtClean="0">
                <a:latin typeface="Times New Roman" pitchFamily="18" charset="0"/>
                <a:cs typeface="Times New Roman" pitchFamily="18" charset="0"/>
              </a:rPr>
              <a:t>Imipenem </a:t>
            </a:r>
            <a:r>
              <a:rPr lang="en-US" sz="2400" dirty="0">
                <a:latin typeface="Times New Roman" pitchFamily="18" charset="0"/>
                <a:cs typeface="Times New Roman" pitchFamily="18" charset="0"/>
              </a:rPr>
              <a:t>is given IV and is eliminated by renal filtration and metabolism in the renal tubules.  </a:t>
            </a:r>
          </a:p>
          <a:p>
            <a:pPr marL="0" indent="0">
              <a:buNone/>
            </a:pPr>
            <a:r>
              <a:rPr lang="en-US" b="1" dirty="0">
                <a:solidFill>
                  <a:srgbClr val="04D235"/>
                </a:solidFill>
                <a:latin typeface="Times New Roman" pitchFamily="18" charset="0"/>
                <a:cs typeface="Times New Roman" pitchFamily="18" charset="0"/>
              </a:rPr>
              <a:t>Adverse effects: </a:t>
            </a:r>
            <a:endParaRPr lang="en-US" b="1" dirty="0" smtClean="0">
              <a:solidFill>
                <a:srgbClr val="04D235"/>
              </a:solidFill>
              <a:latin typeface="Times New Roman" pitchFamily="18" charset="0"/>
              <a:cs typeface="Times New Roman" pitchFamily="18" charset="0"/>
            </a:endParaRPr>
          </a:p>
          <a:p>
            <a:r>
              <a:rPr lang="en-US" sz="2400" dirty="0" smtClean="0">
                <a:latin typeface="Times New Roman" pitchFamily="18" charset="0"/>
                <a:cs typeface="Times New Roman" pitchFamily="18" charset="0"/>
              </a:rPr>
              <a:t>May </a:t>
            </a:r>
            <a:r>
              <a:rPr lang="en-US" sz="2400" dirty="0">
                <a:latin typeface="Times New Roman" pitchFamily="18" charset="0"/>
                <a:cs typeface="Times New Roman" pitchFamily="18" charset="0"/>
              </a:rPr>
              <a:t>include anorexia, vomiting, and </a:t>
            </a:r>
            <a:r>
              <a:rPr lang="en-US" sz="2400" dirty="0" smtClean="0">
                <a:latin typeface="Times New Roman" pitchFamily="18" charset="0"/>
                <a:cs typeface="Times New Roman" pitchFamily="18" charset="0"/>
              </a:rPr>
              <a:t>diarrhea;</a:t>
            </a:r>
          </a:p>
          <a:p>
            <a:r>
              <a:rPr lang="en-US" sz="2400" dirty="0" smtClean="0">
                <a:latin typeface="Times New Roman" pitchFamily="18" charset="0"/>
                <a:cs typeface="Times New Roman" pitchFamily="18" charset="0"/>
              </a:rPr>
              <a:t>CNS </a:t>
            </a:r>
            <a:r>
              <a:rPr lang="en-US" sz="2400" dirty="0">
                <a:latin typeface="Times New Roman" pitchFamily="18" charset="0"/>
                <a:cs typeface="Times New Roman" pitchFamily="18" charset="0"/>
              </a:rPr>
              <a:t>toxicity including seizures and </a:t>
            </a:r>
            <a:r>
              <a:rPr lang="en-US" sz="2400" dirty="0" smtClean="0">
                <a:latin typeface="Times New Roman" pitchFamily="18" charset="0"/>
                <a:cs typeface="Times New Roman" pitchFamily="18" charset="0"/>
              </a:rPr>
              <a:t>tremors; and</a:t>
            </a:r>
          </a:p>
          <a:p>
            <a:r>
              <a:rPr lang="en-US" sz="2400" dirty="0" smtClean="0">
                <a:latin typeface="Times New Roman" pitchFamily="18" charset="0"/>
                <a:cs typeface="Times New Roman" pitchFamily="18" charset="0"/>
              </a:rPr>
              <a:t>Hypersensitivity </a:t>
            </a:r>
            <a:r>
              <a:rPr lang="en-US" sz="2400" dirty="0">
                <a:latin typeface="Times New Roman" pitchFamily="18" charset="0"/>
                <a:cs typeface="Times New Roman" pitchFamily="18" charset="0"/>
              </a:rPr>
              <a:t>reactions including pruritis, fever, and rarely, anaphylaxis.</a:t>
            </a:r>
          </a:p>
          <a:p>
            <a:endParaRPr lang="en-US" dirty="0"/>
          </a:p>
        </p:txBody>
      </p:sp>
    </p:spTree>
    <p:extLst>
      <p:ext uri="{BB962C8B-B14F-4D97-AF65-F5344CB8AC3E}">
        <p14:creationId xmlns:p14="http://schemas.microsoft.com/office/powerpoint/2010/main" val="390159178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3600" b="1" u="sng" dirty="0">
                <a:solidFill>
                  <a:srgbClr val="FFFF00"/>
                </a:solidFill>
                <a:latin typeface="Times New Roman" pitchFamily="18" charset="0"/>
                <a:cs typeface="Times New Roman" pitchFamily="18" charset="0"/>
              </a:rPr>
              <a:t>MONOBACTAMS</a:t>
            </a:r>
            <a:r>
              <a:rPr lang="en-US" b="1" u="sng" dirty="0">
                <a:solidFill>
                  <a:srgbClr val="FFFF00"/>
                </a:solidFill>
                <a:latin typeface="Times New Roman" pitchFamily="18" charset="0"/>
                <a:cs typeface="Times New Roman" pitchFamily="18" charset="0"/>
              </a:rPr>
              <a:t/>
            </a:r>
            <a:br>
              <a:rPr lang="en-US" b="1" u="sng" dirty="0">
                <a:solidFill>
                  <a:srgbClr val="FFFF00"/>
                </a:solidFill>
                <a:latin typeface="Times New Roman" pitchFamily="18" charset="0"/>
                <a:cs typeface="Times New Roman" pitchFamily="18" charset="0"/>
              </a:rPr>
            </a:br>
            <a:endParaRPr lang="en-US" b="1" u="sng" dirty="0">
              <a:solidFill>
                <a:srgbClr val="FFFF00"/>
              </a:solidFill>
              <a:latin typeface="Times New Roman" pitchFamily="18" charset="0"/>
              <a:cs typeface="Times New Roman" pitchFamily="18" charset="0"/>
            </a:endParaRPr>
          </a:p>
        </p:txBody>
      </p:sp>
      <p:sp>
        <p:nvSpPr>
          <p:cNvPr id="3" name="Content Placeholder 2"/>
          <p:cNvSpPr>
            <a:spLocks noGrp="1"/>
          </p:cNvSpPr>
          <p:nvPr>
            <p:ph idx="1"/>
          </p:nvPr>
        </p:nvSpPr>
        <p:spPr>
          <a:xfrm>
            <a:off x="457200" y="990600"/>
            <a:ext cx="8229600" cy="5135563"/>
          </a:xfrm>
        </p:spPr>
        <p:txBody>
          <a:bodyPr>
            <a:normAutofit fontScale="77500" lnSpcReduction="20000"/>
          </a:bodyPr>
          <a:lstStyle/>
          <a:p>
            <a:r>
              <a:rPr lang="en-US" sz="2800" dirty="0" err="1" smtClean="0">
                <a:latin typeface="Times New Roman" pitchFamily="18" charset="0"/>
                <a:cs typeface="Times New Roman" pitchFamily="18" charset="0"/>
              </a:rPr>
              <a:t>Monobactams</a:t>
            </a:r>
            <a:r>
              <a:rPr lang="en-US" sz="2800" dirty="0" smtClean="0">
                <a:latin typeface="Times New Roman" pitchFamily="18" charset="0"/>
                <a:cs typeface="Times New Roman" pitchFamily="18" charset="0"/>
              </a:rPr>
              <a:t> </a:t>
            </a:r>
            <a:r>
              <a:rPr lang="en-US" sz="2800" dirty="0">
                <a:latin typeface="Times New Roman" pitchFamily="18" charset="0"/>
                <a:cs typeface="Times New Roman" pitchFamily="18" charset="0"/>
              </a:rPr>
              <a:t>are similar to penicillin with </a:t>
            </a:r>
            <a:r>
              <a:rPr lang="en-US" sz="2800" dirty="0">
                <a:latin typeface="Symbol" pitchFamily="18" charset="2"/>
                <a:cs typeface="Times New Roman" pitchFamily="18" charset="0"/>
              </a:rPr>
              <a:t></a:t>
            </a:r>
            <a:r>
              <a:rPr lang="en-US" sz="2800" dirty="0">
                <a:latin typeface="Times New Roman" pitchFamily="18" charset="0"/>
                <a:cs typeface="Times New Roman" pitchFamily="18" charset="0"/>
              </a:rPr>
              <a:t>-lactam ring in which the adjacent thiazolidine ring has been replaced.  Aztreonem is an example of this group. Like other </a:t>
            </a:r>
            <a:r>
              <a:rPr lang="en-US" sz="2800" dirty="0">
                <a:latin typeface="Symbol" pitchFamily="18" charset="2"/>
                <a:cs typeface="Times New Roman" pitchFamily="18" charset="0"/>
              </a:rPr>
              <a:t></a:t>
            </a:r>
            <a:r>
              <a:rPr lang="en-US" sz="2800" dirty="0">
                <a:latin typeface="Times New Roman" pitchFamily="18" charset="0"/>
                <a:cs typeface="Times New Roman" pitchFamily="18" charset="0"/>
              </a:rPr>
              <a:t>-lactam agents, it binds to penicillin binding proteins present in gram-negative aerobic bacteria and disrupts cell wall synthesis (Figure 8-6).</a:t>
            </a:r>
          </a:p>
          <a:p>
            <a:pPr marL="0" indent="0">
              <a:buNone/>
            </a:pPr>
            <a:r>
              <a:rPr lang="en-US" sz="3300" b="1" dirty="0">
                <a:solidFill>
                  <a:srgbClr val="04D235"/>
                </a:solidFill>
                <a:latin typeface="Times New Roman" pitchFamily="18" charset="0"/>
                <a:cs typeface="Times New Roman" pitchFamily="18" charset="0"/>
              </a:rPr>
              <a:t>Therapeutic uses</a:t>
            </a:r>
            <a:r>
              <a:rPr lang="en-US" sz="3300" dirty="0">
                <a:latin typeface="Times New Roman" pitchFamily="18" charset="0"/>
                <a:cs typeface="Times New Roman" pitchFamily="18" charset="0"/>
              </a:rPr>
              <a:t>: </a:t>
            </a:r>
            <a:endParaRPr lang="en-US" sz="3300" dirty="0" smtClean="0">
              <a:latin typeface="Times New Roman" pitchFamily="18" charset="0"/>
              <a:cs typeface="Times New Roman" pitchFamily="18" charset="0"/>
            </a:endParaRPr>
          </a:p>
          <a:p>
            <a:pPr marL="0" indent="0">
              <a:buNone/>
            </a:pPr>
            <a:r>
              <a:rPr lang="en-US" sz="2600" dirty="0" smtClean="0">
                <a:latin typeface="Times New Roman" pitchFamily="18" charset="0"/>
                <a:cs typeface="Times New Roman" pitchFamily="18" charset="0"/>
              </a:rPr>
              <a:t>	It </a:t>
            </a:r>
            <a:r>
              <a:rPr lang="en-US" sz="2600" dirty="0">
                <a:latin typeface="Times New Roman" pitchFamily="18" charset="0"/>
                <a:cs typeface="Times New Roman" pitchFamily="18" charset="0"/>
              </a:rPr>
              <a:t>may be used as reserve antibiotic in veterinary medicine to </a:t>
            </a:r>
            <a:r>
              <a:rPr lang="en-US" sz="2600" dirty="0" smtClean="0">
                <a:latin typeface="Times New Roman" pitchFamily="18" charset="0"/>
                <a:cs typeface="Times New Roman" pitchFamily="18" charset="0"/>
              </a:rPr>
              <a:t>treat 	severe </a:t>
            </a:r>
            <a:r>
              <a:rPr lang="en-US" sz="2600" dirty="0">
                <a:latin typeface="Times New Roman" pitchFamily="18" charset="0"/>
                <a:cs typeface="Times New Roman" pitchFamily="18" charset="0"/>
              </a:rPr>
              <a:t>gram-negative infections.  In humans </a:t>
            </a:r>
            <a:r>
              <a:rPr lang="en-US" sz="2600" dirty="0" smtClean="0">
                <a:latin typeface="Times New Roman" pitchFamily="18" charset="0"/>
                <a:cs typeface="Times New Roman" pitchFamily="18" charset="0"/>
              </a:rPr>
              <a:t>it used </a:t>
            </a:r>
            <a:r>
              <a:rPr lang="en-US" sz="2600" dirty="0">
                <a:latin typeface="Times New Roman" pitchFamily="18" charset="0"/>
                <a:cs typeface="Times New Roman" pitchFamily="18" charset="0"/>
              </a:rPr>
              <a:t>to </a:t>
            </a:r>
            <a:r>
              <a:rPr lang="en-US" sz="2600" dirty="0" smtClean="0">
                <a:latin typeface="Times New Roman" pitchFamily="18" charset="0"/>
                <a:cs typeface="Times New Roman" pitchFamily="18" charset="0"/>
              </a:rPr>
              <a:t>	replace </a:t>
            </a:r>
            <a:r>
              <a:rPr lang="en-US" sz="2600" dirty="0">
                <a:latin typeface="Times New Roman" pitchFamily="18" charset="0"/>
                <a:cs typeface="Times New Roman" pitchFamily="18" charset="0"/>
              </a:rPr>
              <a:t>aminoglycosides, which are more toxic when used with </a:t>
            </a:r>
            <a:r>
              <a:rPr lang="en-US" sz="2600" dirty="0" smtClean="0">
                <a:latin typeface="Times New Roman" pitchFamily="18" charset="0"/>
                <a:cs typeface="Times New Roman" pitchFamily="18" charset="0"/>
              </a:rPr>
              <a:t>	macrolides </a:t>
            </a:r>
            <a:r>
              <a:rPr lang="en-US" sz="2600" dirty="0">
                <a:latin typeface="Times New Roman" pitchFamily="18" charset="0"/>
                <a:cs typeface="Times New Roman" pitchFamily="18" charset="0"/>
              </a:rPr>
              <a:t>and lincosamides.</a:t>
            </a:r>
          </a:p>
          <a:p>
            <a:pPr marL="0" indent="0">
              <a:buNone/>
            </a:pPr>
            <a:r>
              <a:rPr lang="en-US" sz="3300" b="1" dirty="0">
                <a:solidFill>
                  <a:srgbClr val="04D235"/>
                </a:solidFill>
                <a:latin typeface="Times New Roman" pitchFamily="18" charset="0"/>
                <a:cs typeface="Times New Roman" pitchFamily="18" charset="0"/>
              </a:rPr>
              <a:t>Pharmacokinetics: </a:t>
            </a:r>
            <a:endParaRPr lang="en-US" sz="3300" b="1" dirty="0" smtClean="0">
              <a:solidFill>
                <a:srgbClr val="04D235"/>
              </a:solidFill>
              <a:latin typeface="Times New Roman" pitchFamily="18" charset="0"/>
              <a:cs typeface="Times New Roman" pitchFamily="18" charset="0"/>
            </a:endParaRPr>
          </a:p>
          <a:p>
            <a:r>
              <a:rPr lang="en-US" dirty="0" smtClean="0">
                <a:latin typeface="Times New Roman" pitchFamily="18" charset="0"/>
                <a:cs typeface="Times New Roman" pitchFamily="18" charset="0"/>
              </a:rPr>
              <a:t>Aztreonem </a:t>
            </a:r>
            <a:r>
              <a:rPr lang="en-US" dirty="0">
                <a:latin typeface="Times New Roman" pitchFamily="18" charset="0"/>
                <a:cs typeface="Times New Roman" pitchFamily="18" charset="0"/>
              </a:rPr>
              <a:t>when given parenterally, it will distribute in </a:t>
            </a:r>
            <a:r>
              <a:rPr lang="en-US" dirty="0" smtClean="0">
                <a:latin typeface="Times New Roman" pitchFamily="18" charset="0"/>
                <a:cs typeface="Times New Roman" pitchFamily="18" charset="0"/>
              </a:rPr>
              <a:t>body </a:t>
            </a:r>
            <a:r>
              <a:rPr lang="en-US" dirty="0">
                <a:latin typeface="Times New Roman" pitchFamily="18" charset="0"/>
                <a:cs typeface="Times New Roman" pitchFamily="18" charset="0"/>
              </a:rPr>
              <a:t>tissue in a manner similar to that of penicillin G. </a:t>
            </a:r>
            <a:r>
              <a:rPr lang="en-US" dirty="0" smtClean="0">
                <a:latin typeface="Times New Roman" pitchFamily="18" charset="0"/>
                <a:cs typeface="Times New Roman" pitchFamily="18" charset="0"/>
              </a:rPr>
              <a:t>	</a:t>
            </a:r>
          </a:p>
          <a:p>
            <a:r>
              <a:rPr lang="en-US" dirty="0" smtClean="0">
                <a:latin typeface="Times New Roman" pitchFamily="18" charset="0"/>
                <a:cs typeface="Times New Roman" pitchFamily="18" charset="0"/>
              </a:rPr>
              <a:t>It </a:t>
            </a:r>
            <a:r>
              <a:rPr lang="en-US" dirty="0">
                <a:latin typeface="Times New Roman" pitchFamily="18" charset="0"/>
                <a:cs typeface="Times New Roman" pitchFamily="18" charset="0"/>
              </a:rPr>
              <a:t>has a good penetration to CSF and is excreted by the </a:t>
            </a:r>
            <a:r>
              <a:rPr lang="en-US" dirty="0" smtClean="0">
                <a:latin typeface="Times New Roman" pitchFamily="18" charset="0"/>
                <a:cs typeface="Times New Roman" pitchFamily="18" charset="0"/>
              </a:rPr>
              <a:t>kidneys</a:t>
            </a:r>
            <a:r>
              <a:rPr lang="en-US" dirty="0">
                <a:latin typeface="Times New Roman" pitchFamily="18" charset="0"/>
                <a:cs typeface="Times New Roman" pitchFamily="18" charset="0"/>
              </a:rPr>
              <a:t>.</a:t>
            </a:r>
          </a:p>
          <a:p>
            <a:endParaRPr lang="en-US" dirty="0"/>
          </a:p>
        </p:txBody>
      </p:sp>
    </p:spTree>
    <p:extLst>
      <p:ext uri="{BB962C8B-B14F-4D97-AF65-F5344CB8AC3E}">
        <p14:creationId xmlns:p14="http://schemas.microsoft.com/office/powerpoint/2010/main" val="182579464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0"/>
            <a:ext cx="8229600" cy="563562"/>
          </a:xfrm>
        </p:spPr>
        <p:txBody>
          <a:bodyPr>
            <a:normAutofit fontScale="90000"/>
          </a:bodyPr>
          <a:lstStyle/>
          <a:p>
            <a:r>
              <a:rPr lang="en-US" sz="3200" b="1" u="sng" dirty="0" smtClean="0">
                <a:solidFill>
                  <a:srgbClr val="FFFF00"/>
                </a:solidFill>
                <a:latin typeface="Times New Roman" pitchFamily="18" charset="0"/>
                <a:cs typeface="Times New Roman" pitchFamily="18" charset="0"/>
              </a:rPr>
              <a:t>AMINOGLYCOSIDES</a:t>
            </a:r>
            <a:endParaRPr lang="en-US" sz="3200" b="1" u="sng" dirty="0">
              <a:solidFill>
                <a:srgbClr val="FFFF00"/>
              </a:solidFill>
              <a:latin typeface="Times New Roman" pitchFamily="18" charset="0"/>
              <a:cs typeface="Times New Roman" pitchFamily="18" charset="0"/>
            </a:endParaRPr>
          </a:p>
        </p:txBody>
      </p:sp>
      <p:sp>
        <p:nvSpPr>
          <p:cNvPr id="3" name="Content Placeholder 2"/>
          <p:cNvSpPr>
            <a:spLocks noGrp="1"/>
          </p:cNvSpPr>
          <p:nvPr>
            <p:ph idx="1"/>
          </p:nvPr>
        </p:nvSpPr>
        <p:spPr>
          <a:xfrm>
            <a:off x="457200" y="609600"/>
            <a:ext cx="8229600" cy="5516563"/>
          </a:xfrm>
        </p:spPr>
        <p:txBody>
          <a:bodyPr>
            <a:normAutofit fontScale="55000" lnSpcReduction="20000"/>
          </a:bodyPr>
          <a:lstStyle/>
          <a:p>
            <a:pPr marL="0" indent="0">
              <a:buNone/>
            </a:pPr>
            <a:r>
              <a:rPr lang="en-US" sz="5100" b="1" dirty="0">
                <a:solidFill>
                  <a:srgbClr val="04D235"/>
                </a:solidFill>
                <a:latin typeface="Times New Roman" pitchFamily="18" charset="0"/>
                <a:cs typeface="Times New Roman" pitchFamily="18" charset="0"/>
              </a:rPr>
              <a:t>Mechanism of action</a:t>
            </a:r>
            <a:r>
              <a:rPr lang="en-US" b="1" dirty="0">
                <a:solidFill>
                  <a:srgbClr val="04D235"/>
                </a:solidFill>
                <a:latin typeface="Times New Roman" pitchFamily="18" charset="0"/>
                <a:cs typeface="Times New Roman" pitchFamily="18" charset="0"/>
              </a:rPr>
              <a:t>: </a:t>
            </a:r>
            <a:endParaRPr lang="en-US" b="1" dirty="0" smtClean="0">
              <a:solidFill>
                <a:srgbClr val="04D235"/>
              </a:solidFill>
              <a:latin typeface="Times New Roman" pitchFamily="18" charset="0"/>
              <a:cs typeface="Times New Roman" pitchFamily="18" charset="0"/>
            </a:endParaRPr>
          </a:p>
          <a:p>
            <a:r>
              <a:rPr lang="en-US" sz="5000" dirty="0" smtClean="0">
                <a:latin typeface="Times New Roman" pitchFamily="18" charset="0"/>
                <a:cs typeface="Times New Roman" pitchFamily="18" charset="0"/>
              </a:rPr>
              <a:t>The </a:t>
            </a:r>
            <a:r>
              <a:rPr lang="en-US" sz="5000" dirty="0">
                <a:latin typeface="Times New Roman" pitchFamily="18" charset="0"/>
                <a:cs typeface="Times New Roman" pitchFamily="18" charset="0"/>
              </a:rPr>
              <a:t>aminoglycoside antibiotics </a:t>
            </a:r>
            <a:r>
              <a:rPr lang="en-US" sz="5000" dirty="0" smtClean="0">
                <a:latin typeface="Times New Roman" pitchFamily="18" charset="0"/>
                <a:cs typeface="Times New Roman" pitchFamily="18" charset="0"/>
              </a:rPr>
              <a:t>are </a:t>
            </a:r>
            <a:r>
              <a:rPr lang="en-US" sz="5000" dirty="0">
                <a:latin typeface="Times New Roman" pitchFamily="18" charset="0"/>
                <a:cs typeface="Times New Roman" pitchFamily="18" charset="0"/>
              </a:rPr>
              <a:t>bactericidal.  </a:t>
            </a:r>
            <a:endParaRPr lang="en-US" sz="5000" dirty="0" smtClean="0">
              <a:latin typeface="Times New Roman" pitchFamily="18" charset="0"/>
              <a:cs typeface="Times New Roman" pitchFamily="18" charset="0"/>
            </a:endParaRPr>
          </a:p>
          <a:p>
            <a:r>
              <a:rPr lang="en-US" sz="5000" dirty="0" smtClean="0">
                <a:latin typeface="Times New Roman" pitchFamily="18" charset="0"/>
                <a:cs typeface="Times New Roman" pitchFamily="18" charset="0"/>
              </a:rPr>
              <a:t>Bacterial </a:t>
            </a:r>
            <a:r>
              <a:rPr lang="en-US" sz="5000" dirty="0">
                <a:latin typeface="Times New Roman" pitchFamily="18" charset="0"/>
                <a:cs typeface="Times New Roman" pitchFamily="18" charset="0"/>
              </a:rPr>
              <a:t>killing is concentration </a:t>
            </a:r>
            <a:r>
              <a:rPr lang="en-US" sz="5000" dirty="0" smtClean="0">
                <a:latin typeface="Times New Roman" pitchFamily="18" charset="0"/>
                <a:cs typeface="Times New Roman" pitchFamily="18" charset="0"/>
              </a:rPr>
              <a:t>dependent  </a:t>
            </a:r>
          </a:p>
          <a:p>
            <a:r>
              <a:rPr lang="en-US" sz="5000" dirty="0" smtClean="0">
                <a:latin typeface="Times New Roman" pitchFamily="18" charset="0"/>
                <a:cs typeface="Times New Roman" pitchFamily="18" charset="0"/>
              </a:rPr>
              <a:t>A </a:t>
            </a:r>
            <a:r>
              <a:rPr lang="en-US" sz="5000" dirty="0">
                <a:latin typeface="Times New Roman" pitchFamily="18" charset="0"/>
                <a:cs typeface="Times New Roman" pitchFamily="18" charset="0"/>
              </a:rPr>
              <a:t>post-antibiotic effect, that is, residual bactericidal activity persisting after the serum concentration has fallen below the minimum inhibitory concentration (MIC), also is characteristic of aminoglycoside antibiotic.  </a:t>
            </a:r>
            <a:endParaRPr lang="en-US" sz="5000" dirty="0" smtClean="0">
              <a:latin typeface="Times New Roman" pitchFamily="18" charset="0"/>
              <a:cs typeface="Times New Roman" pitchFamily="18" charset="0"/>
            </a:endParaRPr>
          </a:p>
          <a:p>
            <a:r>
              <a:rPr lang="en-US" sz="5000" dirty="0" smtClean="0">
                <a:latin typeface="Times New Roman" pitchFamily="18" charset="0"/>
                <a:cs typeface="Times New Roman" pitchFamily="18" charset="0"/>
              </a:rPr>
              <a:t>These </a:t>
            </a:r>
            <a:r>
              <a:rPr lang="en-US" sz="5000" dirty="0">
                <a:latin typeface="Times New Roman" pitchFamily="18" charset="0"/>
                <a:cs typeface="Times New Roman" pitchFamily="18" charset="0"/>
              </a:rPr>
              <a:t>properties may be account for the efficacy of high-dose, extended-interval dosing regimens of aminoglycosides. </a:t>
            </a:r>
          </a:p>
          <a:p>
            <a:r>
              <a:rPr lang="en-US" sz="5000" dirty="0">
                <a:latin typeface="Times New Roman" pitchFamily="18" charset="0"/>
                <a:cs typeface="Times New Roman" pitchFamily="18" charset="0"/>
              </a:rPr>
              <a:t>Aminoglycosides diffuse through aqueous channels formed by porin proteins in the outer membrane of gram-negative bacteria to enter the periplasmic space.  </a:t>
            </a:r>
            <a:endParaRPr lang="en-US" sz="5000" dirty="0" smtClean="0">
              <a:latin typeface="Times New Roman" pitchFamily="18" charset="0"/>
              <a:cs typeface="Times New Roman" pitchFamily="18" charset="0"/>
            </a:endParaRPr>
          </a:p>
          <a:p>
            <a:endParaRPr lang="en-US" dirty="0"/>
          </a:p>
        </p:txBody>
      </p:sp>
    </p:spTree>
    <p:extLst>
      <p:ext uri="{BB962C8B-B14F-4D97-AF65-F5344CB8AC3E}">
        <p14:creationId xmlns:p14="http://schemas.microsoft.com/office/powerpoint/2010/main" val="363844661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63562"/>
          </a:xfrm>
        </p:spPr>
        <p:txBody>
          <a:bodyPr>
            <a:normAutofit fontScale="90000"/>
          </a:bodyPr>
          <a:lstStyle/>
          <a:p>
            <a:r>
              <a:rPr lang="en-US" b="1" dirty="0" smtClean="0">
                <a:solidFill>
                  <a:srgbClr val="04D235"/>
                </a:solidFill>
                <a:latin typeface="Times New Roman" pitchFamily="18" charset="0"/>
                <a:cs typeface="Times New Roman" pitchFamily="18" charset="0"/>
              </a:rPr>
              <a:t/>
            </a:r>
            <a:br>
              <a:rPr lang="en-US" b="1" dirty="0" smtClean="0">
                <a:solidFill>
                  <a:srgbClr val="04D235"/>
                </a:solidFill>
                <a:latin typeface="Times New Roman" pitchFamily="18" charset="0"/>
                <a:cs typeface="Times New Roman" pitchFamily="18" charset="0"/>
              </a:rPr>
            </a:br>
            <a:r>
              <a:rPr lang="en-US" sz="3600" b="1" u="sng" dirty="0" smtClean="0">
                <a:solidFill>
                  <a:srgbClr val="FFFF00"/>
                </a:solidFill>
                <a:latin typeface="Times New Roman" pitchFamily="18" charset="0"/>
                <a:cs typeface="Times New Roman" pitchFamily="18" charset="0"/>
              </a:rPr>
              <a:t>Mechanism </a:t>
            </a:r>
            <a:r>
              <a:rPr lang="en-US" sz="3600" b="1" u="sng" dirty="0">
                <a:solidFill>
                  <a:srgbClr val="FFFF00"/>
                </a:solidFill>
                <a:latin typeface="Times New Roman" pitchFamily="18" charset="0"/>
                <a:cs typeface="Times New Roman" pitchFamily="18" charset="0"/>
              </a:rPr>
              <a:t>of </a:t>
            </a:r>
            <a:r>
              <a:rPr lang="en-US" sz="3600" b="1" u="sng" dirty="0" smtClean="0">
                <a:solidFill>
                  <a:srgbClr val="FFFF00"/>
                </a:solidFill>
                <a:latin typeface="Times New Roman" pitchFamily="18" charset="0"/>
                <a:cs typeface="Times New Roman" pitchFamily="18" charset="0"/>
              </a:rPr>
              <a:t>action-Cont’d </a:t>
            </a:r>
            <a:r>
              <a:rPr lang="en-US" b="1" dirty="0">
                <a:solidFill>
                  <a:srgbClr val="04D235"/>
                </a:solidFill>
                <a:latin typeface="Times New Roman" pitchFamily="18" charset="0"/>
                <a:cs typeface="Times New Roman" pitchFamily="18" charset="0"/>
              </a:rPr>
              <a:t/>
            </a:r>
            <a:br>
              <a:rPr lang="en-US" b="1" dirty="0">
                <a:solidFill>
                  <a:srgbClr val="04D235"/>
                </a:solidFill>
                <a:latin typeface="Times New Roman" pitchFamily="18" charset="0"/>
                <a:cs typeface="Times New Roman" pitchFamily="18" charset="0"/>
              </a:rPr>
            </a:br>
            <a:endParaRPr lang="en-US" dirty="0"/>
          </a:p>
        </p:txBody>
      </p:sp>
      <p:sp>
        <p:nvSpPr>
          <p:cNvPr id="3" name="Content Placeholder 2"/>
          <p:cNvSpPr>
            <a:spLocks noGrp="1"/>
          </p:cNvSpPr>
          <p:nvPr>
            <p:ph idx="1"/>
          </p:nvPr>
        </p:nvSpPr>
        <p:spPr>
          <a:xfrm>
            <a:off x="457200" y="838200"/>
            <a:ext cx="8229600" cy="5287963"/>
          </a:xfrm>
        </p:spPr>
        <p:txBody>
          <a:bodyPr>
            <a:normAutofit fontScale="55000" lnSpcReduction="20000"/>
          </a:bodyPr>
          <a:lstStyle/>
          <a:p>
            <a:r>
              <a:rPr lang="en-US" sz="3600" dirty="0">
                <a:latin typeface="Times New Roman" pitchFamily="18" charset="0"/>
                <a:cs typeface="Times New Roman" pitchFamily="18" charset="0"/>
              </a:rPr>
              <a:t>Transport of aminoglycosides across the cytoplasmic (inner) membrane depends on:</a:t>
            </a:r>
          </a:p>
          <a:p>
            <a:r>
              <a:rPr lang="en-US" sz="3600" dirty="0" smtClean="0">
                <a:latin typeface="Times New Roman" pitchFamily="18" charset="0"/>
                <a:cs typeface="Times New Roman" pitchFamily="18" charset="0"/>
              </a:rPr>
              <a:t>Electron </a:t>
            </a:r>
            <a:r>
              <a:rPr lang="en-US" sz="3600" dirty="0">
                <a:latin typeface="Times New Roman" pitchFamily="18" charset="0"/>
                <a:cs typeface="Times New Roman" pitchFamily="18" charset="0"/>
              </a:rPr>
              <a:t>transport which is required to maintain the membrane electrical potential (interior negative) to drive permeation of these antibiotics. This phase of transport has been termed energy-dependent phase I (EDP1).  </a:t>
            </a:r>
          </a:p>
          <a:p>
            <a:pPr marL="0" indent="0">
              <a:buNone/>
            </a:pPr>
            <a:r>
              <a:rPr lang="en-US" dirty="0" smtClean="0">
                <a:latin typeface="Times New Roman" pitchFamily="18" charset="0"/>
                <a:cs typeface="Times New Roman" pitchFamily="18" charset="0"/>
              </a:rPr>
              <a:t>This </a:t>
            </a:r>
            <a:r>
              <a:rPr lang="en-US" dirty="0">
                <a:latin typeface="Times New Roman" pitchFamily="18" charset="0"/>
                <a:cs typeface="Times New Roman" pitchFamily="18" charset="0"/>
              </a:rPr>
              <a:t>phase is rate limiting and can be blocked or inhibited by:</a:t>
            </a:r>
          </a:p>
          <a:p>
            <a:pPr lvl="1"/>
            <a:r>
              <a:rPr lang="en-US" dirty="0" smtClean="0">
                <a:latin typeface="Times New Roman" pitchFamily="18" charset="0"/>
                <a:cs typeface="Times New Roman" pitchFamily="18" charset="0"/>
              </a:rPr>
              <a:t>Divalent </a:t>
            </a:r>
            <a:r>
              <a:rPr lang="en-US" dirty="0" err="1">
                <a:latin typeface="Times New Roman" pitchFamily="18" charset="0"/>
                <a:cs typeface="Times New Roman" pitchFamily="18" charset="0"/>
              </a:rPr>
              <a:t>cations</a:t>
            </a:r>
            <a:r>
              <a:rPr lang="en-US" dirty="0">
                <a:latin typeface="Times New Roman" pitchFamily="18" charset="0"/>
                <a:cs typeface="Times New Roman" pitchFamily="18" charset="0"/>
              </a:rPr>
              <a:t> such as Ca2+ and Mg2+,  </a:t>
            </a:r>
          </a:p>
          <a:p>
            <a:pPr lvl="1"/>
            <a:r>
              <a:rPr lang="en-US" dirty="0" err="1" smtClean="0">
                <a:latin typeface="Times New Roman" pitchFamily="18" charset="0"/>
                <a:cs typeface="Times New Roman" pitchFamily="18" charset="0"/>
              </a:rPr>
              <a:t>Hyperosmolarity</a:t>
            </a:r>
            <a:endParaRPr lang="en-US" dirty="0">
              <a:latin typeface="Times New Roman" pitchFamily="18" charset="0"/>
              <a:cs typeface="Times New Roman" pitchFamily="18" charset="0"/>
            </a:endParaRPr>
          </a:p>
          <a:p>
            <a:pPr lvl="1"/>
            <a:r>
              <a:rPr lang="en-US" dirty="0" smtClean="0">
                <a:latin typeface="Times New Roman" pitchFamily="18" charset="0"/>
                <a:cs typeface="Times New Roman" pitchFamily="18" charset="0"/>
              </a:rPr>
              <a:t>A </a:t>
            </a:r>
            <a:r>
              <a:rPr lang="en-US" dirty="0">
                <a:latin typeface="Times New Roman" pitchFamily="18" charset="0"/>
                <a:cs typeface="Times New Roman" pitchFamily="18" charset="0"/>
              </a:rPr>
              <a:t>high reduction in pH, and</a:t>
            </a:r>
          </a:p>
          <a:p>
            <a:pPr lvl="1"/>
            <a:r>
              <a:rPr lang="en-US" dirty="0" smtClean="0">
                <a:latin typeface="Times New Roman" pitchFamily="18" charset="0"/>
                <a:cs typeface="Times New Roman" pitchFamily="18" charset="0"/>
              </a:rPr>
              <a:t>Aerobic </a:t>
            </a:r>
            <a:r>
              <a:rPr lang="en-US" dirty="0">
                <a:latin typeface="Times New Roman" pitchFamily="18" charset="0"/>
                <a:cs typeface="Times New Roman" pitchFamily="18" charset="0"/>
              </a:rPr>
              <a:t>conditions</a:t>
            </a:r>
          </a:p>
          <a:p>
            <a:r>
              <a:rPr lang="en-US" sz="3600" dirty="0">
                <a:latin typeface="Times New Roman" pitchFamily="18" charset="0"/>
                <a:cs typeface="Times New Roman" pitchFamily="18" charset="0"/>
              </a:rPr>
              <a:t>The last two conditions impair the ability of the bacteria to maintain the membrane potential, which is the driving force for transport.  Thus, the antimicrobial activity of aminoglycosides is reduced markedly in the anaerobic environment of an abscess, in hyperosmolar acidic urine, and in other conditions that limit EPD1</a:t>
            </a:r>
            <a:r>
              <a:rPr lang="en-US" sz="3600" dirty="0" smtClean="0">
                <a:latin typeface="Times New Roman" pitchFamily="18" charset="0"/>
                <a:cs typeface="Times New Roman" pitchFamily="18" charset="0"/>
              </a:rPr>
              <a:t>.</a:t>
            </a:r>
          </a:p>
          <a:p>
            <a:pPr marL="0" indent="0">
              <a:buNone/>
            </a:pPr>
            <a:endParaRPr lang="en-US" sz="3600" dirty="0">
              <a:latin typeface="Times New Roman" pitchFamily="18" charset="0"/>
              <a:cs typeface="Times New Roman" pitchFamily="18" charset="0"/>
            </a:endParaRPr>
          </a:p>
          <a:p>
            <a:r>
              <a:rPr lang="en-US" sz="3600" dirty="0">
                <a:latin typeface="Times New Roman" pitchFamily="18" charset="0"/>
                <a:cs typeface="Times New Roman" pitchFamily="18" charset="0"/>
              </a:rPr>
              <a:t>Once inside the cell, aminoglycosides binds to 30S ribosomal fragment which interfere or inhibit the rate of protein synthesis by causing misreading and premature termination of mRNA translation which results in the synthesis of abnormal proteins (Figures 6 and 7)</a:t>
            </a:r>
          </a:p>
          <a:p>
            <a:endParaRPr lang="en-US" dirty="0"/>
          </a:p>
        </p:txBody>
      </p:sp>
    </p:spTree>
    <p:extLst>
      <p:ext uri="{BB962C8B-B14F-4D97-AF65-F5344CB8AC3E}">
        <p14:creationId xmlns:p14="http://schemas.microsoft.com/office/powerpoint/2010/main" val="111769597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u="sng" dirty="0">
                <a:solidFill>
                  <a:srgbClr val="FFFF00"/>
                </a:solidFill>
                <a:latin typeface="Times New Roman" pitchFamily="18" charset="0"/>
                <a:cs typeface="Times New Roman" pitchFamily="18" charset="0"/>
              </a:rPr>
              <a:t>Mechanism of action-Cont’d</a:t>
            </a:r>
            <a:endParaRPr lang="en-US" dirty="0"/>
          </a:p>
        </p:txBody>
      </p:sp>
      <p:pic>
        <p:nvPicPr>
          <p:cNvPr id="4" name="Content Placeholder 3"/>
          <p:cNvPicPr>
            <a:picLocks noGrp="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608268" y="1600200"/>
            <a:ext cx="7927463" cy="4525963"/>
          </a:xfrm>
          <a:prstGeom prst="rect">
            <a:avLst/>
          </a:prstGeom>
          <a:noFill/>
          <a:ln>
            <a:noFill/>
          </a:ln>
        </p:spPr>
      </p:pic>
    </p:spTree>
    <p:extLst>
      <p:ext uri="{BB962C8B-B14F-4D97-AF65-F5344CB8AC3E}">
        <p14:creationId xmlns:p14="http://schemas.microsoft.com/office/powerpoint/2010/main" val="194435346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487362"/>
          </a:xfrm>
        </p:spPr>
        <p:txBody>
          <a:bodyPr>
            <a:noAutofit/>
          </a:bodyPr>
          <a:lstStyle/>
          <a:p>
            <a:r>
              <a:rPr lang="en-US" sz="3200" b="1" u="sng" dirty="0">
                <a:solidFill>
                  <a:srgbClr val="FFFF00"/>
                </a:solidFill>
                <a:latin typeface="Times New Roman" pitchFamily="18" charset="0"/>
                <a:cs typeface="Times New Roman" pitchFamily="18" charset="0"/>
              </a:rPr>
              <a:t>Therapeutic </a:t>
            </a:r>
            <a:r>
              <a:rPr lang="en-US" sz="3200" b="1" u="sng" dirty="0" smtClean="0">
                <a:solidFill>
                  <a:srgbClr val="FFFF00"/>
                </a:solidFill>
                <a:latin typeface="Times New Roman" pitchFamily="18" charset="0"/>
                <a:cs typeface="Times New Roman" pitchFamily="18" charset="0"/>
              </a:rPr>
              <a:t>uses</a:t>
            </a:r>
            <a:endParaRPr lang="en-US" sz="3200" b="1" u="sng" dirty="0">
              <a:solidFill>
                <a:srgbClr val="FFFF00"/>
              </a:solidFill>
              <a:latin typeface="Times New Roman" pitchFamily="18" charset="0"/>
              <a:cs typeface="Times New Roman" pitchFamily="18" charset="0"/>
            </a:endParaRPr>
          </a:p>
        </p:txBody>
      </p:sp>
      <p:sp>
        <p:nvSpPr>
          <p:cNvPr id="3" name="Content Placeholder 2"/>
          <p:cNvSpPr>
            <a:spLocks noGrp="1"/>
          </p:cNvSpPr>
          <p:nvPr>
            <p:ph idx="1"/>
          </p:nvPr>
        </p:nvSpPr>
        <p:spPr>
          <a:xfrm>
            <a:off x="457200" y="914400"/>
            <a:ext cx="8229600" cy="5211763"/>
          </a:xfrm>
        </p:spPr>
        <p:txBody>
          <a:bodyPr>
            <a:normAutofit fontScale="70000" lnSpcReduction="20000"/>
          </a:bodyPr>
          <a:lstStyle/>
          <a:p>
            <a:pPr marL="0" indent="0">
              <a:buNone/>
            </a:pPr>
            <a:r>
              <a:rPr lang="en-US" dirty="0" smtClean="0">
                <a:latin typeface="Times New Roman" pitchFamily="18" charset="0"/>
                <a:cs typeface="Times New Roman" pitchFamily="18" charset="0"/>
              </a:rPr>
              <a:t>They </a:t>
            </a:r>
            <a:r>
              <a:rPr lang="en-US" dirty="0">
                <a:latin typeface="Times New Roman" pitchFamily="18" charset="0"/>
                <a:cs typeface="Times New Roman" pitchFamily="18" charset="0"/>
              </a:rPr>
              <a:t>are used in treatment of gram-negative infection in all species. Examples of aminoglycosides are:</a:t>
            </a:r>
          </a:p>
          <a:p>
            <a:pPr marL="514350" indent="-514350">
              <a:buFont typeface="+mj-lt"/>
              <a:buAutoNum type="arabicParenR"/>
            </a:pPr>
            <a:r>
              <a:rPr lang="en-US" b="1" dirty="0" smtClean="0">
                <a:solidFill>
                  <a:srgbClr val="04D235"/>
                </a:solidFill>
                <a:latin typeface="Times New Roman" pitchFamily="18" charset="0"/>
                <a:cs typeface="Times New Roman" pitchFamily="18" charset="0"/>
              </a:rPr>
              <a:t>Streptomycin </a:t>
            </a:r>
            <a:r>
              <a:rPr lang="en-US" b="1" dirty="0">
                <a:solidFill>
                  <a:srgbClr val="04D235"/>
                </a:solidFill>
                <a:latin typeface="Times New Roman" pitchFamily="18" charset="0"/>
                <a:cs typeface="Times New Roman" pitchFamily="18" charset="0"/>
              </a:rPr>
              <a:t>and dihydrostreptomycin: </a:t>
            </a:r>
            <a:r>
              <a:rPr lang="en-US" dirty="0">
                <a:latin typeface="Times New Roman" pitchFamily="18" charset="0"/>
                <a:cs typeface="Times New Roman" pitchFamily="18" charset="0"/>
              </a:rPr>
              <a:t>these are the oldest groups of this class of antibiotics.  Their use has declined due to development of new broader spectrum aminoglycosides (e.g., gentamicin and amikacin).</a:t>
            </a:r>
          </a:p>
          <a:p>
            <a:pPr marL="514350" indent="-514350">
              <a:buFont typeface="+mj-lt"/>
              <a:buAutoNum type="arabicParenR"/>
            </a:pPr>
            <a:r>
              <a:rPr lang="en-US" b="1" dirty="0" smtClean="0">
                <a:solidFill>
                  <a:srgbClr val="04D235"/>
                </a:solidFill>
                <a:latin typeface="Times New Roman" pitchFamily="18" charset="0"/>
                <a:cs typeface="Times New Roman" pitchFamily="18" charset="0"/>
              </a:rPr>
              <a:t>Neomycin</a:t>
            </a:r>
            <a:r>
              <a:rPr lang="en-US" b="1" dirty="0">
                <a:solidFill>
                  <a:srgbClr val="04D235"/>
                </a:solidFill>
                <a:latin typeface="Times New Roman" pitchFamily="18" charset="0"/>
                <a:cs typeface="Times New Roman" pitchFamily="18" charset="0"/>
              </a:rPr>
              <a:t>: </a:t>
            </a:r>
            <a:r>
              <a:rPr lang="en-US" dirty="0">
                <a:latin typeface="Times New Roman" pitchFamily="18" charset="0"/>
                <a:cs typeface="Times New Roman" pitchFamily="18" charset="0"/>
              </a:rPr>
              <a:t>it is used orally to treat enteric infections and topically for skin, ear, and eye infections.</a:t>
            </a:r>
          </a:p>
          <a:p>
            <a:pPr marL="514350" indent="-514350">
              <a:buFont typeface="+mj-lt"/>
              <a:buAutoNum type="arabicParenR"/>
            </a:pPr>
            <a:r>
              <a:rPr lang="en-US" b="1" dirty="0" smtClean="0">
                <a:solidFill>
                  <a:srgbClr val="04D235"/>
                </a:solidFill>
                <a:latin typeface="Times New Roman" pitchFamily="18" charset="0"/>
                <a:cs typeface="Times New Roman" pitchFamily="18" charset="0"/>
              </a:rPr>
              <a:t>Gentamicin </a:t>
            </a:r>
            <a:r>
              <a:rPr lang="en-US" b="1" dirty="0">
                <a:solidFill>
                  <a:srgbClr val="04D235"/>
                </a:solidFill>
                <a:latin typeface="Times New Roman" pitchFamily="18" charset="0"/>
                <a:cs typeface="Times New Roman" pitchFamily="18" charset="0"/>
              </a:rPr>
              <a:t>and amikacin: </a:t>
            </a:r>
            <a:r>
              <a:rPr lang="en-US" dirty="0">
                <a:latin typeface="Times New Roman" pitchFamily="18" charset="0"/>
                <a:cs typeface="Times New Roman" pitchFamily="18" charset="0"/>
              </a:rPr>
              <a:t>they are broad-spectrum aminoglycosides.  They are used in all species for the treatment of susceptible infections of the skin, respiratory tract, ear, eye, urinary tract, and septicemia.  </a:t>
            </a:r>
          </a:p>
          <a:p>
            <a:pPr marL="514350" indent="-514350">
              <a:buFont typeface="+mj-lt"/>
              <a:buAutoNum type="arabicParenR"/>
            </a:pPr>
            <a:r>
              <a:rPr lang="en-US" b="1" dirty="0" smtClean="0">
                <a:solidFill>
                  <a:srgbClr val="04D235"/>
                </a:solidFill>
                <a:latin typeface="Times New Roman" pitchFamily="18" charset="0"/>
                <a:cs typeface="Times New Roman" pitchFamily="18" charset="0"/>
              </a:rPr>
              <a:t>Kanamycin</a:t>
            </a:r>
            <a:r>
              <a:rPr lang="en-US" b="1" dirty="0">
                <a:solidFill>
                  <a:srgbClr val="04D235"/>
                </a:solidFill>
                <a:latin typeface="Times New Roman" pitchFamily="18" charset="0"/>
                <a:cs typeface="Times New Roman" pitchFamily="18" charset="0"/>
              </a:rPr>
              <a:t>: </a:t>
            </a:r>
            <a:r>
              <a:rPr lang="en-US" dirty="0">
                <a:latin typeface="Times New Roman" pitchFamily="18" charset="0"/>
                <a:cs typeface="Times New Roman" pitchFamily="18" charset="0"/>
              </a:rPr>
              <a:t>its antimicrobial activity is similar to that of gentamicin except it is not effective against Pseudomonas spp.  It is currently used in veterinary medicine only as and oral preparation combined with bismuth subcarbonate and aluminum magnesium silicate for the treatment of bacterial enteritis in dogs and for symptomatic relief of the associated diarrhea. </a:t>
            </a:r>
          </a:p>
          <a:p>
            <a:endParaRPr lang="en-US" dirty="0"/>
          </a:p>
        </p:txBody>
      </p:sp>
    </p:spTree>
    <p:extLst>
      <p:ext uri="{BB962C8B-B14F-4D97-AF65-F5344CB8AC3E}">
        <p14:creationId xmlns:p14="http://schemas.microsoft.com/office/powerpoint/2010/main" val="145039587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487362"/>
          </a:xfrm>
        </p:spPr>
        <p:txBody>
          <a:bodyPr>
            <a:normAutofit fontScale="90000"/>
          </a:bodyPr>
          <a:lstStyle/>
          <a:p>
            <a:r>
              <a:rPr lang="en-US" sz="3600" b="1" u="sng" dirty="0">
                <a:solidFill>
                  <a:srgbClr val="FFFF00"/>
                </a:solidFill>
                <a:latin typeface="Times New Roman"/>
                <a:ea typeface="MS Mincho"/>
              </a:rPr>
              <a:t>TETRACYCLINES</a:t>
            </a:r>
            <a:endParaRPr lang="en-US" sz="3200" dirty="0"/>
          </a:p>
        </p:txBody>
      </p:sp>
      <p:sp>
        <p:nvSpPr>
          <p:cNvPr id="3" name="Content Placeholder 2"/>
          <p:cNvSpPr>
            <a:spLocks noGrp="1"/>
          </p:cNvSpPr>
          <p:nvPr>
            <p:ph idx="1"/>
          </p:nvPr>
        </p:nvSpPr>
        <p:spPr>
          <a:xfrm>
            <a:off x="457200" y="762000"/>
            <a:ext cx="8077200" cy="5364163"/>
          </a:xfrm>
        </p:spPr>
        <p:txBody>
          <a:bodyPr>
            <a:noAutofit/>
          </a:bodyPr>
          <a:lstStyle/>
          <a:p>
            <a:pPr marL="0" marR="0" indent="0">
              <a:lnSpc>
                <a:spcPct val="150000"/>
              </a:lnSpc>
              <a:spcBef>
                <a:spcPts val="0"/>
              </a:spcBef>
              <a:spcAft>
                <a:spcPts val="0"/>
              </a:spcAft>
              <a:buNone/>
            </a:pPr>
            <a:r>
              <a:rPr lang="en-US" sz="2800" b="1" dirty="0">
                <a:solidFill>
                  <a:srgbClr val="04D235"/>
                </a:solidFill>
                <a:latin typeface="Times New Roman"/>
                <a:ea typeface="MS Mincho"/>
              </a:rPr>
              <a:t>Mechanism of action:</a:t>
            </a:r>
            <a:r>
              <a:rPr lang="en-US" sz="2800" dirty="0">
                <a:solidFill>
                  <a:srgbClr val="04D235"/>
                </a:solidFill>
                <a:latin typeface="Times New Roman"/>
                <a:ea typeface="MS Mincho"/>
              </a:rPr>
              <a:t> </a:t>
            </a:r>
            <a:endParaRPr lang="en-US" sz="2000" dirty="0" smtClean="0">
              <a:latin typeface="Times New Roman"/>
              <a:ea typeface="MS Mincho"/>
            </a:endParaRPr>
          </a:p>
          <a:p>
            <a:pPr marR="0">
              <a:lnSpc>
                <a:spcPct val="150000"/>
              </a:lnSpc>
              <a:spcBef>
                <a:spcPts val="0"/>
              </a:spcBef>
              <a:spcAft>
                <a:spcPts val="0"/>
              </a:spcAft>
            </a:pPr>
            <a:r>
              <a:rPr lang="en-US" sz="2000" dirty="0" smtClean="0">
                <a:latin typeface="Times New Roman"/>
                <a:ea typeface="MS Mincho"/>
              </a:rPr>
              <a:t>Tetracyclines </a:t>
            </a:r>
            <a:r>
              <a:rPr lang="en-US" sz="2000" dirty="0">
                <a:latin typeface="Times New Roman"/>
                <a:ea typeface="MS Mincho"/>
              </a:rPr>
              <a:t>inhibit bacterial protein synthesis by binding to the 30S bacterial ribosome and preventing access of </a:t>
            </a:r>
            <a:r>
              <a:rPr lang="en-US" sz="2000" dirty="0" err="1">
                <a:latin typeface="Times New Roman"/>
                <a:ea typeface="MS Mincho"/>
              </a:rPr>
              <a:t>aminoacyl</a:t>
            </a:r>
            <a:r>
              <a:rPr lang="en-US" sz="2000" dirty="0">
                <a:latin typeface="Times New Roman"/>
                <a:ea typeface="MS Mincho"/>
              </a:rPr>
              <a:t> </a:t>
            </a:r>
            <a:r>
              <a:rPr lang="en-US" sz="2000" dirty="0" err="1">
                <a:latin typeface="Times New Roman"/>
                <a:ea typeface="MS Mincho"/>
              </a:rPr>
              <a:t>tRNA</a:t>
            </a:r>
            <a:r>
              <a:rPr lang="en-US" sz="2000" dirty="0">
                <a:latin typeface="Times New Roman"/>
                <a:ea typeface="MS Mincho"/>
              </a:rPr>
              <a:t> to the acceptor site on the mRNA-ribosome complex.  </a:t>
            </a:r>
            <a:endParaRPr lang="en-US" sz="2000" dirty="0" smtClean="0">
              <a:latin typeface="Times New Roman"/>
              <a:ea typeface="MS Mincho"/>
            </a:endParaRPr>
          </a:p>
          <a:p>
            <a:pPr marR="0">
              <a:lnSpc>
                <a:spcPct val="150000"/>
              </a:lnSpc>
              <a:spcBef>
                <a:spcPts val="0"/>
              </a:spcBef>
              <a:spcAft>
                <a:spcPts val="0"/>
              </a:spcAft>
            </a:pPr>
            <a:r>
              <a:rPr lang="en-US" sz="2000" dirty="0" smtClean="0">
                <a:latin typeface="Times New Roman"/>
                <a:ea typeface="MS Mincho"/>
              </a:rPr>
              <a:t>They </a:t>
            </a:r>
            <a:r>
              <a:rPr lang="en-US" sz="2000" dirty="0">
                <a:latin typeface="Times New Roman"/>
                <a:ea typeface="MS Mincho"/>
              </a:rPr>
              <a:t>block the addition of amino acids to the growing peptide chain (Figure 8).  </a:t>
            </a:r>
            <a:endParaRPr lang="en-US" sz="2000" dirty="0" smtClean="0">
              <a:latin typeface="Times New Roman"/>
              <a:ea typeface="MS Mincho"/>
            </a:endParaRPr>
          </a:p>
          <a:p>
            <a:pPr marR="0">
              <a:lnSpc>
                <a:spcPct val="150000"/>
              </a:lnSpc>
              <a:spcBef>
                <a:spcPts val="0"/>
              </a:spcBef>
              <a:spcAft>
                <a:spcPts val="0"/>
              </a:spcAft>
            </a:pPr>
            <a:r>
              <a:rPr lang="en-US" sz="2000" dirty="0" smtClean="0">
                <a:latin typeface="Times New Roman"/>
                <a:ea typeface="MS Mincho"/>
              </a:rPr>
              <a:t>They </a:t>
            </a:r>
            <a:r>
              <a:rPr lang="en-US" sz="2000" dirty="0">
                <a:latin typeface="Times New Roman"/>
                <a:ea typeface="MS Mincho"/>
              </a:rPr>
              <a:t>are bacteriostatic and broad spectrum.  </a:t>
            </a:r>
            <a:endParaRPr lang="en-US" sz="2000" dirty="0" smtClean="0">
              <a:latin typeface="Times New Roman"/>
              <a:ea typeface="MS Mincho"/>
            </a:endParaRPr>
          </a:p>
          <a:p>
            <a:pPr marR="0">
              <a:lnSpc>
                <a:spcPct val="150000"/>
              </a:lnSpc>
              <a:spcBef>
                <a:spcPts val="0"/>
              </a:spcBef>
              <a:spcAft>
                <a:spcPts val="0"/>
              </a:spcAft>
            </a:pPr>
            <a:r>
              <a:rPr lang="en-US" sz="2000" dirty="0" smtClean="0">
                <a:latin typeface="Times New Roman"/>
                <a:ea typeface="MS Mincho"/>
              </a:rPr>
              <a:t>Their </a:t>
            </a:r>
            <a:r>
              <a:rPr lang="en-US" sz="2000" dirty="0">
                <a:latin typeface="Times New Roman"/>
                <a:ea typeface="MS Mincho"/>
              </a:rPr>
              <a:t>antimicrobial spectrum includes gram positive and</a:t>
            </a:r>
            <a:r>
              <a:rPr lang="en-US" sz="2000" i="1" dirty="0">
                <a:latin typeface="Times New Roman"/>
                <a:ea typeface="MS Mincho"/>
              </a:rPr>
              <a:t> gram-negative aerobes and anaerobes, </a:t>
            </a:r>
            <a:r>
              <a:rPr lang="en-US" sz="2000" i="1" dirty="0" err="1">
                <a:latin typeface="Times New Roman"/>
                <a:ea typeface="MS Mincho"/>
              </a:rPr>
              <a:t>Rickettisiae</a:t>
            </a:r>
            <a:r>
              <a:rPr lang="en-US" sz="2000" i="1" dirty="0">
                <a:latin typeface="Times New Roman"/>
                <a:ea typeface="MS Mincho"/>
              </a:rPr>
              <a:t>, Spirochetes, </a:t>
            </a:r>
            <a:r>
              <a:rPr lang="en-US" sz="2000" i="1" dirty="0" err="1">
                <a:latin typeface="Times New Roman"/>
                <a:ea typeface="MS Mincho"/>
              </a:rPr>
              <a:t>Chlamydiae</a:t>
            </a:r>
            <a:r>
              <a:rPr lang="en-US" sz="2000" i="1" dirty="0">
                <a:latin typeface="Times New Roman"/>
                <a:ea typeface="MS Mincho"/>
              </a:rPr>
              <a:t>, Mycoplasma</a:t>
            </a:r>
            <a:r>
              <a:rPr lang="en-US" sz="2000" dirty="0">
                <a:latin typeface="Times New Roman"/>
                <a:ea typeface="MS Mincho"/>
              </a:rPr>
              <a:t>, and some protozoans such as </a:t>
            </a:r>
            <a:r>
              <a:rPr lang="en-US" sz="2000" i="1" dirty="0" err="1">
                <a:latin typeface="Times New Roman"/>
                <a:ea typeface="MS Mincho"/>
              </a:rPr>
              <a:t>Anaplasma</a:t>
            </a:r>
            <a:r>
              <a:rPr lang="en-US" sz="2000" i="1" dirty="0">
                <a:latin typeface="Times New Roman"/>
                <a:ea typeface="MS Mincho"/>
              </a:rPr>
              <a:t> </a:t>
            </a:r>
            <a:r>
              <a:rPr lang="en-US" sz="2000" dirty="0">
                <a:latin typeface="Times New Roman"/>
                <a:ea typeface="MS Mincho"/>
              </a:rPr>
              <a:t>spp. and </a:t>
            </a:r>
            <a:r>
              <a:rPr lang="en-US" sz="2000" i="1" dirty="0">
                <a:latin typeface="Times New Roman"/>
                <a:ea typeface="MS Mincho"/>
              </a:rPr>
              <a:t>Haemobartonella </a:t>
            </a:r>
            <a:r>
              <a:rPr lang="en-US" sz="2000" dirty="0">
                <a:latin typeface="Times New Roman"/>
                <a:ea typeface="MS Mincho"/>
              </a:rPr>
              <a:t>spp. (Figures 6 and 8)</a:t>
            </a:r>
          </a:p>
          <a:p>
            <a:endParaRPr lang="en-US" sz="2000" dirty="0">
              <a:latin typeface="Times New Roman"/>
              <a:cs typeface="Times New Roman"/>
            </a:endParaRPr>
          </a:p>
        </p:txBody>
      </p:sp>
    </p:spTree>
    <p:extLst>
      <p:ext uri="{BB962C8B-B14F-4D97-AF65-F5344CB8AC3E}">
        <p14:creationId xmlns:p14="http://schemas.microsoft.com/office/powerpoint/2010/main" val="147706534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411162"/>
          </a:xfrm>
        </p:spPr>
        <p:txBody>
          <a:bodyPr>
            <a:noAutofit/>
          </a:bodyPr>
          <a:lstStyle/>
          <a:p>
            <a:r>
              <a:rPr lang="en-US" sz="2800" b="1" u="sng" dirty="0" smtClean="0">
                <a:solidFill>
                  <a:srgbClr val="FFFF00"/>
                </a:solidFill>
                <a:latin typeface="Times New Roman" pitchFamily="18" charset="0"/>
                <a:cs typeface="Times New Roman" pitchFamily="18" charset="0"/>
              </a:rPr>
              <a:t>AMINOGLYCOSIDES – Cont’d</a:t>
            </a:r>
            <a:endParaRPr lang="en-US" sz="2800" dirty="0"/>
          </a:p>
        </p:txBody>
      </p:sp>
      <p:sp>
        <p:nvSpPr>
          <p:cNvPr id="3" name="Content Placeholder 2"/>
          <p:cNvSpPr>
            <a:spLocks noGrp="1"/>
          </p:cNvSpPr>
          <p:nvPr>
            <p:ph idx="1"/>
          </p:nvPr>
        </p:nvSpPr>
        <p:spPr>
          <a:xfrm>
            <a:off x="457200" y="685800"/>
            <a:ext cx="8229600" cy="5440363"/>
          </a:xfrm>
        </p:spPr>
        <p:txBody>
          <a:bodyPr>
            <a:normAutofit fontScale="55000" lnSpcReduction="20000"/>
          </a:bodyPr>
          <a:lstStyle/>
          <a:p>
            <a:pPr marL="0" indent="0">
              <a:buNone/>
            </a:pPr>
            <a:r>
              <a:rPr lang="en-US" b="1" dirty="0">
                <a:solidFill>
                  <a:srgbClr val="04D235"/>
                </a:solidFill>
                <a:latin typeface="Times New Roman" pitchFamily="18" charset="0"/>
                <a:cs typeface="Times New Roman" pitchFamily="18" charset="0"/>
              </a:rPr>
              <a:t>Pharmacokinetics: </a:t>
            </a:r>
          </a:p>
          <a:p>
            <a:r>
              <a:rPr lang="en-US" dirty="0">
                <a:latin typeface="Times New Roman" pitchFamily="18" charset="0"/>
                <a:cs typeface="Times New Roman" pitchFamily="18" charset="0"/>
              </a:rPr>
              <a:t>Aminoglycosides are not well absorbed from GI tract because their high polarity in aqueous </a:t>
            </a:r>
            <a:r>
              <a:rPr lang="en-US" dirty="0" smtClean="0">
                <a:latin typeface="Times New Roman" pitchFamily="18" charset="0"/>
                <a:cs typeface="Times New Roman" pitchFamily="18" charset="0"/>
              </a:rPr>
              <a:t>environment.</a:t>
            </a:r>
          </a:p>
          <a:p>
            <a:r>
              <a:rPr lang="en-US" dirty="0" smtClean="0">
                <a:latin typeface="Times New Roman" pitchFamily="18" charset="0"/>
                <a:cs typeface="Times New Roman" pitchFamily="18" charset="0"/>
              </a:rPr>
              <a:t>They </a:t>
            </a:r>
            <a:r>
              <a:rPr lang="en-US" dirty="0">
                <a:latin typeface="Times New Roman" pitchFamily="18" charset="0"/>
                <a:cs typeface="Times New Roman" pitchFamily="18" charset="0"/>
              </a:rPr>
              <a:t>minimally distributed to the extracellular fluid, CNS and ocular tissue.  </a:t>
            </a:r>
            <a:endParaRPr lang="en-US" dirty="0" smtClean="0">
              <a:latin typeface="Times New Roman" pitchFamily="18" charset="0"/>
              <a:cs typeface="Times New Roman" pitchFamily="18" charset="0"/>
            </a:endParaRPr>
          </a:p>
          <a:p>
            <a:r>
              <a:rPr lang="en-US" dirty="0" smtClean="0">
                <a:latin typeface="Times New Roman" pitchFamily="18" charset="0"/>
                <a:cs typeface="Times New Roman" pitchFamily="18" charset="0"/>
              </a:rPr>
              <a:t>They </a:t>
            </a:r>
            <a:r>
              <a:rPr lang="en-US" dirty="0">
                <a:latin typeface="Times New Roman" pitchFamily="18" charset="0"/>
                <a:cs typeface="Times New Roman" pitchFamily="18" charset="0"/>
              </a:rPr>
              <a:t>have the potential to accumulate in renal cortex and otic endolyph, which may lead to predisposition of these tissues to toxicity. </a:t>
            </a:r>
            <a:endParaRPr lang="en-US" dirty="0" smtClean="0">
              <a:latin typeface="Times New Roman" pitchFamily="18" charset="0"/>
              <a:cs typeface="Times New Roman" pitchFamily="18" charset="0"/>
            </a:endParaRPr>
          </a:p>
          <a:p>
            <a:r>
              <a:rPr lang="en-US" dirty="0" smtClean="0">
                <a:latin typeface="Times New Roman" pitchFamily="18" charset="0"/>
                <a:cs typeface="Times New Roman" pitchFamily="18" charset="0"/>
              </a:rPr>
              <a:t>Aminoglycoside </a:t>
            </a:r>
            <a:r>
              <a:rPr lang="en-US" dirty="0">
                <a:latin typeface="Times New Roman" pitchFamily="18" charset="0"/>
                <a:cs typeface="Times New Roman" pitchFamily="18" charset="0"/>
              </a:rPr>
              <a:t>are unchanged in the urine by glomerular filtration.  </a:t>
            </a:r>
            <a:endParaRPr lang="en-US" dirty="0" smtClean="0">
              <a:latin typeface="Times New Roman" pitchFamily="18" charset="0"/>
              <a:cs typeface="Times New Roman" pitchFamily="18" charset="0"/>
            </a:endParaRPr>
          </a:p>
          <a:p>
            <a:r>
              <a:rPr lang="en-US" dirty="0" smtClean="0">
                <a:latin typeface="Times New Roman" pitchFamily="18" charset="0"/>
                <a:cs typeface="Times New Roman" pitchFamily="18" charset="0"/>
              </a:rPr>
              <a:t>They </a:t>
            </a:r>
            <a:r>
              <a:rPr lang="en-US" dirty="0">
                <a:latin typeface="Times New Roman" pitchFamily="18" charset="0"/>
                <a:cs typeface="Times New Roman" pitchFamily="18" charset="0"/>
              </a:rPr>
              <a:t>are not recommended for use in producing animal due to prolonged residency in kidneys.</a:t>
            </a:r>
          </a:p>
          <a:p>
            <a:pPr marL="0" indent="0">
              <a:buNone/>
            </a:pPr>
            <a:r>
              <a:rPr lang="en-US" b="1" dirty="0">
                <a:solidFill>
                  <a:srgbClr val="04D235"/>
                </a:solidFill>
                <a:latin typeface="Times New Roman" pitchFamily="18" charset="0"/>
                <a:cs typeface="Times New Roman" pitchFamily="18" charset="0"/>
              </a:rPr>
              <a:t>Administration:</a:t>
            </a:r>
          </a:p>
          <a:p>
            <a:r>
              <a:rPr lang="en-US" dirty="0">
                <a:latin typeface="Times New Roman" pitchFamily="18" charset="0"/>
                <a:cs typeface="Times New Roman" pitchFamily="18" charset="0"/>
              </a:rPr>
              <a:t>For systemic infections, aminoglycoside are administered IM or SC.  For enteric infections, an oral dose twice a day may be used.</a:t>
            </a:r>
          </a:p>
          <a:p>
            <a:pPr marL="0" indent="0">
              <a:buNone/>
            </a:pPr>
            <a:r>
              <a:rPr lang="en-US" b="1" dirty="0" smtClean="0">
                <a:solidFill>
                  <a:srgbClr val="04D235"/>
                </a:solidFill>
                <a:latin typeface="Times New Roman" pitchFamily="18" charset="0"/>
                <a:cs typeface="Times New Roman" pitchFamily="18" charset="0"/>
              </a:rPr>
              <a:t>Resistance </a:t>
            </a:r>
            <a:r>
              <a:rPr lang="en-US" b="1" dirty="0">
                <a:solidFill>
                  <a:srgbClr val="04D235"/>
                </a:solidFill>
                <a:latin typeface="Times New Roman" pitchFamily="18" charset="0"/>
                <a:cs typeface="Times New Roman" pitchFamily="18" charset="0"/>
              </a:rPr>
              <a:t>to aminoglycosides:  </a:t>
            </a:r>
            <a:r>
              <a:rPr lang="en-US" dirty="0" smtClean="0">
                <a:latin typeface="Times New Roman" pitchFamily="18" charset="0"/>
                <a:cs typeface="Times New Roman" pitchFamily="18" charset="0"/>
              </a:rPr>
              <a:t>Bacteria </a:t>
            </a:r>
            <a:r>
              <a:rPr lang="en-US" dirty="0">
                <a:latin typeface="Times New Roman" pitchFamily="18" charset="0"/>
                <a:cs typeface="Times New Roman" pitchFamily="18" charset="0"/>
              </a:rPr>
              <a:t>may be resistant to aminoglycosides because:</a:t>
            </a:r>
          </a:p>
          <a:p>
            <a:r>
              <a:rPr lang="en-US" dirty="0" smtClean="0">
                <a:latin typeface="Times New Roman" pitchFamily="18" charset="0"/>
                <a:cs typeface="Times New Roman" pitchFamily="18" charset="0"/>
              </a:rPr>
              <a:t>Failure </a:t>
            </a:r>
            <a:r>
              <a:rPr lang="en-US" dirty="0">
                <a:latin typeface="Times New Roman" pitchFamily="18" charset="0"/>
                <a:cs typeface="Times New Roman" pitchFamily="18" charset="0"/>
              </a:rPr>
              <a:t>of the antibiotic to penetrate intracellularly,</a:t>
            </a:r>
          </a:p>
          <a:p>
            <a:r>
              <a:rPr lang="en-US" dirty="0" smtClean="0">
                <a:latin typeface="Times New Roman" pitchFamily="18" charset="0"/>
                <a:cs typeface="Times New Roman" pitchFamily="18" charset="0"/>
              </a:rPr>
              <a:t>Inactivation </a:t>
            </a:r>
            <a:r>
              <a:rPr lang="en-US" dirty="0">
                <a:latin typeface="Times New Roman" pitchFamily="18" charset="0"/>
                <a:cs typeface="Times New Roman" pitchFamily="18" charset="0"/>
              </a:rPr>
              <a:t>of the drug by microbial enzymes, or</a:t>
            </a:r>
          </a:p>
          <a:p>
            <a:r>
              <a:rPr lang="en-US" dirty="0" smtClean="0">
                <a:latin typeface="Times New Roman" pitchFamily="18" charset="0"/>
                <a:cs typeface="Times New Roman" pitchFamily="18" charset="0"/>
              </a:rPr>
              <a:t>Low </a:t>
            </a:r>
            <a:r>
              <a:rPr lang="en-US" dirty="0">
                <a:latin typeface="Times New Roman" pitchFamily="18" charset="0"/>
                <a:cs typeface="Times New Roman" pitchFamily="18" charset="0"/>
              </a:rPr>
              <a:t>affinity of the drug for the bacterial ribosome</a:t>
            </a:r>
          </a:p>
          <a:p>
            <a:r>
              <a:rPr lang="en-US" dirty="0">
                <a:latin typeface="Times New Roman" pitchFamily="18" charset="0"/>
                <a:cs typeface="Times New Roman" pitchFamily="18" charset="0"/>
              </a:rPr>
              <a:t>Inactivation of aminoglycosides by bacteria enzymes is the most common form of resistance.  The numerous amino and hydroxyl side groups are sites of attack by acetylases, phosphorylases, and </a:t>
            </a:r>
            <a:r>
              <a:rPr lang="en-US" dirty="0" smtClean="0">
                <a:latin typeface="Times New Roman" pitchFamily="18" charset="0"/>
                <a:cs typeface="Times New Roman" pitchFamily="18" charset="0"/>
              </a:rPr>
              <a:t>adenylases.</a:t>
            </a:r>
            <a:endParaRPr lang="en-US" dirty="0">
              <a:latin typeface="Times New Roman" pitchFamily="18" charset="0"/>
              <a:cs typeface="Times New Roman" pitchFamily="18" charset="0"/>
            </a:endParaRPr>
          </a:p>
          <a:p>
            <a:endParaRPr lang="en-US" dirty="0"/>
          </a:p>
        </p:txBody>
      </p:sp>
    </p:spTree>
    <p:extLst>
      <p:ext uri="{BB962C8B-B14F-4D97-AF65-F5344CB8AC3E}">
        <p14:creationId xmlns:p14="http://schemas.microsoft.com/office/powerpoint/2010/main" val="109065669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3446"/>
            <a:ext cx="8229600" cy="411162"/>
          </a:xfrm>
        </p:spPr>
        <p:txBody>
          <a:bodyPr>
            <a:noAutofit/>
          </a:bodyPr>
          <a:lstStyle/>
          <a:p>
            <a:r>
              <a:rPr lang="en-US" sz="3200" b="1" u="sng" dirty="0">
                <a:solidFill>
                  <a:srgbClr val="FFFF00"/>
                </a:solidFill>
                <a:latin typeface="Times New Roman" pitchFamily="18" charset="0"/>
                <a:cs typeface="Times New Roman" pitchFamily="18" charset="0"/>
              </a:rPr>
              <a:t>AMINOGLYCOSIDES – Cont’d</a:t>
            </a:r>
            <a:endParaRPr lang="en-US" sz="3200" dirty="0"/>
          </a:p>
        </p:txBody>
      </p:sp>
      <p:sp>
        <p:nvSpPr>
          <p:cNvPr id="3" name="Content Placeholder 2"/>
          <p:cNvSpPr>
            <a:spLocks noGrp="1"/>
          </p:cNvSpPr>
          <p:nvPr>
            <p:ph idx="1"/>
          </p:nvPr>
        </p:nvSpPr>
        <p:spPr>
          <a:xfrm>
            <a:off x="457200" y="533400"/>
            <a:ext cx="8229600" cy="5592763"/>
          </a:xfrm>
        </p:spPr>
        <p:txBody>
          <a:bodyPr>
            <a:normAutofit fontScale="70000" lnSpcReduction="20000"/>
          </a:bodyPr>
          <a:lstStyle/>
          <a:p>
            <a:pPr marL="0" indent="0">
              <a:buNone/>
            </a:pPr>
            <a:r>
              <a:rPr lang="en-US" b="1" dirty="0">
                <a:solidFill>
                  <a:srgbClr val="04D235"/>
                </a:solidFill>
                <a:latin typeface="Times New Roman" pitchFamily="18" charset="0"/>
                <a:cs typeface="Times New Roman" pitchFamily="18" charset="0"/>
              </a:rPr>
              <a:t>Adverse effects:</a:t>
            </a:r>
          </a:p>
          <a:p>
            <a:pPr marL="0" indent="0">
              <a:buNone/>
            </a:pPr>
            <a:r>
              <a:rPr lang="en-US" dirty="0" err="1" smtClean="0">
                <a:latin typeface="Times New Roman" pitchFamily="18" charset="0"/>
                <a:cs typeface="Times New Roman" pitchFamily="18" charset="0"/>
              </a:rPr>
              <a:t>Aminoglyco</a:t>
            </a:r>
            <a:r>
              <a:rPr lang="en-US" smtClean="0">
                <a:latin typeface="Times New Roman" pitchFamily="18" charset="0"/>
                <a:cs typeface="Times New Roman" pitchFamily="18" charset="0"/>
              </a:rPr>
              <a:t> sides </a:t>
            </a:r>
            <a:r>
              <a:rPr lang="en-US" dirty="0">
                <a:latin typeface="Times New Roman" pitchFamily="18" charset="0"/>
                <a:cs typeface="Times New Roman" pitchFamily="18" charset="0"/>
              </a:rPr>
              <a:t>are relatively more toxic than other </a:t>
            </a:r>
            <a:r>
              <a:rPr lang="en-US" dirty="0" smtClean="0">
                <a:latin typeface="Times New Roman" pitchFamily="18" charset="0"/>
                <a:cs typeface="Times New Roman" pitchFamily="18" charset="0"/>
              </a:rPr>
              <a:t>classes </a:t>
            </a:r>
            <a:r>
              <a:rPr lang="en-US" dirty="0">
                <a:latin typeface="Times New Roman" pitchFamily="18" charset="0"/>
                <a:cs typeface="Times New Roman" pitchFamily="18" charset="0"/>
              </a:rPr>
              <a:t>of antimicrobials.  However toxicity is reversible if the treatment is stopped at early stages of development of toxicity.  Since high residues of aminoglycosides tend to accumulate in kidneys, nephrotoxicity may develop. So, in animals with decreased renal function, aminoglycosides should be avoided as first choice of treatment or in combination with other ototoxic, or nephrotoxic drugs such as furosemide or amphotericin B.</a:t>
            </a:r>
          </a:p>
          <a:p>
            <a:r>
              <a:rPr lang="en-US" b="1" dirty="0" smtClean="0">
                <a:solidFill>
                  <a:srgbClr val="04D235"/>
                </a:solidFill>
                <a:latin typeface="Times New Roman" pitchFamily="18" charset="0"/>
                <a:cs typeface="Times New Roman" pitchFamily="18" charset="0"/>
              </a:rPr>
              <a:t>Ototoxicity</a:t>
            </a:r>
            <a:r>
              <a:rPr lang="en-US" dirty="0">
                <a:latin typeface="Times New Roman" pitchFamily="18" charset="0"/>
                <a:cs typeface="Times New Roman" pitchFamily="18" charset="0"/>
              </a:rPr>
              <a:t>: it may be due to progressive damage to cochlear sensory cells and/or vestibular cells of the inner ear result in in deafness and ataxia, respectively.</a:t>
            </a:r>
          </a:p>
          <a:p>
            <a:r>
              <a:rPr lang="en-US" b="1" dirty="0" smtClean="0">
                <a:solidFill>
                  <a:srgbClr val="04D235"/>
                </a:solidFill>
                <a:latin typeface="Times New Roman" pitchFamily="18" charset="0"/>
                <a:cs typeface="Times New Roman" pitchFamily="18" charset="0"/>
              </a:rPr>
              <a:t>Nephrotoxicity</a:t>
            </a:r>
            <a:r>
              <a:rPr lang="en-US" b="1" dirty="0">
                <a:solidFill>
                  <a:srgbClr val="04D235"/>
                </a:solidFill>
                <a:latin typeface="Times New Roman" pitchFamily="18" charset="0"/>
                <a:cs typeface="Times New Roman" pitchFamily="18" charset="0"/>
              </a:rPr>
              <a:t>: </a:t>
            </a:r>
            <a:r>
              <a:rPr lang="en-US" dirty="0">
                <a:latin typeface="Times New Roman" pitchFamily="18" charset="0"/>
                <a:cs typeface="Times New Roman" pitchFamily="18" charset="0"/>
              </a:rPr>
              <a:t>it is due to damage of the membranes of proximal tubular cells result in a loss of brush border enzymes, impaired absorption, proteinuria, and decreased glomerular filtration rate.</a:t>
            </a:r>
          </a:p>
          <a:p>
            <a:r>
              <a:rPr lang="en-US" b="1" dirty="0" smtClean="0">
                <a:solidFill>
                  <a:srgbClr val="04D235"/>
                </a:solidFill>
                <a:latin typeface="Times New Roman" pitchFamily="18" charset="0"/>
                <a:cs typeface="Times New Roman" pitchFamily="18" charset="0"/>
              </a:rPr>
              <a:t>Neuromuscular </a:t>
            </a:r>
            <a:r>
              <a:rPr lang="en-US" b="1" dirty="0">
                <a:solidFill>
                  <a:srgbClr val="04D235"/>
                </a:solidFill>
                <a:latin typeface="Times New Roman" pitchFamily="18" charset="0"/>
                <a:cs typeface="Times New Roman" pitchFamily="18" charset="0"/>
              </a:rPr>
              <a:t>blockade:  </a:t>
            </a:r>
            <a:r>
              <a:rPr lang="en-US" dirty="0">
                <a:latin typeface="Times New Roman" pitchFamily="18" charset="0"/>
                <a:cs typeface="Times New Roman" pitchFamily="18" charset="0"/>
              </a:rPr>
              <a:t>it relatively rare toxicity associated with use of aminoglycosides.   It is believed due to the </a:t>
            </a:r>
            <a:r>
              <a:rPr lang="en-US" dirty="0" err="1">
                <a:latin typeface="Times New Roman" pitchFamily="18" charset="0"/>
                <a:cs typeface="Times New Roman" pitchFamily="18" charset="0"/>
              </a:rPr>
              <a:t>prejunctional</a:t>
            </a:r>
            <a:r>
              <a:rPr lang="en-US" dirty="0">
                <a:latin typeface="Times New Roman" pitchFamily="18" charset="0"/>
                <a:cs typeface="Times New Roman" pitchFamily="18" charset="0"/>
              </a:rPr>
              <a:t> blockade of acetylcholine release and decreased postsynaptic sensitivity to acetylcholine</a:t>
            </a:r>
          </a:p>
          <a:p>
            <a:endParaRPr lang="en-US" dirty="0"/>
          </a:p>
        </p:txBody>
      </p:sp>
    </p:spTree>
    <p:extLst>
      <p:ext uri="{BB962C8B-B14F-4D97-AF65-F5344CB8AC3E}">
        <p14:creationId xmlns:p14="http://schemas.microsoft.com/office/powerpoint/2010/main" val="28285247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2239962"/>
          </a:xfrm>
        </p:spPr>
        <p:txBody>
          <a:bodyPr>
            <a:noAutofit/>
          </a:bodyPr>
          <a:lstStyle/>
          <a:p>
            <a:pPr algn="l"/>
            <a:r>
              <a:rPr lang="en-US" sz="1800" dirty="0">
                <a:solidFill>
                  <a:srgbClr val="04D235"/>
                </a:solidFill>
                <a:latin typeface="Times New Roman"/>
                <a:ea typeface="MS Mincho"/>
              </a:rPr>
              <a:t>Inhibition of bacterial protein synthesis by tetracyclines</a:t>
            </a:r>
            <a:r>
              <a:rPr lang="en-US" sz="1800" i="1" dirty="0">
                <a:solidFill>
                  <a:srgbClr val="04D235"/>
                </a:solidFill>
                <a:latin typeface="Times New Roman"/>
                <a:ea typeface="MS Mincho"/>
              </a:rPr>
              <a:t>.   </a:t>
            </a:r>
            <a:r>
              <a:rPr lang="en-US" sz="1800" i="1" dirty="0">
                <a:latin typeface="Times New Roman"/>
                <a:ea typeface="MS Mincho"/>
              </a:rPr>
              <a:t>Messenger (mRNA) attaches to the 30S subunit of bacterial ribosomal RNA.  The P (</a:t>
            </a:r>
            <a:r>
              <a:rPr lang="en-US" sz="1800" i="1" dirty="0" err="1">
                <a:latin typeface="Times New Roman"/>
                <a:ea typeface="MS Mincho"/>
              </a:rPr>
              <a:t>peptidyl</a:t>
            </a:r>
            <a:r>
              <a:rPr lang="en-US" sz="1800" i="1" dirty="0">
                <a:latin typeface="Times New Roman"/>
                <a:ea typeface="MS Mincho"/>
              </a:rPr>
              <a:t>) site of the 50S ribosomal RNA subunit contains the nascent (the merging) polypeptide chain; normally, the </a:t>
            </a:r>
            <a:r>
              <a:rPr lang="en-US" sz="1800" i="1" dirty="0" err="1">
                <a:latin typeface="Times New Roman"/>
                <a:ea typeface="MS Mincho"/>
              </a:rPr>
              <a:t>aminoacyl</a:t>
            </a:r>
            <a:r>
              <a:rPr lang="en-US" sz="1800" i="1" dirty="0">
                <a:latin typeface="Times New Roman"/>
                <a:ea typeface="MS Mincho"/>
              </a:rPr>
              <a:t> </a:t>
            </a:r>
            <a:r>
              <a:rPr lang="en-US" sz="1800" i="1" dirty="0" err="1">
                <a:latin typeface="Times New Roman"/>
                <a:ea typeface="MS Mincho"/>
              </a:rPr>
              <a:t>tRNA</a:t>
            </a:r>
            <a:r>
              <a:rPr lang="en-US" sz="1800" i="1" dirty="0">
                <a:latin typeface="Times New Roman"/>
                <a:ea typeface="MS Mincho"/>
              </a:rPr>
              <a:t> charged with the next amino acid (</a:t>
            </a:r>
            <a:r>
              <a:rPr lang="en-US" sz="1800" i="1" dirty="0" err="1">
                <a:latin typeface="Times New Roman"/>
                <a:ea typeface="MS Mincho"/>
              </a:rPr>
              <a:t>aa</a:t>
            </a:r>
            <a:r>
              <a:rPr lang="en-US" sz="1800" i="1" dirty="0">
                <a:latin typeface="Times New Roman"/>
                <a:ea typeface="MS Mincho"/>
              </a:rPr>
              <a:t>) to be added to the chain moves into the A (acceptor) site, with complementary base pairing between the anticodon sequence of </a:t>
            </a:r>
            <a:r>
              <a:rPr lang="en-US" sz="1800" i="1" dirty="0" err="1">
                <a:latin typeface="Times New Roman"/>
                <a:ea typeface="MS Mincho"/>
              </a:rPr>
              <a:t>tRNA</a:t>
            </a:r>
            <a:r>
              <a:rPr lang="en-US" sz="1800" i="1" dirty="0">
                <a:latin typeface="Times New Roman"/>
                <a:ea typeface="MS Mincho"/>
              </a:rPr>
              <a:t> and the codon sequence of mRNA.  Tetracyclines inhibit bacterial protein synthesis by binding to the 30S subunit and blocking </a:t>
            </a:r>
            <a:r>
              <a:rPr lang="en-US" sz="1800" i="1" dirty="0" err="1">
                <a:latin typeface="Times New Roman"/>
                <a:ea typeface="MS Mincho"/>
              </a:rPr>
              <a:t>tRNA</a:t>
            </a:r>
            <a:r>
              <a:rPr lang="en-US" sz="1800" i="1" dirty="0">
                <a:latin typeface="Times New Roman"/>
                <a:ea typeface="MS Mincho"/>
              </a:rPr>
              <a:t> binding to the A site (red X).</a:t>
            </a:r>
            <a:endParaRPr lang="en-US" sz="1800" b="1" u="sng" dirty="0">
              <a:solidFill>
                <a:srgbClr val="FFFF00"/>
              </a:solidFill>
              <a:latin typeface="Times New Roman"/>
              <a:cs typeface="Times New Roman"/>
            </a:endParaRPr>
          </a:p>
        </p:txBody>
      </p:sp>
      <p:pic>
        <p:nvPicPr>
          <p:cNvPr id="4" name="Content Placeholder 3"/>
          <p:cNvPicPr>
            <a:picLocks noGrp="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04800" y="2667000"/>
            <a:ext cx="8534400" cy="3992563"/>
          </a:xfrm>
          <a:prstGeom prst="rect">
            <a:avLst/>
          </a:prstGeom>
          <a:noFill/>
          <a:ln>
            <a:noFill/>
          </a:ln>
        </p:spPr>
      </p:pic>
    </p:spTree>
    <p:extLst>
      <p:ext uri="{BB962C8B-B14F-4D97-AF65-F5344CB8AC3E}">
        <p14:creationId xmlns:p14="http://schemas.microsoft.com/office/powerpoint/2010/main" val="183496174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u="sng" dirty="0">
                <a:solidFill>
                  <a:srgbClr val="FFFF00"/>
                </a:solidFill>
                <a:latin typeface="Times New Roman"/>
                <a:ea typeface="MS Mincho"/>
              </a:rPr>
              <a:t>TETRACYCLINES</a:t>
            </a:r>
            <a:endParaRPr lang="en-US" dirty="0"/>
          </a:p>
        </p:txBody>
      </p:sp>
      <p:sp>
        <p:nvSpPr>
          <p:cNvPr id="3" name="Content Placeholder 2"/>
          <p:cNvSpPr>
            <a:spLocks noGrp="1"/>
          </p:cNvSpPr>
          <p:nvPr>
            <p:ph idx="1"/>
          </p:nvPr>
        </p:nvSpPr>
        <p:spPr>
          <a:xfrm>
            <a:off x="457200" y="1219200"/>
            <a:ext cx="8229600" cy="4906963"/>
          </a:xfrm>
        </p:spPr>
        <p:txBody>
          <a:bodyPr>
            <a:normAutofit fontScale="55000" lnSpcReduction="20000"/>
          </a:bodyPr>
          <a:lstStyle/>
          <a:p>
            <a:pPr marL="0" marR="0" indent="0">
              <a:lnSpc>
                <a:spcPct val="150000"/>
              </a:lnSpc>
              <a:spcBef>
                <a:spcPts val="0"/>
              </a:spcBef>
              <a:spcAft>
                <a:spcPts val="0"/>
              </a:spcAft>
              <a:buNone/>
            </a:pPr>
            <a:r>
              <a:rPr lang="en-US" sz="4000" dirty="0">
                <a:solidFill>
                  <a:srgbClr val="04D235"/>
                </a:solidFill>
                <a:latin typeface="Times New Roman"/>
                <a:ea typeface="MS Mincho"/>
              </a:rPr>
              <a:t>Therapeutic uses</a:t>
            </a:r>
            <a:r>
              <a:rPr lang="en-US" b="1" dirty="0">
                <a:latin typeface="Times New Roman"/>
                <a:ea typeface="MS Mincho"/>
              </a:rPr>
              <a:t>: </a:t>
            </a:r>
            <a:endParaRPr lang="en-US" dirty="0">
              <a:latin typeface="Times New Roman"/>
              <a:ea typeface="MS Mincho"/>
            </a:endParaRPr>
          </a:p>
          <a:p>
            <a:pPr marL="0" lvl="0" indent="0">
              <a:lnSpc>
                <a:spcPct val="120000"/>
              </a:lnSpc>
              <a:spcBef>
                <a:spcPts val="0"/>
              </a:spcBef>
              <a:buNone/>
            </a:pPr>
            <a:r>
              <a:rPr lang="en-US" sz="4400" b="1" dirty="0">
                <a:solidFill>
                  <a:srgbClr val="FF0000"/>
                </a:solidFill>
                <a:latin typeface="Times New Roman"/>
                <a:ea typeface="MS Mincho"/>
              </a:rPr>
              <a:t>Large animals: </a:t>
            </a:r>
            <a:r>
              <a:rPr lang="en-US" sz="4400" dirty="0">
                <a:latin typeface="Times New Roman"/>
                <a:ea typeface="MS Mincho"/>
              </a:rPr>
              <a:t>in cattle, sheep, horses, and swine, tetracycline, chlortetracycline, and oxytetracycline are used in the treatment of local and systemic bacterial, chlamydial, rickettsial, and protozoal </a:t>
            </a:r>
            <a:r>
              <a:rPr lang="en-US" sz="4400" dirty="0" smtClean="0">
                <a:latin typeface="Times New Roman"/>
                <a:ea typeface="MS Mincho"/>
              </a:rPr>
              <a:t>infections</a:t>
            </a:r>
          </a:p>
          <a:p>
            <a:pPr lvl="0">
              <a:lnSpc>
                <a:spcPct val="120000"/>
              </a:lnSpc>
              <a:spcBef>
                <a:spcPts val="0"/>
              </a:spcBef>
              <a:buFont typeface="+mj-lt"/>
              <a:buAutoNum type="alphaLcParenR"/>
            </a:pPr>
            <a:endParaRPr lang="en-US" sz="4400" dirty="0">
              <a:latin typeface="Times New Roman"/>
              <a:ea typeface="MS Mincho"/>
            </a:endParaRPr>
          </a:p>
          <a:p>
            <a:pPr marL="0" lvl="0" indent="0">
              <a:lnSpc>
                <a:spcPct val="120000"/>
              </a:lnSpc>
              <a:spcBef>
                <a:spcPts val="0"/>
              </a:spcBef>
              <a:buNone/>
            </a:pPr>
            <a:r>
              <a:rPr lang="en-US" sz="4400" b="1" dirty="0">
                <a:solidFill>
                  <a:srgbClr val="FF0000"/>
                </a:solidFill>
                <a:latin typeface="Times New Roman"/>
                <a:ea typeface="MS Mincho"/>
              </a:rPr>
              <a:t>Small animals: </a:t>
            </a:r>
            <a:r>
              <a:rPr lang="en-US" sz="4400" dirty="0">
                <a:latin typeface="Times New Roman"/>
                <a:ea typeface="MS Mincho"/>
              </a:rPr>
              <a:t>in dogs and cats, doxycycline, minocycline, and tetracycline are used in the treatment of respiratory and urinary tract infections.  Also can be used as specific treatment for </a:t>
            </a:r>
            <a:r>
              <a:rPr lang="en-US" sz="4400" i="1" dirty="0">
                <a:latin typeface="Times New Roman"/>
                <a:ea typeface="MS Mincho"/>
              </a:rPr>
              <a:t>Borrelia</a:t>
            </a:r>
            <a:r>
              <a:rPr lang="en-US" sz="4400" dirty="0">
                <a:latin typeface="Times New Roman"/>
                <a:ea typeface="MS Mincho"/>
              </a:rPr>
              <a:t> (Lyme disease), </a:t>
            </a:r>
            <a:r>
              <a:rPr lang="en-US" sz="4400" i="1" dirty="0">
                <a:latin typeface="Times New Roman"/>
                <a:ea typeface="MS Mincho"/>
              </a:rPr>
              <a:t>Brucella, Haemobartonella</a:t>
            </a:r>
            <a:r>
              <a:rPr lang="en-US" sz="4400" dirty="0">
                <a:latin typeface="Times New Roman"/>
                <a:ea typeface="MS Mincho"/>
              </a:rPr>
              <a:t>, and </a:t>
            </a:r>
            <a:r>
              <a:rPr lang="en-US" sz="4400" i="1" dirty="0">
                <a:latin typeface="Times New Roman"/>
                <a:ea typeface="MS Mincho"/>
              </a:rPr>
              <a:t>Ehrlichia</a:t>
            </a:r>
            <a:r>
              <a:rPr lang="en-US" sz="4400" dirty="0">
                <a:latin typeface="Times New Roman"/>
                <a:ea typeface="MS Mincho"/>
              </a:rPr>
              <a:t> species infections.   They are also effective in the treatment of psittacosis in birds.</a:t>
            </a:r>
          </a:p>
          <a:p>
            <a:endParaRPr lang="en-US" dirty="0"/>
          </a:p>
        </p:txBody>
      </p:sp>
    </p:spTree>
    <p:extLst>
      <p:ext uri="{BB962C8B-B14F-4D97-AF65-F5344CB8AC3E}">
        <p14:creationId xmlns:p14="http://schemas.microsoft.com/office/powerpoint/2010/main" val="118902063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63562"/>
          </a:xfrm>
        </p:spPr>
        <p:txBody>
          <a:bodyPr>
            <a:normAutofit fontScale="90000"/>
          </a:bodyPr>
          <a:lstStyle/>
          <a:p>
            <a:r>
              <a:rPr lang="en-US" sz="3200" b="1" u="sng" dirty="0">
                <a:solidFill>
                  <a:srgbClr val="FFFF00"/>
                </a:solidFill>
                <a:latin typeface="Times New Roman"/>
                <a:ea typeface="MS Mincho"/>
              </a:rPr>
              <a:t>TETRACYCLINES</a:t>
            </a:r>
            <a:endParaRPr lang="en-US" sz="3200" dirty="0">
              <a:solidFill>
                <a:srgbClr val="FFFF00"/>
              </a:solidFill>
              <a:latin typeface="Times New Roman"/>
              <a:cs typeface="Times New Roman"/>
            </a:endParaRPr>
          </a:p>
        </p:txBody>
      </p:sp>
      <p:sp>
        <p:nvSpPr>
          <p:cNvPr id="3" name="Content Placeholder 2"/>
          <p:cNvSpPr>
            <a:spLocks noGrp="1"/>
          </p:cNvSpPr>
          <p:nvPr>
            <p:ph idx="1"/>
          </p:nvPr>
        </p:nvSpPr>
        <p:spPr>
          <a:xfrm>
            <a:off x="457200" y="762000"/>
            <a:ext cx="8229600" cy="5943600"/>
          </a:xfrm>
        </p:spPr>
        <p:txBody>
          <a:bodyPr>
            <a:normAutofit fontScale="40000" lnSpcReduction="20000"/>
          </a:bodyPr>
          <a:lstStyle/>
          <a:p>
            <a:pPr marL="0" marR="0" indent="0">
              <a:lnSpc>
                <a:spcPct val="150000"/>
              </a:lnSpc>
              <a:spcBef>
                <a:spcPts val="0"/>
              </a:spcBef>
              <a:spcAft>
                <a:spcPts val="0"/>
              </a:spcAft>
              <a:buNone/>
              <a:tabLst>
                <a:tab pos="114300" algn="l"/>
              </a:tabLst>
            </a:pPr>
            <a:r>
              <a:rPr lang="en-US" sz="5100" b="1" dirty="0" smtClean="0">
                <a:solidFill>
                  <a:srgbClr val="04D235"/>
                </a:solidFill>
                <a:latin typeface="Times New Roman"/>
                <a:ea typeface="MS Mincho"/>
              </a:rPr>
              <a:t>Administration:</a:t>
            </a:r>
          </a:p>
          <a:p>
            <a:pPr marR="0">
              <a:lnSpc>
                <a:spcPct val="120000"/>
              </a:lnSpc>
              <a:spcBef>
                <a:spcPts val="0"/>
              </a:spcBef>
              <a:spcAft>
                <a:spcPts val="0"/>
              </a:spcAft>
              <a:tabLst>
                <a:tab pos="114300" algn="l"/>
              </a:tabLst>
            </a:pPr>
            <a:r>
              <a:rPr lang="en-US" sz="5000" dirty="0" smtClean="0">
                <a:latin typeface="Times New Roman"/>
                <a:ea typeface="MS Mincho"/>
              </a:rPr>
              <a:t>Teteracylines are given orally or IV every 8-12 hours. </a:t>
            </a:r>
          </a:p>
          <a:p>
            <a:pPr marR="0">
              <a:lnSpc>
                <a:spcPct val="120000"/>
              </a:lnSpc>
              <a:spcBef>
                <a:spcPts val="0"/>
              </a:spcBef>
              <a:spcAft>
                <a:spcPts val="0"/>
              </a:spcAft>
              <a:tabLst>
                <a:tab pos="114300" algn="l"/>
              </a:tabLst>
            </a:pPr>
            <a:endParaRPr lang="en-US" sz="5000" dirty="0" smtClean="0">
              <a:latin typeface="Times New Roman"/>
              <a:ea typeface="MS Mincho"/>
            </a:endParaRPr>
          </a:p>
          <a:p>
            <a:pPr marR="0">
              <a:lnSpc>
                <a:spcPct val="120000"/>
              </a:lnSpc>
              <a:spcBef>
                <a:spcPts val="0"/>
              </a:spcBef>
              <a:spcAft>
                <a:spcPts val="0"/>
              </a:spcAft>
              <a:tabLst>
                <a:tab pos="114300" algn="l"/>
              </a:tabLst>
            </a:pPr>
            <a:r>
              <a:rPr lang="en-US" sz="5000" dirty="0" smtClean="0">
                <a:latin typeface="Times New Roman"/>
                <a:ea typeface="MS Mincho"/>
              </a:rPr>
              <a:t>Oral therapeutic doses should be avoided in adult ruminants and used with caution in horses because of the danger of disrupting ruminal or colonic microflora, respectively.</a:t>
            </a:r>
          </a:p>
          <a:p>
            <a:pPr marL="0" marR="0" indent="0">
              <a:lnSpc>
                <a:spcPct val="150000"/>
              </a:lnSpc>
              <a:spcBef>
                <a:spcPts val="0"/>
              </a:spcBef>
              <a:spcAft>
                <a:spcPts val="0"/>
              </a:spcAft>
              <a:buNone/>
              <a:tabLst>
                <a:tab pos="114300" algn="l"/>
              </a:tabLst>
            </a:pPr>
            <a:r>
              <a:rPr lang="en-US" sz="5100" b="1" dirty="0" smtClean="0">
                <a:solidFill>
                  <a:srgbClr val="04D235"/>
                </a:solidFill>
                <a:latin typeface="Times New Roman"/>
                <a:ea typeface="MS Mincho"/>
              </a:rPr>
              <a:t>Pharmacokinetics</a:t>
            </a:r>
            <a:r>
              <a:rPr lang="en-US" sz="5100" b="1" dirty="0">
                <a:solidFill>
                  <a:srgbClr val="04D235"/>
                </a:solidFill>
                <a:latin typeface="Times New Roman"/>
                <a:ea typeface="MS Mincho"/>
              </a:rPr>
              <a:t>:</a:t>
            </a:r>
          </a:p>
          <a:p>
            <a:pPr marR="0">
              <a:lnSpc>
                <a:spcPct val="120000"/>
              </a:lnSpc>
              <a:spcBef>
                <a:spcPts val="0"/>
              </a:spcBef>
              <a:spcAft>
                <a:spcPts val="0"/>
              </a:spcAft>
              <a:tabLst>
                <a:tab pos="114300" algn="l"/>
              </a:tabLst>
            </a:pPr>
            <a:r>
              <a:rPr lang="en-US" sz="5000" dirty="0" smtClean="0">
                <a:latin typeface="Times New Roman"/>
                <a:ea typeface="MS Mincho"/>
              </a:rPr>
              <a:t>Oral absorption is fair for tetracyclines (range from 60-90%) of the given dose but not for chlortetracycline</a:t>
            </a:r>
            <a:r>
              <a:rPr lang="en-US" sz="5000" dirty="0">
                <a:latin typeface="Times New Roman"/>
                <a:ea typeface="MS Mincho"/>
              </a:rPr>
              <a:t>, which is only 35</a:t>
            </a:r>
            <a:r>
              <a:rPr lang="en-US" sz="5000" dirty="0" smtClean="0">
                <a:latin typeface="Times New Roman"/>
                <a:ea typeface="MS Mincho"/>
              </a:rPr>
              <a:t>%.</a:t>
            </a:r>
          </a:p>
          <a:p>
            <a:pPr marR="0">
              <a:lnSpc>
                <a:spcPct val="120000"/>
              </a:lnSpc>
              <a:spcBef>
                <a:spcPts val="0"/>
              </a:spcBef>
              <a:spcAft>
                <a:spcPts val="0"/>
              </a:spcAft>
              <a:tabLst>
                <a:tab pos="114300" algn="l"/>
              </a:tabLst>
            </a:pPr>
            <a:endParaRPr lang="en-US" sz="5000" dirty="0">
              <a:latin typeface="Times New Roman"/>
              <a:ea typeface="MS Mincho"/>
            </a:endParaRPr>
          </a:p>
          <a:p>
            <a:pPr marR="0">
              <a:lnSpc>
                <a:spcPct val="120000"/>
              </a:lnSpc>
              <a:spcBef>
                <a:spcPts val="0"/>
              </a:spcBef>
              <a:spcAft>
                <a:spcPts val="0"/>
              </a:spcAft>
              <a:tabLst>
                <a:tab pos="114300" algn="l"/>
              </a:tabLst>
            </a:pPr>
            <a:r>
              <a:rPr lang="en-US" sz="5000" dirty="0" smtClean="0">
                <a:latin typeface="Times New Roman"/>
                <a:ea typeface="MS Mincho"/>
              </a:rPr>
              <a:t>Since </a:t>
            </a:r>
            <a:r>
              <a:rPr lang="en-US" sz="5000" dirty="0">
                <a:latin typeface="Times New Roman"/>
                <a:ea typeface="MS Mincho"/>
              </a:rPr>
              <a:t>divalent ions chelate with tetracyclines, milk, antacids, or iron salts should be avoided 3 hours before and after oral administration. </a:t>
            </a:r>
            <a:endParaRPr lang="en-US" sz="5000" dirty="0" smtClean="0">
              <a:latin typeface="Times New Roman"/>
              <a:ea typeface="MS Mincho"/>
            </a:endParaRPr>
          </a:p>
          <a:p>
            <a:pPr marL="0" marR="0" indent="0">
              <a:lnSpc>
                <a:spcPct val="120000"/>
              </a:lnSpc>
              <a:spcBef>
                <a:spcPts val="0"/>
              </a:spcBef>
              <a:spcAft>
                <a:spcPts val="0"/>
              </a:spcAft>
              <a:buNone/>
              <a:tabLst>
                <a:tab pos="114300" algn="l"/>
              </a:tabLst>
            </a:pPr>
            <a:r>
              <a:rPr lang="en-US" sz="5000" dirty="0" smtClean="0">
                <a:latin typeface="Times New Roman"/>
                <a:ea typeface="MS Mincho"/>
              </a:rPr>
              <a:t> </a:t>
            </a:r>
          </a:p>
          <a:p>
            <a:pPr>
              <a:lnSpc>
                <a:spcPct val="120000"/>
              </a:lnSpc>
              <a:spcBef>
                <a:spcPts val="0"/>
              </a:spcBef>
              <a:tabLst>
                <a:tab pos="114300" algn="l"/>
              </a:tabLst>
            </a:pPr>
            <a:r>
              <a:rPr lang="en-US" sz="5000" dirty="0" smtClean="0">
                <a:latin typeface="Times New Roman"/>
                <a:ea typeface="MS Mincho"/>
              </a:rPr>
              <a:t>Teteracylines </a:t>
            </a:r>
            <a:r>
              <a:rPr lang="en-US" sz="5000" dirty="0">
                <a:latin typeface="Times New Roman"/>
                <a:ea typeface="MS Mincho"/>
              </a:rPr>
              <a:t>distribute well in all body tissues except the CNS. </a:t>
            </a:r>
            <a:endParaRPr lang="en-US" sz="5000" dirty="0" smtClean="0">
              <a:latin typeface="Times New Roman"/>
              <a:ea typeface="MS Mincho"/>
            </a:endParaRPr>
          </a:p>
          <a:p>
            <a:pPr>
              <a:lnSpc>
                <a:spcPct val="120000"/>
              </a:lnSpc>
              <a:spcBef>
                <a:spcPts val="0"/>
              </a:spcBef>
              <a:tabLst>
                <a:tab pos="114300" algn="l"/>
              </a:tabLst>
            </a:pPr>
            <a:endParaRPr lang="en-US" sz="5000" dirty="0" smtClean="0">
              <a:latin typeface="Times New Roman"/>
              <a:ea typeface="MS Mincho"/>
            </a:endParaRPr>
          </a:p>
          <a:p>
            <a:pPr>
              <a:lnSpc>
                <a:spcPct val="120000"/>
              </a:lnSpc>
              <a:spcBef>
                <a:spcPts val="0"/>
              </a:spcBef>
              <a:tabLst>
                <a:tab pos="114300" algn="l"/>
              </a:tabLst>
            </a:pPr>
            <a:r>
              <a:rPr lang="en-US" sz="5000" dirty="0" smtClean="0">
                <a:latin typeface="Times New Roman"/>
                <a:ea typeface="MS Mincho"/>
              </a:rPr>
              <a:t>Metabolism </a:t>
            </a:r>
            <a:r>
              <a:rPr lang="en-US" sz="5000" dirty="0">
                <a:latin typeface="Times New Roman"/>
                <a:ea typeface="MS Mincho"/>
              </a:rPr>
              <a:t>is minimal in domestic animals. Renal excretion by glomerular filtration is the major route of elimination for most tetracyclines.</a:t>
            </a:r>
          </a:p>
          <a:p>
            <a:endParaRPr lang="en-US" sz="5000" dirty="0">
              <a:latin typeface="Times New Roman"/>
              <a:cs typeface="Times New Roman"/>
            </a:endParaRPr>
          </a:p>
        </p:txBody>
      </p:sp>
    </p:spTree>
    <p:extLst>
      <p:ext uri="{BB962C8B-B14F-4D97-AF65-F5344CB8AC3E}">
        <p14:creationId xmlns:p14="http://schemas.microsoft.com/office/powerpoint/2010/main" val="359189158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900" b="1" u="sng" dirty="0">
                <a:solidFill>
                  <a:srgbClr val="FFFF00"/>
                </a:solidFill>
                <a:latin typeface="Times New Roman"/>
                <a:ea typeface="MS Mincho"/>
              </a:rPr>
              <a:t>TETRACYCLINES</a:t>
            </a:r>
            <a:endParaRPr lang="en-US" sz="3200" u="sng" dirty="0">
              <a:solidFill>
                <a:srgbClr val="FFFF00"/>
              </a:solidFill>
              <a:latin typeface="Times New Roman"/>
              <a:cs typeface="Times New Roman"/>
            </a:endParaRPr>
          </a:p>
        </p:txBody>
      </p:sp>
      <p:sp>
        <p:nvSpPr>
          <p:cNvPr id="3" name="Content Placeholder 2"/>
          <p:cNvSpPr>
            <a:spLocks noGrp="1"/>
          </p:cNvSpPr>
          <p:nvPr>
            <p:ph idx="1"/>
          </p:nvPr>
        </p:nvSpPr>
        <p:spPr>
          <a:xfrm>
            <a:off x="457200" y="1143000"/>
            <a:ext cx="8229600" cy="5638800"/>
          </a:xfrm>
        </p:spPr>
        <p:txBody>
          <a:bodyPr>
            <a:normAutofit fontScale="62500" lnSpcReduction="20000"/>
          </a:bodyPr>
          <a:lstStyle/>
          <a:p>
            <a:pPr marL="0" marR="0" indent="0">
              <a:lnSpc>
                <a:spcPct val="150000"/>
              </a:lnSpc>
              <a:spcBef>
                <a:spcPts val="0"/>
              </a:spcBef>
              <a:spcAft>
                <a:spcPts val="0"/>
              </a:spcAft>
              <a:buNone/>
              <a:tabLst>
                <a:tab pos="114300" algn="l"/>
              </a:tabLst>
            </a:pPr>
            <a:r>
              <a:rPr lang="en-US" sz="4500" b="1" dirty="0">
                <a:solidFill>
                  <a:srgbClr val="04D235"/>
                </a:solidFill>
                <a:latin typeface="Times New Roman"/>
                <a:ea typeface="MS Mincho"/>
              </a:rPr>
              <a:t>Adverse effects:</a:t>
            </a:r>
          </a:p>
          <a:p>
            <a:pPr lvl="0">
              <a:lnSpc>
                <a:spcPct val="150000"/>
              </a:lnSpc>
              <a:spcBef>
                <a:spcPts val="0"/>
              </a:spcBef>
              <a:buFont typeface="+mj-lt"/>
              <a:buAutoNum type="alphaLcParenR"/>
              <a:tabLst>
                <a:tab pos="114300" algn="l"/>
              </a:tabLst>
            </a:pPr>
            <a:r>
              <a:rPr lang="en-US" b="1" dirty="0">
                <a:solidFill>
                  <a:srgbClr val="FF0000"/>
                </a:solidFill>
                <a:latin typeface="Times New Roman"/>
                <a:ea typeface="MS Mincho"/>
              </a:rPr>
              <a:t>Nephrotoxicity:</a:t>
            </a:r>
            <a:r>
              <a:rPr lang="en-US" dirty="0">
                <a:solidFill>
                  <a:srgbClr val="FF0000"/>
                </a:solidFill>
                <a:latin typeface="Times New Roman"/>
                <a:ea typeface="MS Mincho"/>
              </a:rPr>
              <a:t> </a:t>
            </a:r>
            <a:r>
              <a:rPr lang="en-US" dirty="0">
                <a:latin typeface="Times New Roman"/>
                <a:ea typeface="MS Mincho"/>
              </a:rPr>
              <a:t>is common with tetracyclines except doxycycline and minocycline.  Thus, they should be avoided if renal function is impaired.</a:t>
            </a:r>
          </a:p>
          <a:p>
            <a:pPr lvl="0">
              <a:lnSpc>
                <a:spcPct val="150000"/>
              </a:lnSpc>
              <a:spcBef>
                <a:spcPts val="0"/>
              </a:spcBef>
              <a:buFont typeface="+mj-lt"/>
              <a:buAutoNum type="alphaLcParenR"/>
              <a:tabLst>
                <a:tab pos="114300" algn="l"/>
              </a:tabLst>
            </a:pPr>
            <a:r>
              <a:rPr lang="en-US" b="1" dirty="0">
                <a:solidFill>
                  <a:srgbClr val="FF0000"/>
                </a:solidFill>
                <a:latin typeface="Times New Roman"/>
                <a:ea typeface="MS Mincho"/>
              </a:rPr>
              <a:t>Permanent teeth stain</a:t>
            </a:r>
            <a:r>
              <a:rPr lang="en-US" dirty="0">
                <a:solidFill>
                  <a:srgbClr val="FF0000"/>
                </a:solidFill>
                <a:latin typeface="Times New Roman"/>
                <a:ea typeface="MS Mincho"/>
              </a:rPr>
              <a:t> </a:t>
            </a:r>
            <a:r>
              <a:rPr lang="en-US" dirty="0">
                <a:latin typeface="Times New Roman"/>
                <a:ea typeface="MS Mincho"/>
              </a:rPr>
              <a:t>may occur in young animals due to the formation of a tetracycline-calcium phosphate complex in enamel and dentine.</a:t>
            </a:r>
          </a:p>
          <a:p>
            <a:pPr lvl="0">
              <a:lnSpc>
                <a:spcPct val="150000"/>
              </a:lnSpc>
              <a:spcBef>
                <a:spcPts val="0"/>
              </a:spcBef>
              <a:buFont typeface="+mj-lt"/>
              <a:buAutoNum type="alphaLcParenR"/>
              <a:tabLst>
                <a:tab pos="114300" algn="l"/>
              </a:tabLst>
            </a:pPr>
            <a:r>
              <a:rPr lang="en-US" b="1" dirty="0" smtClean="0">
                <a:solidFill>
                  <a:srgbClr val="FF0000"/>
                </a:solidFill>
                <a:latin typeface="Times New Roman"/>
                <a:ea typeface="MS Mincho"/>
              </a:rPr>
              <a:t>Resistance </a:t>
            </a:r>
            <a:r>
              <a:rPr lang="en-US" dirty="0" smtClean="0">
                <a:latin typeface="Times New Roman"/>
                <a:ea typeface="MS Mincho"/>
              </a:rPr>
              <a:t>to fungi</a:t>
            </a:r>
            <a:r>
              <a:rPr lang="en-US" dirty="0">
                <a:latin typeface="Times New Roman"/>
                <a:ea typeface="MS Mincho"/>
              </a:rPr>
              <a:t>, yeast, or </a:t>
            </a:r>
            <a:r>
              <a:rPr lang="en-US" dirty="0" smtClean="0">
                <a:latin typeface="Times New Roman"/>
                <a:ea typeface="MS Mincho"/>
              </a:rPr>
              <a:t>bacteria </a:t>
            </a:r>
            <a:r>
              <a:rPr lang="en-US" dirty="0">
                <a:latin typeface="Times New Roman"/>
                <a:ea typeface="MS Mincho"/>
              </a:rPr>
              <a:t>may occur in the GI tract with prolonged administration.  </a:t>
            </a:r>
            <a:r>
              <a:rPr lang="en-US" b="1" dirty="0">
                <a:latin typeface="Times New Roman"/>
                <a:ea typeface="MS Mincho"/>
              </a:rPr>
              <a:t>Oral tetracyclines should not be used with herbivores because of serious effects on ruminant digestion.</a:t>
            </a:r>
            <a:endParaRPr lang="en-US" dirty="0">
              <a:latin typeface="Times New Roman"/>
              <a:ea typeface="MS Mincho"/>
            </a:endParaRPr>
          </a:p>
          <a:p>
            <a:pPr lvl="0">
              <a:lnSpc>
                <a:spcPct val="150000"/>
              </a:lnSpc>
              <a:spcBef>
                <a:spcPts val="0"/>
              </a:spcBef>
              <a:buFont typeface="+mj-lt"/>
              <a:buAutoNum type="alphaLcParenR"/>
              <a:tabLst>
                <a:tab pos="114300" algn="l"/>
              </a:tabLst>
            </a:pPr>
            <a:r>
              <a:rPr lang="en-US" b="1" dirty="0" err="1">
                <a:solidFill>
                  <a:srgbClr val="FF0000"/>
                </a:solidFill>
                <a:latin typeface="Times New Roman"/>
                <a:ea typeface="MS Mincho"/>
              </a:rPr>
              <a:t>Antianabolic</a:t>
            </a:r>
            <a:r>
              <a:rPr lang="en-US" b="1" dirty="0">
                <a:solidFill>
                  <a:srgbClr val="FF0000"/>
                </a:solidFill>
                <a:latin typeface="Times New Roman"/>
                <a:ea typeface="MS Mincho"/>
              </a:rPr>
              <a:t> effect </a:t>
            </a:r>
            <a:r>
              <a:rPr lang="en-US" dirty="0">
                <a:latin typeface="Times New Roman"/>
                <a:ea typeface="MS Mincho"/>
              </a:rPr>
              <a:t>may develop with high doses due to binding to mitochondrial ribosomes</a:t>
            </a:r>
            <a:r>
              <a:rPr lang="en-US" dirty="0" smtClean="0">
                <a:latin typeface="Times New Roman"/>
                <a:ea typeface="MS Mincho"/>
              </a:rPr>
              <a:t>.</a:t>
            </a:r>
          </a:p>
          <a:p>
            <a:pPr lvl="0">
              <a:lnSpc>
                <a:spcPct val="150000"/>
              </a:lnSpc>
              <a:spcBef>
                <a:spcPts val="0"/>
              </a:spcBef>
              <a:buFont typeface="+mj-lt"/>
              <a:buAutoNum type="alphaLcParenR"/>
              <a:tabLst>
                <a:tab pos="114300" algn="l"/>
              </a:tabLst>
            </a:pPr>
            <a:r>
              <a:rPr lang="en-US" dirty="0" smtClean="0">
                <a:latin typeface="Times New Roman"/>
                <a:ea typeface="MS Mincho"/>
              </a:rPr>
              <a:t> </a:t>
            </a:r>
            <a:r>
              <a:rPr lang="en-US" b="1" dirty="0" smtClean="0">
                <a:solidFill>
                  <a:srgbClr val="FF0000"/>
                </a:solidFill>
                <a:latin typeface="Times New Roman"/>
                <a:ea typeface="MS Mincho"/>
              </a:rPr>
              <a:t>Photosensitivity </a:t>
            </a:r>
            <a:r>
              <a:rPr lang="en-US" b="1" dirty="0">
                <a:solidFill>
                  <a:srgbClr val="FF0000"/>
                </a:solidFill>
                <a:latin typeface="Times New Roman"/>
                <a:ea typeface="MS Mincho"/>
              </a:rPr>
              <a:t>and hepatotoxicity</a:t>
            </a:r>
            <a:r>
              <a:rPr lang="en-US" dirty="0">
                <a:solidFill>
                  <a:srgbClr val="FF0000"/>
                </a:solidFill>
                <a:latin typeface="Times New Roman"/>
                <a:ea typeface="MS Mincho"/>
              </a:rPr>
              <a:t> </a:t>
            </a:r>
            <a:r>
              <a:rPr lang="en-US" dirty="0">
                <a:latin typeface="Times New Roman"/>
                <a:ea typeface="MS Mincho"/>
              </a:rPr>
              <a:t>can be developed with therapeutic use of tetracyclines.</a:t>
            </a:r>
          </a:p>
          <a:p>
            <a:endParaRPr lang="en-US" dirty="0"/>
          </a:p>
        </p:txBody>
      </p:sp>
    </p:spTree>
    <p:extLst>
      <p:ext uri="{BB962C8B-B14F-4D97-AF65-F5344CB8AC3E}">
        <p14:creationId xmlns:p14="http://schemas.microsoft.com/office/powerpoint/2010/main" val="32933372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487362"/>
          </a:xfrm>
        </p:spPr>
        <p:txBody>
          <a:bodyPr>
            <a:normAutofit fontScale="90000"/>
          </a:bodyPr>
          <a:lstStyle/>
          <a:p>
            <a:r>
              <a:rPr lang="en-US" sz="3600" dirty="0" smtClean="0">
                <a:solidFill>
                  <a:srgbClr val="FFFF00"/>
                </a:solidFill>
                <a:latin typeface="Times New Roman"/>
                <a:cs typeface="Times New Roman"/>
              </a:rPr>
              <a:t/>
            </a:r>
            <a:br>
              <a:rPr lang="en-US" sz="3600" dirty="0" smtClean="0">
                <a:solidFill>
                  <a:srgbClr val="FFFF00"/>
                </a:solidFill>
                <a:latin typeface="Times New Roman"/>
                <a:cs typeface="Times New Roman"/>
              </a:rPr>
            </a:br>
            <a:r>
              <a:rPr lang="en-US" sz="2900" b="1" u="sng" dirty="0">
                <a:solidFill>
                  <a:srgbClr val="FFFF00"/>
                </a:solidFill>
                <a:latin typeface="Times New Roman"/>
                <a:ea typeface="MS Mincho"/>
              </a:rPr>
              <a:t>TETRACYCLINES</a:t>
            </a:r>
            <a:r>
              <a:rPr lang="en-US" dirty="0"/>
              <a:t/>
            </a:r>
            <a:br>
              <a:rPr lang="en-US" dirty="0"/>
            </a:br>
            <a:endParaRPr lang="en-US" dirty="0"/>
          </a:p>
        </p:txBody>
      </p:sp>
      <p:sp>
        <p:nvSpPr>
          <p:cNvPr id="3" name="Content Placeholder 2"/>
          <p:cNvSpPr>
            <a:spLocks noGrp="1"/>
          </p:cNvSpPr>
          <p:nvPr>
            <p:ph idx="1"/>
          </p:nvPr>
        </p:nvSpPr>
        <p:spPr>
          <a:xfrm>
            <a:off x="457200" y="914400"/>
            <a:ext cx="8229600" cy="5715000"/>
          </a:xfrm>
        </p:spPr>
        <p:txBody>
          <a:bodyPr>
            <a:normAutofit fontScale="47500" lnSpcReduction="20000"/>
          </a:bodyPr>
          <a:lstStyle/>
          <a:p>
            <a:pPr marL="0" marR="0" indent="0">
              <a:lnSpc>
                <a:spcPct val="150000"/>
              </a:lnSpc>
              <a:spcBef>
                <a:spcPts val="0"/>
              </a:spcBef>
              <a:spcAft>
                <a:spcPts val="0"/>
              </a:spcAft>
              <a:buNone/>
              <a:tabLst>
                <a:tab pos="114300" algn="l"/>
              </a:tabLst>
            </a:pPr>
            <a:r>
              <a:rPr lang="en-US" sz="5100" b="1" dirty="0">
                <a:solidFill>
                  <a:srgbClr val="04D235"/>
                </a:solidFill>
                <a:latin typeface="Times New Roman"/>
                <a:ea typeface="MS Mincho"/>
              </a:rPr>
              <a:t>Resistance: </a:t>
            </a:r>
          </a:p>
          <a:p>
            <a:pPr marL="0" marR="0" indent="0">
              <a:lnSpc>
                <a:spcPct val="120000"/>
              </a:lnSpc>
              <a:spcBef>
                <a:spcPts val="0"/>
              </a:spcBef>
              <a:spcAft>
                <a:spcPts val="0"/>
              </a:spcAft>
              <a:buNone/>
              <a:tabLst>
                <a:tab pos="114300" algn="l"/>
              </a:tabLst>
            </a:pPr>
            <a:r>
              <a:rPr lang="en-US" sz="4000" dirty="0">
                <a:latin typeface="Times New Roman"/>
                <a:ea typeface="MS Mincho"/>
              </a:rPr>
              <a:t>R</a:t>
            </a:r>
            <a:r>
              <a:rPr lang="en-US" sz="4000" dirty="0" smtClean="0">
                <a:latin typeface="Times New Roman"/>
                <a:ea typeface="MS Mincho"/>
              </a:rPr>
              <a:t>esistance </a:t>
            </a:r>
            <a:r>
              <a:rPr lang="en-US" sz="4000" dirty="0">
                <a:latin typeface="Times New Roman"/>
                <a:ea typeface="MS Mincho"/>
              </a:rPr>
              <a:t>to tetracycline is widely spread because of the extensive use.  Resistance may be developing due to decreased drug uptake or active transport of the tetracycline out of the bacterial cell.</a:t>
            </a:r>
          </a:p>
          <a:p>
            <a:pPr marL="0" marR="0" indent="0">
              <a:lnSpc>
                <a:spcPct val="150000"/>
              </a:lnSpc>
              <a:spcBef>
                <a:spcPts val="0"/>
              </a:spcBef>
              <a:spcAft>
                <a:spcPts val="0"/>
              </a:spcAft>
              <a:buNone/>
              <a:tabLst>
                <a:tab pos="114300" algn="l"/>
              </a:tabLst>
            </a:pPr>
            <a:endParaRPr lang="en-US" b="1" dirty="0" smtClean="0">
              <a:latin typeface="Times New Roman"/>
              <a:ea typeface="MS Mincho"/>
            </a:endParaRPr>
          </a:p>
          <a:p>
            <a:pPr marL="0" marR="0" indent="0">
              <a:lnSpc>
                <a:spcPct val="150000"/>
              </a:lnSpc>
              <a:spcBef>
                <a:spcPts val="0"/>
              </a:spcBef>
              <a:spcAft>
                <a:spcPts val="0"/>
              </a:spcAft>
              <a:buNone/>
              <a:tabLst>
                <a:tab pos="114300" algn="l"/>
              </a:tabLst>
            </a:pPr>
            <a:r>
              <a:rPr lang="en-US" sz="4400" b="1" dirty="0" smtClean="0">
                <a:solidFill>
                  <a:srgbClr val="04D235"/>
                </a:solidFill>
                <a:latin typeface="Times New Roman"/>
                <a:ea typeface="MS Mincho"/>
              </a:rPr>
              <a:t>Preslaughter </a:t>
            </a:r>
            <a:r>
              <a:rPr lang="en-US" sz="4400" b="1" dirty="0">
                <a:solidFill>
                  <a:srgbClr val="04D235"/>
                </a:solidFill>
                <a:latin typeface="Times New Roman"/>
                <a:ea typeface="MS Mincho"/>
              </a:rPr>
              <a:t>withdrawal of oxytetracycline in food animals:</a:t>
            </a:r>
            <a:endParaRPr lang="en-US" sz="4400" dirty="0">
              <a:solidFill>
                <a:srgbClr val="04D235"/>
              </a:solidFill>
              <a:latin typeface="Times New Roman"/>
              <a:ea typeface="MS Mincho"/>
            </a:endParaRPr>
          </a:p>
          <a:p>
            <a:pPr marL="742950" lvl="0" indent="-742950">
              <a:lnSpc>
                <a:spcPct val="120000"/>
              </a:lnSpc>
              <a:spcBef>
                <a:spcPts val="0"/>
              </a:spcBef>
              <a:buFont typeface="+mj-lt"/>
              <a:buAutoNum type="arabicPeriod"/>
              <a:tabLst>
                <a:tab pos="114300" algn="l"/>
              </a:tabLst>
            </a:pPr>
            <a:r>
              <a:rPr lang="en-US" sz="4200" dirty="0">
                <a:latin typeface="Times New Roman"/>
                <a:ea typeface="MS Mincho"/>
              </a:rPr>
              <a:t>The Food Animal Residue Avoidance Databank (FARAD) recommends, in cattle, an extralabel withdrawal of 28 days for intrauterine treatment.  It also recommends testing milk after intrauterine treatment, as there is inter-cow variability in the residue eliminations profiled in milk. </a:t>
            </a:r>
          </a:p>
          <a:p>
            <a:pPr marL="742950" lvl="0" indent="-742950">
              <a:lnSpc>
                <a:spcPct val="120000"/>
              </a:lnSpc>
              <a:spcBef>
                <a:spcPts val="0"/>
              </a:spcBef>
              <a:buFont typeface="+mj-lt"/>
              <a:buAutoNum type="arabicPeriod"/>
              <a:tabLst>
                <a:tab pos="114300" algn="l"/>
              </a:tabLst>
            </a:pPr>
            <a:endParaRPr lang="en-US" sz="4000" dirty="0">
              <a:latin typeface="Times New Roman"/>
              <a:ea typeface="MS Mincho"/>
            </a:endParaRPr>
          </a:p>
          <a:p>
            <a:pPr marL="742950" lvl="0" indent="-742950">
              <a:lnSpc>
                <a:spcPct val="120000"/>
              </a:lnSpc>
              <a:spcBef>
                <a:spcPts val="0"/>
              </a:spcBef>
              <a:buFont typeface="+mj-lt"/>
              <a:buAutoNum type="arabicPeriod"/>
              <a:tabLst>
                <a:tab pos="114300" algn="l"/>
              </a:tabLst>
            </a:pPr>
            <a:r>
              <a:rPr lang="en-US" sz="4200" dirty="0" smtClean="0">
                <a:latin typeface="Times New Roman"/>
                <a:ea typeface="MS Mincho"/>
              </a:rPr>
              <a:t>FARAD </a:t>
            </a:r>
            <a:r>
              <a:rPr lang="en-US" sz="4200" dirty="0">
                <a:latin typeface="Times New Roman"/>
                <a:ea typeface="MS Mincho"/>
              </a:rPr>
              <a:t>recommends an extralabel </a:t>
            </a:r>
            <a:r>
              <a:rPr lang="en-US" sz="4200" dirty="0" err="1">
                <a:latin typeface="Times New Roman"/>
                <a:ea typeface="MS Mincho"/>
              </a:rPr>
              <a:t>preslaughter</a:t>
            </a:r>
            <a:r>
              <a:rPr lang="en-US" sz="4200" dirty="0">
                <a:latin typeface="Times New Roman"/>
                <a:ea typeface="MS Mincho"/>
              </a:rPr>
              <a:t> withdrawal of 28 days in sheep and goats after IM or SC oxytetracycline administration.  A milk withdrawal of 96 hours is recommended for sheep and goats.</a:t>
            </a:r>
          </a:p>
          <a:p>
            <a:pPr marL="0" indent="0">
              <a:buNone/>
            </a:pPr>
            <a:endParaRPr lang="en-US" sz="4200" dirty="0"/>
          </a:p>
        </p:txBody>
      </p:sp>
    </p:spTree>
    <p:extLst>
      <p:ext uri="{BB962C8B-B14F-4D97-AF65-F5344CB8AC3E}">
        <p14:creationId xmlns:p14="http://schemas.microsoft.com/office/powerpoint/2010/main" val="418455661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381000"/>
          </a:xfrm>
        </p:spPr>
        <p:txBody>
          <a:bodyPr>
            <a:normAutofit fontScale="90000"/>
          </a:bodyPr>
          <a:lstStyle/>
          <a:p>
            <a:pPr marL="342900" lvl="0" indent="-342900">
              <a:lnSpc>
                <a:spcPct val="150000"/>
              </a:lnSpc>
              <a:spcBef>
                <a:spcPts val="0"/>
              </a:spcBef>
              <a:buFont typeface="+mj-lt"/>
              <a:buAutoNum type="romanUcPeriod"/>
            </a:pPr>
            <a:r>
              <a:rPr lang="en-US" b="1" dirty="0" smtClean="0">
                <a:latin typeface="Times New Roman"/>
                <a:ea typeface="MS Mincho"/>
              </a:rPr>
              <a:t/>
            </a:r>
            <a:br>
              <a:rPr lang="en-US" b="1" dirty="0" smtClean="0">
                <a:latin typeface="Times New Roman"/>
                <a:ea typeface="MS Mincho"/>
              </a:rPr>
            </a:br>
            <a:r>
              <a:rPr lang="en-US" sz="3600" b="1" u="sng" dirty="0" smtClean="0">
                <a:solidFill>
                  <a:srgbClr val="FFFF00"/>
                </a:solidFill>
                <a:latin typeface="Times New Roman"/>
                <a:ea typeface="MS Mincho"/>
              </a:rPr>
              <a:t>CHLORAMPHENICOL</a:t>
            </a:r>
            <a:r>
              <a:rPr lang="en-US" dirty="0">
                <a:latin typeface="Times New Roman"/>
                <a:ea typeface="MS Mincho"/>
              </a:rPr>
              <a:t/>
            </a:r>
            <a:br>
              <a:rPr lang="en-US" dirty="0">
                <a:latin typeface="Times New Roman"/>
                <a:ea typeface="MS Mincho"/>
              </a:rPr>
            </a:br>
            <a:r>
              <a:rPr lang="en-US" b="1" dirty="0" smtClean="0">
                <a:latin typeface="Times New Roman"/>
                <a:cs typeface="Times New Roman"/>
              </a:rPr>
              <a:t> </a:t>
            </a:r>
            <a:endParaRPr lang="en-US" dirty="0"/>
          </a:p>
        </p:txBody>
      </p:sp>
      <p:sp>
        <p:nvSpPr>
          <p:cNvPr id="3" name="Content Placeholder 2"/>
          <p:cNvSpPr>
            <a:spLocks noGrp="1"/>
          </p:cNvSpPr>
          <p:nvPr>
            <p:ph idx="1"/>
          </p:nvPr>
        </p:nvSpPr>
        <p:spPr>
          <a:xfrm>
            <a:off x="457200" y="609600"/>
            <a:ext cx="8229600" cy="5516563"/>
          </a:xfrm>
        </p:spPr>
        <p:txBody>
          <a:bodyPr>
            <a:normAutofit fontScale="70000" lnSpcReduction="20000"/>
          </a:bodyPr>
          <a:lstStyle/>
          <a:p>
            <a:pPr marR="0">
              <a:lnSpc>
                <a:spcPct val="150000"/>
              </a:lnSpc>
              <a:spcBef>
                <a:spcPts val="0"/>
              </a:spcBef>
              <a:spcAft>
                <a:spcPts val="0"/>
              </a:spcAft>
            </a:pPr>
            <a:r>
              <a:rPr lang="en-US" dirty="0">
                <a:latin typeface="Times New Roman"/>
                <a:ea typeface="MS Mincho"/>
              </a:rPr>
              <a:t>Chloramphenicol, an antibiotic produced by </a:t>
            </a:r>
            <a:r>
              <a:rPr lang="en-US" i="1" dirty="0">
                <a:latin typeface="Times New Roman"/>
                <a:ea typeface="MS Mincho"/>
              </a:rPr>
              <a:t>Streptomyces </a:t>
            </a:r>
            <a:r>
              <a:rPr lang="en-US" i="1" dirty="0" err="1">
                <a:latin typeface="Times New Roman"/>
                <a:ea typeface="MS Mincho"/>
              </a:rPr>
              <a:t>venezuelae</a:t>
            </a:r>
            <a:r>
              <a:rPr lang="en-US" dirty="0">
                <a:latin typeface="Times New Roman"/>
                <a:ea typeface="MS Mincho"/>
              </a:rPr>
              <a:t>, was introduced into clinical practice in 1948.  </a:t>
            </a:r>
            <a:endParaRPr lang="en-US" dirty="0" smtClean="0">
              <a:latin typeface="Times New Roman"/>
              <a:ea typeface="MS Mincho"/>
            </a:endParaRPr>
          </a:p>
          <a:p>
            <a:pPr marR="0">
              <a:lnSpc>
                <a:spcPct val="150000"/>
              </a:lnSpc>
              <a:spcBef>
                <a:spcPts val="0"/>
              </a:spcBef>
              <a:spcAft>
                <a:spcPts val="0"/>
              </a:spcAft>
            </a:pPr>
            <a:r>
              <a:rPr lang="en-US" dirty="0" smtClean="0">
                <a:latin typeface="Times New Roman"/>
                <a:ea typeface="MS Mincho"/>
              </a:rPr>
              <a:t>With </a:t>
            </a:r>
            <a:r>
              <a:rPr lang="en-US" dirty="0">
                <a:latin typeface="Times New Roman"/>
                <a:ea typeface="MS Mincho"/>
              </a:rPr>
              <a:t>the drug’s wide use, it became evident that chloramphenicol could cause serious and fatal blood disorders. </a:t>
            </a:r>
            <a:endParaRPr lang="en-US" dirty="0" smtClean="0">
              <a:latin typeface="Times New Roman"/>
              <a:ea typeface="MS Mincho"/>
            </a:endParaRPr>
          </a:p>
          <a:p>
            <a:pPr marR="0">
              <a:lnSpc>
                <a:spcPct val="150000"/>
              </a:lnSpc>
              <a:spcBef>
                <a:spcPts val="0"/>
              </a:spcBef>
              <a:spcAft>
                <a:spcPts val="0"/>
              </a:spcAft>
            </a:pPr>
            <a:r>
              <a:rPr lang="en-US" dirty="0" smtClean="0">
                <a:latin typeface="Times New Roman"/>
                <a:ea typeface="MS Mincho"/>
              </a:rPr>
              <a:t> </a:t>
            </a:r>
            <a:r>
              <a:rPr lang="en-US" dirty="0">
                <a:latin typeface="Times New Roman"/>
                <a:ea typeface="MS Mincho"/>
              </a:rPr>
              <a:t>For this reason, chloramphenicol is now reserved for treatment for life-threatening infections such as meningitis, rickettsia infections in patients who cannot take safer alternatives because of resistance of allergies.  </a:t>
            </a:r>
            <a:endParaRPr lang="en-US" dirty="0" smtClean="0">
              <a:latin typeface="Times New Roman"/>
              <a:ea typeface="MS Mincho"/>
            </a:endParaRPr>
          </a:p>
          <a:p>
            <a:pPr marR="0">
              <a:lnSpc>
                <a:spcPct val="150000"/>
              </a:lnSpc>
              <a:spcBef>
                <a:spcPts val="0"/>
              </a:spcBef>
              <a:spcAft>
                <a:spcPts val="0"/>
              </a:spcAft>
            </a:pPr>
            <a:r>
              <a:rPr lang="en-US" dirty="0" smtClean="0">
                <a:latin typeface="Times New Roman"/>
                <a:ea typeface="MS Mincho"/>
              </a:rPr>
              <a:t>The </a:t>
            </a:r>
            <a:r>
              <a:rPr lang="en-US" dirty="0">
                <a:latin typeface="Times New Roman"/>
                <a:ea typeface="MS Mincho"/>
              </a:rPr>
              <a:t>compound is unique among natural compounds in that it contains a nitrobenzene moiety and is a derivative of </a:t>
            </a:r>
            <a:r>
              <a:rPr lang="en-US" dirty="0" err="1">
                <a:latin typeface="Times New Roman"/>
                <a:ea typeface="MS Mincho"/>
              </a:rPr>
              <a:t>dichloroacetic</a:t>
            </a:r>
            <a:r>
              <a:rPr lang="en-US" dirty="0">
                <a:latin typeface="Times New Roman"/>
                <a:ea typeface="MS Mincho"/>
              </a:rPr>
              <a:t> acid.  </a:t>
            </a:r>
          </a:p>
          <a:p>
            <a:endParaRPr lang="en-US" dirty="0"/>
          </a:p>
        </p:txBody>
      </p:sp>
    </p:spTree>
    <p:extLst>
      <p:ext uri="{BB962C8B-B14F-4D97-AF65-F5344CB8AC3E}">
        <p14:creationId xmlns:p14="http://schemas.microsoft.com/office/powerpoint/2010/main" val="337276344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1379</TotalTime>
  <Words>3406</Words>
  <Application>Microsoft Office PowerPoint</Application>
  <PresentationFormat>On-screen Show (4:3)</PresentationFormat>
  <Paragraphs>199</Paragraphs>
  <Slides>31</Slides>
  <Notes>0</Notes>
  <HiddenSlides>0</HiddenSlides>
  <MMClips>0</MMClips>
  <ScaleCrop>false</ScaleCrop>
  <HeadingPairs>
    <vt:vector size="4" baseType="variant">
      <vt:variant>
        <vt:lpstr>Theme</vt:lpstr>
      </vt:variant>
      <vt:variant>
        <vt:i4>1</vt:i4>
      </vt:variant>
      <vt:variant>
        <vt:lpstr>Slide Titles</vt:lpstr>
      </vt:variant>
      <vt:variant>
        <vt:i4>31</vt:i4>
      </vt:variant>
    </vt:vector>
  </HeadingPairs>
  <TitlesOfParts>
    <vt:vector size="32" baseType="lpstr">
      <vt:lpstr>Office Theme</vt:lpstr>
      <vt:lpstr>University of Karbala College of veterinary medicine  Second semester Pharmacology Lect. # 1  Antibacterial Drugs Part three  Dr. Sattar K. Abdul-Hussain, Ph.D, DVM, DABT </vt:lpstr>
      <vt:lpstr>  TETRACYCLINES  </vt:lpstr>
      <vt:lpstr>TETRACYCLINES</vt:lpstr>
      <vt:lpstr>Inhibition of bacterial protein synthesis by tetracyclines.   Messenger (mRNA) attaches to the 30S subunit of bacterial ribosomal RNA.  The P (peptidyl) site of the 50S ribosomal RNA subunit contains the nascent (the merging) polypeptide chain; normally, the aminoacyl tRNA charged with the next amino acid (aa) to be added to the chain moves into the A (acceptor) site, with complementary base pairing between the anticodon sequence of tRNA and the codon sequence of mRNA.  Tetracyclines inhibit bacterial protein synthesis by binding to the 30S subunit and blocking tRNA binding to the A site (red X).</vt:lpstr>
      <vt:lpstr>TETRACYCLINES</vt:lpstr>
      <vt:lpstr>TETRACYCLINES</vt:lpstr>
      <vt:lpstr>TETRACYCLINES</vt:lpstr>
      <vt:lpstr> TETRACYCLINES </vt:lpstr>
      <vt:lpstr> CHLORAMPHENICOL  </vt:lpstr>
      <vt:lpstr> CHLORAMPHENICOL</vt:lpstr>
      <vt:lpstr> </vt:lpstr>
      <vt:lpstr> CHLORAMPHENICOL </vt:lpstr>
      <vt:lpstr>CHLORAMPHENICOL</vt:lpstr>
      <vt:lpstr>MACROLIDES </vt:lpstr>
      <vt:lpstr>  </vt:lpstr>
      <vt:lpstr>MACROLIDES</vt:lpstr>
      <vt:lpstr>MACROLIDES</vt:lpstr>
      <vt:lpstr> LINCOSAMIDES </vt:lpstr>
      <vt:lpstr>LINCOSAMIDES</vt:lpstr>
      <vt:lpstr>LINCOSAMIDES</vt:lpstr>
      <vt:lpstr> MISCELLANEOUS ANTIBACTERIAL DRUGS </vt:lpstr>
      <vt:lpstr>MISCELLANEOUS ANTIBACTERIAL DRUGS</vt:lpstr>
      <vt:lpstr> MISCELLANEOUS ANTIBACTERIAL DRUGS </vt:lpstr>
      <vt:lpstr>CARBAPENEMS – Cont’d</vt:lpstr>
      <vt:lpstr>MONOBACTAMS </vt:lpstr>
      <vt:lpstr>AMINOGLYCOSIDES</vt:lpstr>
      <vt:lpstr> Mechanism of action-Cont’d  </vt:lpstr>
      <vt:lpstr>Mechanism of action-Cont’d</vt:lpstr>
      <vt:lpstr>Therapeutic uses</vt:lpstr>
      <vt:lpstr>AMINOGLYCOSIDES – Cont’d</vt:lpstr>
      <vt:lpstr>AMINOGLYCOSIDES – Cont’d</vt:lpstr>
    </vt:vector>
  </TitlesOfParts>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Pharmacology Lect. # 1  Antibacterial Drugs Part 2</dc:title>
  <dc:subject>Pharmacology</dc:subject>
  <dc:creator>Dr. Sattar K. Abdul-Hussain</dc:creator>
  <cp:lastModifiedBy>DR.Ahmed Saker 2o1O</cp:lastModifiedBy>
  <cp:revision>92</cp:revision>
  <dcterms:created xsi:type="dcterms:W3CDTF">2016-02-24T06:48:30Z</dcterms:created>
  <dcterms:modified xsi:type="dcterms:W3CDTF">2016-02-29T09:39:07Z</dcterms:modified>
</cp:coreProperties>
</file>