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0" r:id="rId15"/>
    <p:sldId id="269"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4D235"/>
    <a:srgbClr val="2309B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1" d="100"/>
          <a:sy n="81" d="100"/>
        </p:scale>
        <p:origin x="-1056" y="30"/>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6247136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2527869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839781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805EC6B-C5A2-4B40-83BC-10EC0C939240}"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1265586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805EC6B-C5A2-4B40-83BC-10EC0C939240}" type="datetimeFigureOut">
              <a:rPr lang="en-US" smtClean="0"/>
              <a:t>2/28/2016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4781556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805EC6B-C5A2-4B40-83BC-10EC0C939240}" type="datetimeFigureOut">
              <a:rPr lang="en-US" smtClean="0"/>
              <a:t>2/28/2016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1709126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805EC6B-C5A2-4B40-83BC-10EC0C939240}" type="datetimeFigureOut">
              <a:rPr lang="en-US" smtClean="0"/>
              <a:t>2/28/2016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6936091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805EC6B-C5A2-4B40-83BC-10EC0C939240}" type="datetimeFigureOut">
              <a:rPr lang="en-US" smtClean="0"/>
              <a:t>2/28/2016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743567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805EC6B-C5A2-4B40-83BC-10EC0C939240}" type="datetimeFigureOut">
              <a:rPr lang="en-US" smtClean="0"/>
              <a:t>2/28/2016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38719847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2/28/2016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9267288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805EC6B-C5A2-4B40-83BC-10EC0C939240}" type="datetimeFigureOut">
              <a:rPr lang="en-US" smtClean="0"/>
              <a:t>2/28/2016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80DCDF-F8BC-4D9D-966E-6723FB7A110E}" type="slidenum">
              <a:rPr lang="en-US" smtClean="0"/>
              <a:t>‹#›</a:t>
            </a:fld>
            <a:endParaRPr lang="en-US"/>
          </a:p>
        </p:txBody>
      </p:sp>
    </p:spTree>
    <p:extLst>
      <p:ext uri="{BB962C8B-B14F-4D97-AF65-F5344CB8AC3E}">
        <p14:creationId xmlns:p14="http://schemas.microsoft.com/office/powerpoint/2010/main" val="229052493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2309B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805EC6B-C5A2-4B40-83BC-10EC0C939240}" type="datetimeFigureOut">
              <a:rPr lang="en-US" smtClean="0"/>
              <a:t>2/28/2016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80DCDF-F8BC-4D9D-966E-6723FB7A110E}" type="slidenum">
              <a:rPr lang="en-US" smtClean="0"/>
              <a:t>‹#›</a:t>
            </a:fld>
            <a:endParaRPr lang="en-US"/>
          </a:p>
        </p:txBody>
      </p:sp>
    </p:spTree>
    <p:extLst>
      <p:ext uri="{BB962C8B-B14F-4D97-AF65-F5344CB8AC3E}">
        <p14:creationId xmlns:p14="http://schemas.microsoft.com/office/powerpoint/2010/main" val="975646513"/>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0"/>
            <a:ext cx="7772400" cy="5943599"/>
          </a:xfrm>
        </p:spPr>
        <p:txBody>
          <a:bodyPr>
            <a:noAutofit/>
          </a:bodyPr>
          <a:lstStyle/>
          <a:p>
            <a:r>
              <a:rPr lang="en-US" sz="3600" b="1" dirty="0" smtClean="0">
                <a:solidFill>
                  <a:srgbClr val="FFFF00"/>
                </a:solidFill>
                <a:latin typeface="Times New Roman" pitchFamily="18" charset="0"/>
                <a:cs typeface="Times New Roman" pitchFamily="18" charset="0"/>
              </a:rPr>
              <a:t>University of Karbala</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College of veterinary medicine</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Second semester</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Pharmacology Lect. # 1</a:t>
            </a:r>
            <a:br>
              <a:rPr lang="en-US" sz="3600" b="1" dirty="0" smtClean="0">
                <a:solidFill>
                  <a:srgbClr val="FFFF00"/>
                </a:solidFill>
                <a:latin typeface="Times New Roman" pitchFamily="18" charset="0"/>
                <a:cs typeface="Times New Roman" pitchFamily="18" charset="0"/>
              </a:rPr>
            </a:b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3600" b="1" dirty="0" smtClean="0">
                <a:solidFill>
                  <a:srgbClr val="04D235"/>
                </a:solidFill>
                <a:latin typeface="Times New Roman" pitchFamily="18" charset="0"/>
                <a:cs typeface="Times New Roman" pitchFamily="18" charset="0"/>
              </a:rPr>
              <a:t>Antibacterial Drugs</a:t>
            </a:r>
            <a:br>
              <a:rPr lang="en-US" sz="3600" b="1" dirty="0" smtClean="0">
                <a:solidFill>
                  <a:srgbClr val="04D235"/>
                </a:solidFill>
                <a:latin typeface="Times New Roman" pitchFamily="18" charset="0"/>
                <a:cs typeface="Times New Roman" pitchFamily="18" charset="0"/>
              </a:rPr>
            </a:br>
            <a:r>
              <a:rPr lang="en-US" sz="2800" b="1" dirty="0" smtClean="0">
                <a:solidFill>
                  <a:srgbClr val="04D235"/>
                </a:solidFill>
                <a:latin typeface="Times New Roman" pitchFamily="18" charset="0"/>
                <a:cs typeface="Times New Roman" pitchFamily="18" charset="0"/>
              </a:rPr>
              <a:t>Part two</a:t>
            </a:r>
            <a:r>
              <a:rPr lang="en-US" sz="3600" b="1" dirty="0" smtClean="0">
                <a:solidFill>
                  <a:srgbClr val="FFFF00"/>
                </a:solidFill>
                <a:latin typeface="Times New Roman" pitchFamily="18" charset="0"/>
                <a:cs typeface="Times New Roman" pitchFamily="18" charset="0"/>
              </a:rPr>
              <a:t/>
            </a:r>
            <a:br>
              <a:rPr lang="en-US" sz="3600" b="1" dirty="0" smtClean="0">
                <a:solidFill>
                  <a:srgbClr val="FFFF00"/>
                </a:solidFill>
                <a:latin typeface="Times New Roman" pitchFamily="18" charset="0"/>
                <a:cs typeface="Times New Roman" pitchFamily="18" charset="0"/>
              </a:rPr>
            </a:br>
            <a:r>
              <a:rPr lang="en-US" sz="2400" b="1" dirty="0" smtClean="0">
                <a:latin typeface="Times New Roman" pitchFamily="18" charset="0"/>
                <a:cs typeface="Times New Roman" pitchFamily="18" charset="0"/>
              </a:rPr>
              <a:t/>
            </a:r>
            <a:br>
              <a:rPr lang="en-US" sz="2400" b="1" dirty="0" smtClean="0">
                <a:latin typeface="Times New Roman" pitchFamily="18" charset="0"/>
                <a:cs typeface="Times New Roman" pitchFamily="18" charset="0"/>
              </a:rPr>
            </a:br>
            <a:r>
              <a:rPr lang="en-US" sz="2400" b="1" dirty="0" smtClean="0">
                <a:solidFill>
                  <a:srgbClr val="FF0000"/>
                </a:solidFill>
                <a:latin typeface="Times New Roman" pitchFamily="18" charset="0"/>
                <a:cs typeface="Times New Roman" pitchFamily="18" charset="0"/>
              </a:rPr>
              <a:t>Dr. Sattar K. Abdul-</a:t>
            </a:r>
            <a:r>
              <a:rPr lang="en-US" sz="2400" b="1" dirty="0" err="1" smtClean="0">
                <a:solidFill>
                  <a:srgbClr val="FF0000"/>
                </a:solidFill>
                <a:latin typeface="Times New Roman" pitchFamily="18" charset="0"/>
                <a:cs typeface="Times New Roman" pitchFamily="18" charset="0"/>
              </a:rPr>
              <a:t>Hussain</a:t>
            </a:r>
            <a:r>
              <a:rPr lang="en-US" sz="2400" b="1" dirty="0" smtClean="0">
                <a:solidFill>
                  <a:srgbClr val="FF0000"/>
                </a:solidFill>
                <a:latin typeface="Times New Roman" pitchFamily="18" charset="0"/>
                <a:cs typeface="Times New Roman" pitchFamily="18" charset="0"/>
              </a:rPr>
              <a:t>, Ph.D, DVM, DABT</a:t>
            </a:r>
            <a:r>
              <a:rPr lang="en-US" sz="3600" dirty="0" smtClean="0"/>
              <a:t/>
            </a:r>
            <a:br>
              <a:rPr lang="en-US" sz="3600" dirty="0" smtClean="0"/>
            </a:br>
            <a:endParaRPr lang="en-US" sz="3600" dirty="0"/>
          </a:p>
        </p:txBody>
      </p:sp>
    </p:spTree>
    <p:extLst>
      <p:ext uri="{BB962C8B-B14F-4D97-AF65-F5344CB8AC3E}">
        <p14:creationId xmlns:p14="http://schemas.microsoft.com/office/powerpoint/2010/main" val="993657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FFFF00"/>
                </a:solidFill>
                <a:latin typeface="Times New Roman"/>
                <a:cs typeface="Times New Roman"/>
              </a:rPr>
              <a:t>ADMINISTRATION </a:t>
            </a:r>
            <a:r>
              <a:rPr lang="en-US" sz="3200" b="1" dirty="0">
                <a:solidFill>
                  <a:srgbClr val="FFFF00"/>
                </a:solidFill>
                <a:latin typeface="Times New Roman"/>
                <a:cs typeface="Times New Roman"/>
              </a:rPr>
              <a:t/>
            </a:r>
            <a:br>
              <a:rPr lang="en-US" sz="3200" b="1" dirty="0">
                <a:solidFill>
                  <a:srgbClr val="FFFF00"/>
                </a:solidFill>
                <a:latin typeface="Times New Roman"/>
                <a:cs typeface="Times New Roman"/>
              </a:rPr>
            </a:br>
            <a:endParaRPr lang="en-US" sz="3200" b="1" dirty="0">
              <a:solidFill>
                <a:srgbClr val="FFFF00"/>
              </a:solidFill>
              <a:latin typeface="Times New Roman"/>
              <a:cs typeface="Times New Roman"/>
            </a:endParaRPr>
          </a:p>
        </p:txBody>
      </p:sp>
      <p:sp>
        <p:nvSpPr>
          <p:cNvPr id="3" name="Content Placeholder 2"/>
          <p:cNvSpPr>
            <a:spLocks noGrp="1"/>
          </p:cNvSpPr>
          <p:nvPr>
            <p:ph idx="1"/>
          </p:nvPr>
        </p:nvSpPr>
        <p:spPr/>
        <p:txBody>
          <a:bodyPr>
            <a:normAutofit/>
          </a:bodyPr>
          <a:lstStyle/>
          <a:p>
            <a:r>
              <a:rPr lang="en-US" dirty="0" smtClean="0">
                <a:latin typeface="Times New Roman"/>
                <a:cs typeface="Times New Roman"/>
              </a:rPr>
              <a:t>In </a:t>
            </a:r>
            <a:r>
              <a:rPr lang="en-US" dirty="0">
                <a:latin typeface="Times New Roman"/>
                <a:cs typeface="Times New Roman"/>
              </a:rPr>
              <a:t>general, penicillins are administered IM. </a:t>
            </a:r>
            <a:endParaRPr lang="en-US" dirty="0" smtClean="0">
              <a:latin typeface="Times New Roman"/>
              <a:cs typeface="Times New Roman"/>
            </a:endParaRPr>
          </a:p>
          <a:p>
            <a:r>
              <a:rPr lang="en-US" dirty="0" smtClean="0">
                <a:latin typeface="Times New Roman"/>
                <a:cs typeface="Times New Roman"/>
              </a:rPr>
              <a:t>However</a:t>
            </a:r>
            <a:r>
              <a:rPr lang="en-US" dirty="0">
                <a:latin typeface="Times New Roman"/>
                <a:cs typeface="Times New Roman"/>
              </a:rPr>
              <a:t>, the acid-stable penicillins are administered orally.   </a:t>
            </a:r>
            <a:endParaRPr lang="en-US" dirty="0" smtClean="0">
              <a:latin typeface="Times New Roman"/>
              <a:cs typeface="Times New Roman"/>
            </a:endParaRPr>
          </a:p>
          <a:p>
            <a:r>
              <a:rPr lang="en-US" dirty="0" smtClean="0">
                <a:latin typeface="Times New Roman"/>
                <a:cs typeface="Times New Roman"/>
              </a:rPr>
              <a:t>Procaine </a:t>
            </a:r>
            <a:r>
              <a:rPr lang="en-US" dirty="0">
                <a:latin typeface="Times New Roman"/>
                <a:cs typeface="Times New Roman"/>
              </a:rPr>
              <a:t>penicillin G is slowly absorbed from IM sites and may provide therapeutic levels for 24 hours with a single dose. </a:t>
            </a:r>
            <a:endParaRPr lang="en-US" dirty="0" smtClean="0">
              <a:latin typeface="Times New Roman"/>
              <a:cs typeface="Times New Roman"/>
            </a:endParaRPr>
          </a:p>
          <a:p>
            <a:r>
              <a:rPr lang="en-US" dirty="0" smtClean="0">
                <a:latin typeface="Times New Roman"/>
                <a:cs typeface="Times New Roman"/>
              </a:rPr>
              <a:t>Sodium </a:t>
            </a:r>
            <a:r>
              <a:rPr lang="en-US" dirty="0">
                <a:latin typeface="Times New Roman"/>
                <a:cs typeface="Times New Roman"/>
              </a:rPr>
              <a:t>or potassium salts of penicillin G may be administered IV or IM every 4-6 hours</a:t>
            </a:r>
          </a:p>
          <a:p>
            <a:endParaRPr lang="en-US" dirty="0"/>
          </a:p>
        </p:txBody>
      </p:sp>
    </p:spTree>
    <p:extLst>
      <p:ext uri="{BB962C8B-B14F-4D97-AF65-F5344CB8AC3E}">
        <p14:creationId xmlns:p14="http://schemas.microsoft.com/office/powerpoint/2010/main" val="13422820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sz="3200" b="1" u="sng" dirty="0" smtClean="0">
                <a:solidFill>
                  <a:srgbClr val="FFFF00"/>
                </a:solidFill>
                <a:latin typeface="Times New Roman"/>
                <a:cs typeface="Times New Roman"/>
              </a:rPr>
              <a:t>RESISTANCE</a:t>
            </a:r>
            <a:br>
              <a:rPr lang="en-US" sz="3200" b="1" u="sng" dirty="0" smtClean="0">
                <a:solidFill>
                  <a:srgbClr val="FFFF00"/>
                </a:solidFill>
                <a:latin typeface="Times New Roman"/>
                <a:cs typeface="Times New Roman"/>
              </a:rPr>
            </a:br>
            <a:endParaRPr lang="en-US" sz="3200" b="1" u="sng" dirty="0">
              <a:solidFill>
                <a:srgbClr val="FFFF00"/>
              </a:solidFill>
              <a:latin typeface="Times New Roman"/>
              <a:cs typeface="Times New Roman"/>
            </a:endParaRPr>
          </a:p>
        </p:txBody>
      </p:sp>
      <p:sp>
        <p:nvSpPr>
          <p:cNvPr id="3" name="Content Placeholder 2"/>
          <p:cNvSpPr>
            <a:spLocks noGrp="1"/>
          </p:cNvSpPr>
          <p:nvPr>
            <p:ph idx="1"/>
          </p:nvPr>
        </p:nvSpPr>
        <p:spPr>
          <a:xfrm>
            <a:off x="457200" y="990600"/>
            <a:ext cx="8229600" cy="5562600"/>
          </a:xfrm>
        </p:spPr>
        <p:txBody>
          <a:bodyPr>
            <a:normAutofit/>
          </a:bodyPr>
          <a:lstStyle/>
          <a:p>
            <a:pPr>
              <a:lnSpc>
                <a:spcPct val="70000"/>
              </a:lnSpc>
            </a:pPr>
            <a:r>
              <a:rPr lang="en-US" dirty="0" smtClean="0">
                <a:latin typeface="Times New Roman"/>
                <a:cs typeface="Times New Roman"/>
              </a:rPr>
              <a:t>Inactivation </a:t>
            </a:r>
            <a:r>
              <a:rPr lang="en-US" dirty="0">
                <a:latin typeface="Times New Roman"/>
                <a:cs typeface="Times New Roman"/>
              </a:rPr>
              <a:t>of penicillins by bacteria-produced penicillinases (</a:t>
            </a:r>
            <a:r>
              <a:rPr lang="en-US" dirty="0">
                <a:latin typeface="Symbol" charset="2"/>
                <a:cs typeface="Symbol" charset="2"/>
              </a:rPr>
              <a:t>b</a:t>
            </a:r>
            <a:r>
              <a:rPr lang="en-US" dirty="0">
                <a:latin typeface="Times New Roman"/>
                <a:cs typeface="Times New Roman"/>
              </a:rPr>
              <a:t>-lactamases) is the most common mechanisms of resistance.  </a:t>
            </a:r>
            <a:endParaRPr lang="en-US" dirty="0" smtClean="0">
              <a:latin typeface="Times New Roman"/>
              <a:cs typeface="Times New Roman"/>
            </a:endParaRPr>
          </a:p>
          <a:p>
            <a:pPr>
              <a:lnSpc>
                <a:spcPct val="70000"/>
              </a:lnSpc>
            </a:pPr>
            <a:endParaRPr lang="en-US" dirty="0" smtClean="0">
              <a:latin typeface="Times New Roman"/>
              <a:cs typeface="Times New Roman"/>
            </a:endParaRPr>
          </a:p>
          <a:p>
            <a:pPr>
              <a:lnSpc>
                <a:spcPct val="70000"/>
              </a:lnSpc>
            </a:pPr>
            <a:r>
              <a:rPr lang="en-US" dirty="0" smtClean="0">
                <a:latin typeface="Times New Roman"/>
                <a:cs typeface="Times New Roman"/>
              </a:rPr>
              <a:t>Failure </a:t>
            </a:r>
            <a:r>
              <a:rPr lang="en-US" dirty="0">
                <a:latin typeface="Times New Roman"/>
                <a:cs typeface="Times New Roman"/>
              </a:rPr>
              <a:t>of the drug to bind to penicillin-binding proteins (PBPs) may also occur. </a:t>
            </a:r>
            <a:endParaRPr lang="en-US" dirty="0" smtClean="0">
              <a:latin typeface="Times New Roman"/>
              <a:cs typeface="Times New Roman"/>
            </a:endParaRPr>
          </a:p>
          <a:p>
            <a:pPr>
              <a:lnSpc>
                <a:spcPct val="70000"/>
              </a:lnSpc>
            </a:pPr>
            <a:endParaRPr lang="en-US" dirty="0" smtClean="0">
              <a:latin typeface="Times New Roman"/>
              <a:cs typeface="Times New Roman"/>
            </a:endParaRPr>
          </a:p>
          <a:p>
            <a:pPr>
              <a:lnSpc>
                <a:spcPct val="70000"/>
              </a:lnSpc>
            </a:pPr>
            <a:r>
              <a:rPr lang="en-US" dirty="0" smtClean="0">
                <a:latin typeface="Times New Roman"/>
                <a:cs typeface="Times New Roman"/>
              </a:rPr>
              <a:t>Amidase </a:t>
            </a:r>
            <a:r>
              <a:rPr lang="en-US" dirty="0">
                <a:latin typeface="Times New Roman"/>
                <a:cs typeface="Times New Roman"/>
              </a:rPr>
              <a:t>is another enzyme by which bacteria develop resistance to penicillins since this enzyme is capable to attack penicillin molecule and lead to break the bond between the (N) and (C) to yield 6-aminopenicillanic acid and R-CH=O group </a:t>
            </a:r>
            <a:r>
              <a:rPr lang="en-US" dirty="0">
                <a:solidFill>
                  <a:srgbClr val="04D235"/>
                </a:solidFill>
                <a:latin typeface="Times New Roman"/>
                <a:cs typeface="Times New Roman"/>
              </a:rPr>
              <a:t>(see Figure 5).</a:t>
            </a:r>
          </a:p>
          <a:p>
            <a:endParaRPr lang="en-US" dirty="0"/>
          </a:p>
        </p:txBody>
      </p:sp>
    </p:spTree>
    <p:extLst>
      <p:ext uri="{BB962C8B-B14F-4D97-AF65-F5344CB8AC3E}">
        <p14:creationId xmlns:p14="http://schemas.microsoft.com/office/powerpoint/2010/main" val="42540161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sz="3200" b="1" u="sng" dirty="0" smtClean="0">
                <a:solidFill>
                  <a:srgbClr val="FFFF00"/>
                </a:solidFill>
                <a:latin typeface="Times New Roman"/>
                <a:cs typeface="Times New Roman"/>
              </a:rPr>
              <a:t/>
            </a:r>
            <a:br>
              <a:rPr lang="en-US" sz="3200" b="1" u="sng" dirty="0" smtClean="0">
                <a:solidFill>
                  <a:srgbClr val="FFFF00"/>
                </a:solidFill>
                <a:latin typeface="Times New Roman"/>
                <a:cs typeface="Times New Roman"/>
              </a:rPr>
            </a:br>
            <a:r>
              <a:rPr lang="en-US" sz="3200" b="1" u="sng" dirty="0" smtClean="0">
                <a:solidFill>
                  <a:srgbClr val="FFFF00"/>
                </a:solidFill>
                <a:latin typeface="Times New Roman"/>
                <a:cs typeface="Times New Roman"/>
              </a:rPr>
              <a:t>ADVERSE EFFECTS </a:t>
            </a:r>
            <a:br>
              <a:rPr lang="en-US" sz="3200" b="1" u="sng" dirty="0" smtClean="0">
                <a:solidFill>
                  <a:srgbClr val="FFFF00"/>
                </a:solidFill>
                <a:latin typeface="Times New Roman"/>
                <a:cs typeface="Times New Roman"/>
              </a:rPr>
            </a:br>
            <a:endParaRPr lang="en-US" sz="3200" b="1" u="sng" dirty="0">
              <a:solidFill>
                <a:srgbClr val="FFFF00"/>
              </a:solidFill>
              <a:latin typeface="Times New Roman"/>
              <a:cs typeface="Times New Roman"/>
            </a:endParaRPr>
          </a:p>
        </p:txBody>
      </p:sp>
      <p:sp>
        <p:nvSpPr>
          <p:cNvPr id="3" name="Content Placeholder 2"/>
          <p:cNvSpPr>
            <a:spLocks noGrp="1"/>
          </p:cNvSpPr>
          <p:nvPr>
            <p:ph idx="1"/>
          </p:nvPr>
        </p:nvSpPr>
        <p:spPr>
          <a:xfrm>
            <a:off x="457200" y="1600200"/>
            <a:ext cx="8229600" cy="5029200"/>
          </a:xfrm>
        </p:spPr>
        <p:txBody>
          <a:bodyPr>
            <a:normAutofit fontScale="92500" lnSpcReduction="20000"/>
          </a:bodyPr>
          <a:lstStyle/>
          <a:p>
            <a:r>
              <a:rPr lang="en-US" dirty="0" smtClean="0">
                <a:latin typeface="Times New Roman"/>
                <a:cs typeface="Times New Roman"/>
              </a:rPr>
              <a:t>The </a:t>
            </a:r>
            <a:r>
              <a:rPr lang="en-US" dirty="0">
                <a:latin typeface="Times New Roman"/>
                <a:cs typeface="Times New Roman"/>
              </a:rPr>
              <a:t>most common side effect of penicillins is the development of hypersensitivity, which may occur in animals, especially cattle.  </a:t>
            </a:r>
            <a:endParaRPr lang="en-US" dirty="0" smtClean="0">
              <a:latin typeface="Times New Roman"/>
              <a:cs typeface="Times New Roman"/>
            </a:endParaRPr>
          </a:p>
          <a:p>
            <a:r>
              <a:rPr lang="en-US" dirty="0" smtClean="0">
                <a:latin typeface="Times New Roman"/>
                <a:cs typeface="Times New Roman"/>
              </a:rPr>
              <a:t>Signs </a:t>
            </a:r>
            <a:r>
              <a:rPr lang="en-US" dirty="0">
                <a:latin typeface="Times New Roman"/>
                <a:cs typeface="Times New Roman"/>
              </a:rPr>
              <a:t>include skin eruptions, angioedema, and anaphylaxis.  </a:t>
            </a:r>
            <a:endParaRPr lang="en-US" dirty="0" smtClean="0">
              <a:latin typeface="Times New Roman"/>
              <a:cs typeface="Times New Roman"/>
            </a:endParaRPr>
          </a:p>
          <a:p>
            <a:r>
              <a:rPr lang="en-US" dirty="0" smtClean="0">
                <a:latin typeface="Times New Roman"/>
                <a:cs typeface="Times New Roman"/>
              </a:rPr>
              <a:t>Procaine </a:t>
            </a:r>
            <a:r>
              <a:rPr lang="en-US" dirty="0">
                <a:latin typeface="Times New Roman"/>
                <a:cs typeface="Times New Roman"/>
              </a:rPr>
              <a:t>penicillin G should not be  used in race horses 30 days before racing.  This because of the release of procaine by high levels of plasma esterases in horses may produce CNS effects.  </a:t>
            </a:r>
            <a:endParaRPr lang="en-US" dirty="0" smtClean="0">
              <a:latin typeface="Times New Roman"/>
              <a:cs typeface="Times New Roman"/>
            </a:endParaRPr>
          </a:p>
          <a:p>
            <a:r>
              <a:rPr lang="en-US" dirty="0" smtClean="0">
                <a:latin typeface="Times New Roman"/>
                <a:cs typeface="Times New Roman"/>
              </a:rPr>
              <a:t>Hyperkalemia </a:t>
            </a:r>
            <a:r>
              <a:rPr lang="en-US" dirty="0">
                <a:latin typeface="Times New Roman"/>
                <a:cs typeface="Times New Roman"/>
              </a:rPr>
              <a:t>and cardiac arrhythmias may result from IV administration of potassium penicillin in all species.</a:t>
            </a:r>
          </a:p>
          <a:p>
            <a:endParaRPr lang="en-US" dirty="0"/>
          </a:p>
        </p:txBody>
      </p:sp>
    </p:spTree>
    <p:extLst>
      <p:ext uri="{BB962C8B-B14F-4D97-AF65-F5344CB8AC3E}">
        <p14:creationId xmlns:p14="http://schemas.microsoft.com/office/powerpoint/2010/main" val="30275262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a:solidFill>
                  <a:srgbClr val="FFFF00"/>
                </a:solidFill>
                <a:latin typeface="Times New Roman"/>
                <a:cs typeface="Times New Roman"/>
              </a:rPr>
              <a:t>Structure of penicillins and products of their enzymatic hydrolysis </a:t>
            </a:r>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t="3378" b="3378"/>
          <a:stretch>
            <a:fillRect/>
          </a:stretch>
        </p:blipFill>
        <p:spPr bwMode="auto">
          <a:prstGeom prst="rect">
            <a:avLst/>
          </a:prstGeom>
          <a:noFill/>
          <a:ln>
            <a:noFill/>
          </a:ln>
        </p:spPr>
      </p:pic>
    </p:spTree>
    <p:extLst>
      <p:ext uri="{BB962C8B-B14F-4D97-AF65-F5344CB8AC3E}">
        <p14:creationId xmlns:p14="http://schemas.microsoft.com/office/powerpoint/2010/main" val="369658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r>
              <a:rPr lang="en-US" sz="2000" b="1" i="1" dirty="0">
                <a:solidFill>
                  <a:srgbClr val="FFFF00"/>
                </a:solidFill>
                <a:latin typeface="Times New Roman"/>
                <a:cs typeface="Times New Roman"/>
              </a:rPr>
              <a:t>Mechanisms of action of antibacterial drugs.</a:t>
            </a:r>
            <a:r>
              <a:rPr lang="en-US" sz="2000" b="1" dirty="0">
                <a:solidFill>
                  <a:srgbClr val="FFFF00"/>
                </a:solidFill>
                <a:latin typeface="Times New Roman"/>
                <a:cs typeface="Times New Roman"/>
              </a:rPr>
              <a:t> The five general mechanisms are (1) inhibit synthesis of cell wall, (2) damage outer membrane, (3) modify nucleic acid/DNA synthesis, (4) modify protein synthesis, and (5) modify energy metabolism in the cytoplasm at </a:t>
            </a:r>
            <a:r>
              <a:rPr lang="en-US" sz="2000" b="1" dirty="0" err="1">
                <a:solidFill>
                  <a:srgbClr val="FFFF00"/>
                </a:solidFill>
                <a:latin typeface="Times New Roman"/>
                <a:cs typeface="Times New Roman"/>
              </a:rPr>
              <a:t>folate</a:t>
            </a:r>
            <a:r>
              <a:rPr lang="en-US" sz="2000" b="1" dirty="0">
                <a:solidFill>
                  <a:srgbClr val="FFFF00"/>
                </a:solidFill>
                <a:latin typeface="Times New Roman"/>
                <a:cs typeface="Times New Roman"/>
              </a:rPr>
              <a:t> cycle </a:t>
            </a:r>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533400" y="1676400"/>
            <a:ext cx="8077200" cy="4876800"/>
          </a:xfrm>
          <a:prstGeom prst="rect">
            <a:avLst/>
          </a:prstGeom>
          <a:noFill/>
          <a:ln>
            <a:noFill/>
          </a:ln>
        </p:spPr>
      </p:pic>
    </p:spTree>
    <p:extLst>
      <p:ext uri="{BB962C8B-B14F-4D97-AF65-F5344CB8AC3E}">
        <p14:creationId xmlns:p14="http://schemas.microsoft.com/office/powerpoint/2010/main" val="15591060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dirty="0">
                <a:solidFill>
                  <a:srgbClr val="FFFF00"/>
                </a:solidFill>
                <a:latin typeface="Times New Roman" pitchFamily="18" charset="0"/>
                <a:cs typeface="Times New Roman" pitchFamily="18" charset="0"/>
              </a:rPr>
              <a:t>CEPHALOSPORINS</a:t>
            </a:r>
            <a:br>
              <a:rPr lang="en-US" sz="3200" b="1" u="sng" dirty="0">
                <a:solidFill>
                  <a:srgbClr val="FFFF00"/>
                </a:solidFill>
                <a:latin typeface="Times New Roman" pitchFamily="18" charset="0"/>
                <a:cs typeface="Times New Roman" pitchFamily="18" charset="0"/>
              </a:rPr>
            </a:b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normAutofit/>
          </a:bodyPr>
          <a:lstStyle/>
          <a:p>
            <a:r>
              <a:rPr lang="en-US" sz="2400" dirty="0" smtClean="0">
                <a:latin typeface="Times New Roman" pitchFamily="18" charset="0"/>
                <a:cs typeface="Times New Roman" pitchFamily="18" charset="0"/>
              </a:rPr>
              <a:t>Cephalosporins </a:t>
            </a:r>
            <a:r>
              <a:rPr lang="en-US" sz="2400" dirty="0">
                <a:latin typeface="Times New Roman" pitchFamily="18" charset="0"/>
                <a:cs typeface="Times New Roman" pitchFamily="18" charset="0"/>
              </a:rPr>
              <a:t>were isolated from </a:t>
            </a:r>
            <a:r>
              <a:rPr lang="en-US" sz="2400" i="1" dirty="0">
                <a:latin typeface="Times New Roman" pitchFamily="18" charset="0"/>
                <a:cs typeface="Times New Roman" pitchFamily="18" charset="0"/>
              </a:rPr>
              <a:t>Cephalosporium </a:t>
            </a:r>
            <a:r>
              <a:rPr lang="en-US" sz="2400" i="1" dirty="0" smtClean="0">
                <a:latin typeface="Times New Roman" pitchFamily="18" charset="0"/>
                <a:cs typeface="Times New Roman" pitchFamily="18" charset="0"/>
              </a:rPr>
              <a:t>acremonium</a:t>
            </a:r>
            <a:endParaRPr lang="en-US" sz="2400" dirty="0">
              <a:latin typeface="Times New Roman" pitchFamily="18" charset="0"/>
              <a:cs typeface="Times New Roman" pitchFamily="18" charset="0"/>
            </a:endParaRPr>
          </a:p>
          <a:p>
            <a:r>
              <a:rPr lang="en-US" sz="2400" dirty="0" smtClean="0">
                <a:latin typeface="Times New Roman" pitchFamily="18" charset="0"/>
                <a:cs typeface="Times New Roman" pitchFamily="18" charset="0"/>
              </a:rPr>
              <a:t> </a:t>
            </a:r>
            <a:r>
              <a:rPr lang="en-US" sz="2400" dirty="0">
                <a:latin typeface="Times New Roman" pitchFamily="18" charset="0"/>
                <a:cs typeface="Times New Roman" pitchFamily="18" charset="0"/>
              </a:rPr>
              <a:t>T</a:t>
            </a:r>
            <a:r>
              <a:rPr lang="en-US" sz="2400" dirty="0" smtClean="0">
                <a:latin typeface="Times New Roman" pitchFamily="18" charset="0"/>
                <a:cs typeface="Times New Roman" pitchFamily="18" charset="0"/>
              </a:rPr>
              <a:t>he </a:t>
            </a:r>
            <a:r>
              <a:rPr lang="en-US" sz="2400" dirty="0">
                <a:latin typeface="Times New Roman" pitchFamily="18" charset="0"/>
                <a:cs typeface="Times New Roman" pitchFamily="18" charset="0"/>
              </a:rPr>
              <a:t>first source of the cephalosporins was isolated in 1948 from the sea near a sewer outlet off the Sardinian coast in Italy.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Crude </a:t>
            </a:r>
            <a:r>
              <a:rPr lang="en-US" sz="2400" dirty="0">
                <a:latin typeface="Times New Roman" pitchFamily="18" charset="0"/>
                <a:cs typeface="Times New Roman" pitchFamily="18" charset="0"/>
              </a:rPr>
              <a:t>filtrates from cultures of this fungus were found to inhibit the </a:t>
            </a:r>
            <a:r>
              <a:rPr lang="en-US" sz="2400" i="1" dirty="0">
                <a:latin typeface="Times New Roman" pitchFamily="18" charset="0"/>
                <a:cs typeface="Times New Roman" pitchFamily="18" charset="0"/>
              </a:rPr>
              <a:t>in vitro </a:t>
            </a:r>
            <a:r>
              <a:rPr lang="en-US" sz="2400" dirty="0">
                <a:latin typeface="Times New Roman" pitchFamily="18" charset="0"/>
                <a:cs typeface="Times New Roman" pitchFamily="18" charset="0"/>
              </a:rPr>
              <a:t>growth of </a:t>
            </a:r>
            <a:r>
              <a:rPr lang="en-US" sz="2400" i="1" dirty="0">
                <a:latin typeface="Times New Roman" pitchFamily="18" charset="0"/>
                <a:cs typeface="Times New Roman" pitchFamily="18" charset="0"/>
              </a:rPr>
              <a:t>S. aureus </a:t>
            </a:r>
            <a:r>
              <a:rPr lang="en-US" sz="2400" dirty="0">
                <a:latin typeface="Times New Roman" pitchFamily="18" charset="0"/>
                <a:cs typeface="Times New Roman" pitchFamily="18" charset="0"/>
              </a:rPr>
              <a:t>and to cure staphylococcal infections and typhoid fever in humans.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Cephalosporins </a:t>
            </a:r>
            <a:r>
              <a:rPr lang="en-US" sz="2400" dirty="0">
                <a:latin typeface="Times New Roman" pitchFamily="18" charset="0"/>
                <a:cs typeface="Times New Roman" pitchFamily="18" charset="0"/>
              </a:rPr>
              <a:t>are </a:t>
            </a:r>
            <a:r>
              <a:rPr lang="en-US" sz="2400" dirty="0">
                <a:latin typeface="Symbol" pitchFamily="18" charset="2"/>
                <a:cs typeface="Times New Roman" pitchFamily="18" charset="0"/>
              </a:rPr>
              <a:t></a:t>
            </a:r>
            <a:r>
              <a:rPr lang="en-US" sz="2400" dirty="0">
                <a:latin typeface="Times New Roman" pitchFamily="18" charset="0"/>
                <a:cs typeface="Times New Roman" pitchFamily="18" charset="0"/>
              </a:rPr>
              <a:t>-lactam antibiotics, which have a 7-aminocephalosporanic acid nucleus analogous to the 6-APA nucleus of penicillins.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They </a:t>
            </a:r>
            <a:r>
              <a:rPr lang="en-US" sz="2400" dirty="0">
                <a:latin typeface="Times New Roman" pitchFamily="18" charset="0"/>
                <a:cs typeface="Times New Roman" pitchFamily="18" charset="0"/>
              </a:rPr>
              <a:t>are weak acids and are administered as the sodium salt, monohydrate, or freebase.</a:t>
            </a:r>
            <a:endParaRPr lang="en-US" sz="2400" dirty="0">
              <a:latin typeface="Times New Roman" pitchFamily="18" charset="0"/>
              <a:cs typeface="Times New Roman" pitchFamily="18" charset="0"/>
            </a:endParaRPr>
          </a:p>
        </p:txBody>
      </p:sp>
    </p:spTree>
    <p:extLst>
      <p:ext uri="{BB962C8B-B14F-4D97-AF65-F5344CB8AC3E}">
        <p14:creationId xmlns:p14="http://schemas.microsoft.com/office/powerpoint/2010/main" val="12546388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dirty="0" smtClean="0">
                <a:solidFill>
                  <a:srgbClr val="FFFF00"/>
                </a:solidFill>
                <a:latin typeface="Times New Roman" pitchFamily="18" charset="0"/>
                <a:cs typeface="Times New Roman" pitchFamily="18" charset="0"/>
              </a:rPr>
              <a:t>CEPHALOSPORINS –</a:t>
            </a:r>
            <a:r>
              <a:rPr lang="en-US" sz="3200" b="1" dirty="0" err="1" smtClean="0">
                <a:solidFill>
                  <a:srgbClr val="FFFF00"/>
                </a:solidFill>
                <a:latin typeface="Times New Roman" pitchFamily="18" charset="0"/>
                <a:cs typeface="Times New Roman" pitchFamily="18" charset="0"/>
              </a:rPr>
              <a:t>Con’d</a:t>
            </a:r>
            <a:endParaRPr lang="en-US" sz="3200" b="1"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p:txBody>
          <a:bodyPr>
            <a:normAutofit fontScale="92500" lnSpcReduction="20000"/>
          </a:bodyPr>
          <a:lstStyle/>
          <a:p>
            <a:r>
              <a:rPr lang="en-US" b="1" dirty="0">
                <a:solidFill>
                  <a:srgbClr val="04D235"/>
                </a:solidFill>
                <a:latin typeface="Times New Roman" pitchFamily="18" charset="0"/>
                <a:cs typeface="Times New Roman" pitchFamily="18" charset="0"/>
              </a:rPr>
              <a:t>Mechanism of action: </a:t>
            </a:r>
            <a:r>
              <a:rPr lang="en-US" sz="2200" dirty="0">
                <a:latin typeface="Times New Roman" pitchFamily="18" charset="0"/>
                <a:cs typeface="Times New Roman" pitchFamily="18" charset="0"/>
              </a:rPr>
              <a:t>Cephalosporins inhibit bacterial cell wall synthesis in a manner similar to that of penicillin. </a:t>
            </a:r>
            <a:r>
              <a:rPr lang="en-US" sz="2200" dirty="0" smtClean="0">
                <a:latin typeface="Times New Roman" pitchFamily="18" charset="0"/>
                <a:cs typeface="Times New Roman" pitchFamily="18" charset="0"/>
              </a:rPr>
              <a:t>Cephalosporins </a:t>
            </a:r>
            <a:r>
              <a:rPr lang="en-US" sz="2200" dirty="0">
                <a:latin typeface="Times New Roman" pitchFamily="18" charset="0"/>
                <a:cs typeface="Times New Roman" pitchFamily="18" charset="0"/>
              </a:rPr>
              <a:t>are bactericidal</a:t>
            </a:r>
            <a:r>
              <a:rPr lang="en-US" dirty="0">
                <a:latin typeface="Times New Roman" pitchFamily="18" charset="0"/>
                <a:cs typeface="Times New Roman" pitchFamily="18" charset="0"/>
              </a:rPr>
              <a:t>.</a:t>
            </a:r>
          </a:p>
          <a:p>
            <a:r>
              <a:rPr lang="en-US" b="1" dirty="0">
                <a:solidFill>
                  <a:srgbClr val="04D235"/>
                </a:solidFill>
                <a:latin typeface="Times New Roman" pitchFamily="18" charset="0"/>
                <a:cs typeface="Times New Roman" pitchFamily="18" charset="0"/>
              </a:rPr>
              <a:t>Therapeutic uses and classification</a:t>
            </a:r>
            <a:r>
              <a:rPr lang="en-US" dirty="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lvl="1"/>
            <a:r>
              <a:rPr lang="en-US" sz="2400" dirty="0" smtClean="0">
                <a:latin typeface="Times New Roman" pitchFamily="18" charset="0"/>
                <a:cs typeface="Times New Roman" pitchFamily="18" charset="0"/>
              </a:rPr>
              <a:t>Cephalosporins </a:t>
            </a:r>
            <a:r>
              <a:rPr lang="en-US" sz="2400" dirty="0">
                <a:latin typeface="Times New Roman" pitchFamily="18" charset="0"/>
                <a:cs typeface="Times New Roman" pitchFamily="18" charset="0"/>
              </a:rPr>
              <a:t>may be used in penicillin-intolerant patients, but this should be done with caution since cross-reactivity can occur. The large number of cephalosporins makes a system of classification most desirable.  </a:t>
            </a:r>
            <a:endParaRPr lang="en-US" sz="2400" dirty="0" smtClean="0">
              <a:latin typeface="Times New Roman" pitchFamily="18" charset="0"/>
              <a:cs typeface="Times New Roman" pitchFamily="18" charset="0"/>
            </a:endParaRPr>
          </a:p>
          <a:p>
            <a:pPr lvl="1"/>
            <a:r>
              <a:rPr lang="en-US" sz="2400" dirty="0" smtClean="0">
                <a:latin typeface="Times New Roman" pitchFamily="18" charset="0"/>
                <a:cs typeface="Times New Roman" pitchFamily="18" charset="0"/>
              </a:rPr>
              <a:t>Although </a:t>
            </a:r>
            <a:r>
              <a:rPr lang="en-US" sz="2400" dirty="0">
                <a:latin typeface="Times New Roman" pitchFamily="18" charset="0"/>
                <a:cs typeface="Times New Roman" pitchFamily="18" charset="0"/>
              </a:rPr>
              <a:t>cephalosporins may be classified by their chemical structure, clinical pharmacology, resistance to </a:t>
            </a:r>
            <a:r>
              <a:rPr lang="en-US" sz="2400" dirty="0">
                <a:latin typeface="Symbol" pitchFamily="18" charset="2"/>
                <a:cs typeface="Times New Roman" pitchFamily="18" charset="0"/>
              </a:rPr>
              <a:t></a:t>
            </a:r>
            <a:r>
              <a:rPr lang="en-US" sz="2400" dirty="0">
                <a:latin typeface="Times New Roman" pitchFamily="18" charset="0"/>
                <a:cs typeface="Times New Roman" pitchFamily="18" charset="0"/>
              </a:rPr>
              <a:t>-lactamase or antimicrobial spectrum, the well-accepted system of classification is by </a:t>
            </a:r>
            <a:r>
              <a:rPr lang="en-US" sz="2400" b="1" dirty="0">
                <a:solidFill>
                  <a:srgbClr val="FF0000"/>
                </a:solidFill>
                <a:latin typeface="Times New Roman" pitchFamily="18" charset="0"/>
                <a:cs typeface="Times New Roman" pitchFamily="18" charset="0"/>
              </a:rPr>
              <a:t>“generations”.  </a:t>
            </a:r>
            <a:r>
              <a:rPr lang="en-US" sz="2400" dirty="0">
                <a:latin typeface="Times New Roman" pitchFamily="18" charset="0"/>
                <a:cs typeface="Times New Roman" pitchFamily="18" charset="0"/>
              </a:rPr>
              <a:t>The classification by generations is based on general features of antimicrobial activity.</a:t>
            </a:r>
          </a:p>
          <a:p>
            <a:endParaRPr lang="en-US" dirty="0"/>
          </a:p>
        </p:txBody>
      </p:sp>
    </p:spTree>
    <p:extLst>
      <p:ext uri="{BB962C8B-B14F-4D97-AF65-F5344CB8AC3E}">
        <p14:creationId xmlns:p14="http://schemas.microsoft.com/office/powerpoint/2010/main" val="42229916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411162"/>
          </a:xfrm>
        </p:spPr>
        <p:txBody>
          <a:bodyPr>
            <a:normAutofit fontScale="90000"/>
          </a:bodyPr>
          <a:lstStyle/>
          <a:p>
            <a:r>
              <a:rPr lang="en-US" sz="3200" b="1" u="sng" dirty="0" smtClean="0">
                <a:solidFill>
                  <a:srgbClr val="FFFF00"/>
                </a:solidFill>
                <a:latin typeface="Times New Roman" pitchFamily="18" charset="0"/>
                <a:cs typeface="Times New Roman" pitchFamily="18" charset="0"/>
              </a:rPr>
              <a:t>CEPHALOSPORINS CLASSIFICATION</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09600"/>
            <a:ext cx="8229600" cy="5516563"/>
          </a:xfrm>
        </p:spPr>
        <p:txBody>
          <a:bodyPr>
            <a:normAutofit/>
          </a:bodyPr>
          <a:lstStyle/>
          <a:p>
            <a:r>
              <a:rPr lang="en-US" b="1" dirty="0">
                <a:solidFill>
                  <a:srgbClr val="00B050"/>
                </a:solidFill>
                <a:latin typeface="Times New Roman" pitchFamily="18" charset="0"/>
                <a:cs typeface="Times New Roman" pitchFamily="18" charset="0"/>
              </a:rPr>
              <a:t>a)	First generation: </a:t>
            </a:r>
            <a:endParaRPr lang="en-US" b="1" dirty="0" smtClean="0">
              <a:solidFill>
                <a:srgbClr val="00B050"/>
              </a:solidFill>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Cephalosporins </a:t>
            </a:r>
            <a:r>
              <a:rPr lang="en-US" sz="1800" dirty="0">
                <a:latin typeface="Times New Roman" pitchFamily="18" charset="0"/>
                <a:cs typeface="Times New Roman" pitchFamily="18" charset="0"/>
              </a:rPr>
              <a:t>of this class are frequently used for antibiotic prophylaxis because of their ability to penetrate tissues.  </a:t>
            </a:r>
            <a:endParaRPr lang="en-US" sz="1800" dirty="0" smtClean="0">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They </a:t>
            </a:r>
            <a:r>
              <a:rPr lang="en-US" sz="1800" dirty="0">
                <a:latin typeface="Times New Roman" pitchFamily="18" charset="0"/>
                <a:cs typeface="Times New Roman" pitchFamily="18" charset="0"/>
              </a:rPr>
              <a:t>are the first alternates to penicillins in the treatment of many infections caused by Gram (+) pathogens.  </a:t>
            </a:r>
            <a:endParaRPr lang="en-US" sz="1800" dirty="0" smtClean="0">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Cephalosporins </a:t>
            </a:r>
            <a:r>
              <a:rPr lang="en-US" sz="1800" dirty="0">
                <a:latin typeface="Times New Roman" pitchFamily="18" charset="0"/>
                <a:cs typeface="Times New Roman" pitchFamily="18" charset="0"/>
              </a:rPr>
              <a:t>of this generation include: cephalexin (oral), </a:t>
            </a:r>
            <a:r>
              <a:rPr lang="en-US" sz="1800" dirty="0" err="1">
                <a:latin typeface="Times New Roman" pitchFamily="18" charset="0"/>
                <a:cs typeface="Times New Roman" pitchFamily="18" charset="0"/>
              </a:rPr>
              <a:t>cefadroxil</a:t>
            </a:r>
            <a:r>
              <a:rPr lang="en-US" sz="1800" dirty="0">
                <a:latin typeface="Times New Roman" pitchFamily="18" charset="0"/>
                <a:cs typeface="Times New Roman" pitchFamily="18" charset="0"/>
              </a:rPr>
              <a:t> (oral), </a:t>
            </a:r>
            <a:r>
              <a:rPr lang="en-US" sz="1800" dirty="0" err="1">
                <a:latin typeface="Times New Roman" pitchFamily="18" charset="0"/>
                <a:cs typeface="Times New Roman" pitchFamily="18" charset="0"/>
              </a:rPr>
              <a:t>cephapirin</a:t>
            </a:r>
            <a:r>
              <a:rPr lang="en-US" sz="1800" dirty="0">
                <a:latin typeface="Times New Roman" pitchFamily="18" charset="0"/>
                <a:cs typeface="Times New Roman" pitchFamily="18" charset="0"/>
              </a:rPr>
              <a:t> (parenteral), and </a:t>
            </a:r>
            <a:r>
              <a:rPr lang="en-US" sz="1800" dirty="0" err="1">
                <a:latin typeface="Times New Roman" pitchFamily="18" charset="0"/>
                <a:cs typeface="Times New Roman" pitchFamily="18" charset="0"/>
              </a:rPr>
              <a:t>cephalothin</a:t>
            </a:r>
            <a:r>
              <a:rPr lang="en-US" sz="1800" dirty="0">
                <a:latin typeface="Times New Roman" pitchFamily="18" charset="0"/>
                <a:cs typeface="Times New Roman" pitchFamily="18" charset="0"/>
              </a:rPr>
              <a:t> (parenteral).  They are effective against Gram (+).</a:t>
            </a:r>
          </a:p>
          <a:p>
            <a:r>
              <a:rPr lang="en-US" b="1" dirty="0">
                <a:solidFill>
                  <a:srgbClr val="00B050"/>
                </a:solidFill>
                <a:latin typeface="Times New Roman" pitchFamily="18" charset="0"/>
                <a:cs typeface="Times New Roman" pitchFamily="18" charset="0"/>
              </a:rPr>
              <a:t>b)	Second generation: </a:t>
            </a:r>
            <a:endParaRPr lang="en-US" b="1" dirty="0" smtClean="0">
              <a:solidFill>
                <a:srgbClr val="00B050"/>
              </a:solidFill>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Cephalosporins of this class have </a:t>
            </a:r>
            <a:r>
              <a:rPr lang="en-US" sz="1800" dirty="0">
                <a:latin typeface="Times New Roman" pitchFamily="18" charset="0"/>
                <a:cs typeface="Times New Roman" pitchFamily="18" charset="0"/>
              </a:rPr>
              <a:t>somewhat increased activity against gram-negative microorganisms but much less active than the third-generation agents. </a:t>
            </a:r>
            <a:endParaRPr lang="en-US" sz="1800" dirty="0" smtClean="0">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 </a:t>
            </a:r>
            <a:r>
              <a:rPr lang="en-US" sz="1800" dirty="0">
                <a:latin typeface="Times New Roman" pitchFamily="18" charset="0"/>
                <a:cs typeface="Times New Roman" pitchFamily="18" charset="0"/>
              </a:rPr>
              <a:t>Cephalosporins of this generation include</a:t>
            </a:r>
            <a:r>
              <a:rPr lang="en-US" sz="1800" dirty="0">
                <a:solidFill>
                  <a:srgbClr val="FF0000"/>
                </a:solidFill>
                <a:latin typeface="Times New Roman" pitchFamily="18" charset="0"/>
                <a:cs typeface="Times New Roman" pitchFamily="18" charset="0"/>
              </a:rPr>
              <a:t>:  </a:t>
            </a:r>
            <a:r>
              <a:rPr lang="en-US" sz="1800" dirty="0" err="1">
                <a:solidFill>
                  <a:srgbClr val="FF0000"/>
                </a:solidFill>
                <a:latin typeface="Times New Roman" pitchFamily="18" charset="0"/>
                <a:cs typeface="Times New Roman" pitchFamily="18" charset="0"/>
              </a:rPr>
              <a:t>cefaclor</a:t>
            </a:r>
            <a:r>
              <a:rPr lang="en-US" sz="1800" dirty="0">
                <a:solidFill>
                  <a:srgbClr val="FF0000"/>
                </a:solidFill>
                <a:latin typeface="Times New Roman" pitchFamily="18" charset="0"/>
                <a:cs typeface="Times New Roman" pitchFamily="18" charset="0"/>
              </a:rPr>
              <a:t> (oral) and </a:t>
            </a:r>
            <a:r>
              <a:rPr lang="en-US" sz="1800" dirty="0" err="1">
                <a:solidFill>
                  <a:srgbClr val="FF0000"/>
                </a:solidFill>
                <a:latin typeface="Times New Roman" pitchFamily="18" charset="0"/>
                <a:cs typeface="Times New Roman" pitchFamily="18" charset="0"/>
              </a:rPr>
              <a:t>cefoxitin</a:t>
            </a:r>
            <a:r>
              <a:rPr lang="en-US" sz="1800" dirty="0">
                <a:solidFill>
                  <a:srgbClr val="FF0000"/>
                </a:solidFill>
                <a:latin typeface="Times New Roman" pitchFamily="18" charset="0"/>
                <a:cs typeface="Times New Roman" pitchFamily="18" charset="0"/>
              </a:rPr>
              <a:t> (parenteral). </a:t>
            </a:r>
            <a:endParaRPr lang="en-US" sz="1800" dirty="0" smtClean="0">
              <a:solidFill>
                <a:srgbClr val="FF0000"/>
              </a:solidFill>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Their </a:t>
            </a:r>
            <a:r>
              <a:rPr lang="en-US" sz="1800" dirty="0">
                <a:latin typeface="Times New Roman" pitchFamily="18" charset="0"/>
                <a:cs typeface="Times New Roman" pitchFamily="18" charset="0"/>
              </a:rPr>
              <a:t>antibacterial spectrum is broader than that of first-generation cephalosporins and includes some gram-negative pathogens.  </a:t>
            </a:r>
            <a:endParaRPr lang="en-US" sz="1800" dirty="0" smtClean="0">
              <a:latin typeface="Times New Roman" pitchFamily="18" charset="0"/>
              <a:cs typeface="Times New Roman" pitchFamily="18" charset="0"/>
            </a:endParaRPr>
          </a:p>
          <a:p>
            <a:pPr lvl="1"/>
            <a:r>
              <a:rPr lang="en-US" sz="1800" dirty="0" smtClean="0">
                <a:latin typeface="Times New Roman" pitchFamily="18" charset="0"/>
                <a:cs typeface="Times New Roman" pitchFamily="18" charset="0"/>
              </a:rPr>
              <a:t>They </a:t>
            </a:r>
            <a:r>
              <a:rPr lang="en-US" sz="1800" dirty="0">
                <a:latin typeface="Times New Roman" pitchFamily="18" charset="0"/>
                <a:cs typeface="Times New Roman" pitchFamily="18" charset="0"/>
              </a:rPr>
              <a:t>are not widely used in veterinary medicine.</a:t>
            </a:r>
          </a:p>
          <a:p>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53854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563562"/>
          </a:xfrm>
        </p:spPr>
        <p:txBody>
          <a:bodyPr>
            <a:normAutofit fontScale="90000"/>
          </a:bodyPr>
          <a:lstStyle/>
          <a:p>
            <a:r>
              <a:rPr lang="en-US" sz="3200" b="1" u="sng" dirty="0">
                <a:solidFill>
                  <a:srgbClr val="FFFF00"/>
                </a:solidFill>
                <a:latin typeface="Times New Roman" pitchFamily="18" charset="0"/>
                <a:cs typeface="Times New Roman" pitchFamily="18" charset="0"/>
              </a:rPr>
              <a:t>CEPHALOSPORINS CLASSIFICATION</a:t>
            </a:r>
          </a:p>
        </p:txBody>
      </p:sp>
      <p:sp>
        <p:nvSpPr>
          <p:cNvPr id="3" name="Content Placeholder 2"/>
          <p:cNvSpPr>
            <a:spLocks noGrp="1"/>
          </p:cNvSpPr>
          <p:nvPr>
            <p:ph idx="1"/>
          </p:nvPr>
        </p:nvSpPr>
        <p:spPr>
          <a:xfrm>
            <a:off x="457200" y="838200"/>
            <a:ext cx="8229600" cy="5287963"/>
          </a:xfrm>
        </p:spPr>
        <p:txBody>
          <a:bodyPr>
            <a:normAutofit fontScale="70000" lnSpcReduction="20000"/>
          </a:bodyPr>
          <a:lstStyle/>
          <a:p>
            <a:r>
              <a:rPr lang="en-US" sz="4600" dirty="0">
                <a:solidFill>
                  <a:srgbClr val="04D235"/>
                </a:solidFill>
                <a:latin typeface="Times New Roman" pitchFamily="18" charset="0"/>
                <a:cs typeface="Times New Roman" pitchFamily="18" charset="0"/>
              </a:rPr>
              <a:t>c)	Third generation: </a:t>
            </a:r>
            <a:r>
              <a:rPr lang="en-US" dirty="0">
                <a:latin typeface="Times New Roman" pitchFamily="18" charset="0"/>
                <a:cs typeface="Times New Roman" pitchFamily="18" charset="0"/>
              </a:rPr>
              <a:t>Cephalosporins of this generation </a:t>
            </a:r>
            <a:r>
              <a:rPr lang="en-US" dirty="0" smtClean="0">
                <a:latin typeface="Times New Roman" pitchFamily="18" charset="0"/>
                <a:cs typeface="Times New Roman" pitchFamily="18" charset="0"/>
              </a:rPr>
              <a:t>have </a:t>
            </a:r>
            <a:r>
              <a:rPr lang="en-US" dirty="0">
                <a:latin typeface="Times New Roman" pitchFamily="18" charset="0"/>
                <a:cs typeface="Times New Roman" pitchFamily="18" charset="0"/>
              </a:rPr>
              <a:t>extended spectrum of action against gram-positive organisms, are resistant to </a:t>
            </a:r>
            <a:r>
              <a:rPr lang="en-US" dirty="0">
                <a:latin typeface="Symbol" pitchFamily="18" charset="2"/>
                <a:cs typeface="Times New Roman" pitchFamily="18" charset="0"/>
              </a:rPr>
              <a:t></a:t>
            </a:r>
            <a:r>
              <a:rPr lang="en-US" dirty="0">
                <a:latin typeface="Times New Roman" pitchFamily="18" charset="0"/>
                <a:cs typeface="Times New Roman" pitchFamily="18" charset="0"/>
              </a:rPr>
              <a:t>-lactamases </a:t>
            </a:r>
            <a:r>
              <a:rPr lang="en-US" dirty="0" err="1">
                <a:latin typeface="Times New Roman" pitchFamily="18" charset="0"/>
                <a:cs typeface="Times New Roman" pitchFamily="18" charset="0"/>
              </a:rPr>
              <a:t>cephalosporinases</a:t>
            </a:r>
            <a:r>
              <a:rPr lang="en-US" dirty="0">
                <a:latin typeface="Times New Roman" pitchFamily="18" charset="0"/>
                <a:cs typeface="Times New Roman" pitchFamily="18" charset="0"/>
              </a:rPr>
              <a:t>, and penetrate the blood-brain barrier.  </a:t>
            </a:r>
          </a:p>
          <a:p>
            <a:pPr marL="457200" lvl="1" indent="0">
              <a:buNone/>
            </a:pPr>
            <a:r>
              <a:rPr lang="en-US" dirty="0">
                <a:solidFill>
                  <a:srgbClr val="FF0000"/>
                </a:solidFill>
                <a:latin typeface="Times New Roman" pitchFamily="18" charset="0"/>
                <a:cs typeface="Times New Roman" pitchFamily="18" charset="0"/>
              </a:rPr>
              <a:t>i.	</a:t>
            </a:r>
            <a:r>
              <a:rPr lang="en-US" dirty="0" err="1">
                <a:solidFill>
                  <a:srgbClr val="FF0000"/>
                </a:solidFill>
                <a:latin typeface="Times New Roman" pitchFamily="18" charset="0"/>
                <a:cs typeface="Times New Roman" pitchFamily="18" charset="0"/>
              </a:rPr>
              <a:t>Ceftiofur</a:t>
            </a:r>
            <a:r>
              <a:rPr lang="en-US"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is used in the treatment of respiratory disease in cattle, horses, sheep, and swine following IM injection and for </a:t>
            </a:r>
            <a:r>
              <a:rPr lang="en-US" dirty="0" err="1">
                <a:latin typeface="Times New Roman" pitchFamily="18" charset="0"/>
                <a:cs typeface="Times New Roman" pitchFamily="18" charset="0"/>
              </a:rPr>
              <a:t>intramammary</a:t>
            </a:r>
            <a:r>
              <a:rPr lang="en-US" dirty="0">
                <a:latin typeface="Times New Roman" pitchFamily="18" charset="0"/>
                <a:cs typeface="Times New Roman" pitchFamily="18" charset="0"/>
              </a:rPr>
              <a:t> treatment of mastitis in cattle.   It is also used for treating urinary tract infection and soft tissue infections in dogs and cats. </a:t>
            </a:r>
          </a:p>
          <a:p>
            <a:pPr marL="457200" lvl="1" indent="0">
              <a:buNone/>
            </a:pPr>
            <a:r>
              <a:rPr lang="en-US" dirty="0">
                <a:solidFill>
                  <a:srgbClr val="FF0000"/>
                </a:solidFill>
                <a:latin typeface="Times New Roman" pitchFamily="18" charset="0"/>
                <a:cs typeface="Times New Roman" pitchFamily="18" charset="0"/>
              </a:rPr>
              <a:t>ii.	</a:t>
            </a:r>
            <a:r>
              <a:rPr lang="en-US" dirty="0" err="1">
                <a:solidFill>
                  <a:srgbClr val="FF0000"/>
                </a:solidFill>
                <a:latin typeface="Times New Roman" pitchFamily="18" charset="0"/>
                <a:cs typeface="Times New Roman" pitchFamily="18" charset="0"/>
              </a:rPr>
              <a:t>Cefoperazone</a:t>
            </a:r>
            <a:r>
              <a:rPr lang="en-US"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is used in dogs to treat soft tissue infections and gram-negative bacteremia. </a:t>
            </a:r>
          </a:p>
          <a:p>
            <a:pPr marL="457200" lvl="1" indent="0">
              <a:buNone/>
            </a:pPr>
            <a:r>
              <a:rPr lang="en-US" dirty="0">
                <a:solidFill>
                  <a:srgbClr val="FF0000"/>
                </a:solidFill>
                <a:latin typeface="Times New Roman" pitchFamily="18" charset="0"/>
                <a:cs typeface="Times New Roman" pitchFamily="18" charset="0"/>
              </a:rPr>
              <a:t>iii.	</a:t>
            </a:r>
            <a:r>
              <a:rPr lang="en-US" dirty="0" err="1">
                <a:solidFill>
                  <a:srgbClr val="FF0000"/>
                </a:solidFill>
                <a:latin typeface="Times New Roman" pitchFamily="18" charset="0"/>
                <a:cs typeface="Times New Roman" pitchFamily="18" charset="0"/>
              </a:rPr>
              <a:t>Cefotaxime</a:t>
            </a:r>
            <a:r>
              <a:rPr lang="en-US"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is used in dogs, cats, and foals to treat gram negative sepsis, soft reissue infections meningitis, and CNS infections in dogs and cats.</a:t>
            </a:r>
          </a:p>
          <a:p>
            <a:pPr marL="457200" lvl="1" indent="0">
              <a:buNone/>
            </a:pPr>
            <a:r>
              <a:rPr lang="en-US" dirty="0">
                <a:solidFill>
                  <a:srgbClr val="FF0000"/>
                </a:solidFill>
                <a:latin typeface="Times New Roman" pitchFamily="18" charset="0"/>
                <a:cs typeface="Times New Roman" pitchFamily="18" charset="0"/>
              </a:rPr>
              <a:t>iv.</a:t>
            </a:r>
            <a:r>
              <a:rPr lang="en-US" dirty="0">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Cefpodoxime</a:t>
            </a:r>
            <a:r>
              <a:rPr lang="en-US" dirty="0">
                <a:solidFill>
                  <a:srgbClr val="FF0000"/>
                </a:solidFill>
                <a:latin typeface="Times New Roman" pitchFamily="18" charset="0"/>
                <a:cs typeface="Times New Roman" pitchFamily="18" charset="0"/>
              </a:rPr>
              <a:t> </a:t>
            </a:r>
            <a:r>
              <a:rPr lang="en-US" dirty="0" err="1">
                <a:solidFill>
                  <a:srgbClr val="FF0000"/>
                </a:solidFill>
                <a:latin typeface="Times New Roman" pitchFamily="18" charset="0"/>
                <a:cs typeface="Times New Roman" pitchFamily="18" charset="0"/>
              </a:rPr>
              <a:t>proxetil</a:t>
            </a:r>
            <a:r>
              <a:rPr lang="en-US"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is the </a:t>
            </a:r>
            <a:r>
              <a:rPr lang="en-US" dirty="0" err="1">
                <a:latin typeface="Times New Roman" pitchFamily="18" charset="0"/>
                <a:cs typeface="Times New Roman" pitchFamily="18" charset="0"/>
              </a:rPr>
              <a:t>prodrug</a:t>
            </a:r>
            <a:r>
              <a:rPr lang="en-US" dirty="0">
                <a:latin typeface="Times New Roman" pitchFamily="18" charset="0"/>
                <a:cs typeface="Times New Roman" pitchFamily="18" charset="0"/>
              </a:rPr>
              <a:t> marketed for use in the treatment of skin infections in dogs and cats.  </a:t>
            </a:r>
          </a:p>
          <a:p>
            <a:pPr marL="457200" lvl="1" indent="0">
              <a:buNone/>
            </a:pPr>
            <a:r>
              <a:rPr lang="en-US" dirty="0">
                <a:solidFill>
                  <a:srgbClr val="FF0000"/>
                </a:solidFill>
                <a:latin typeface="Times New Roman" pitchFamily="18" charset="0"/>
                <a:cs typeface="Times New Roman" pitchFamily="18" charset="0"/>
              </a:rPr>
              <a:t>v.	</a:t>
            </a:r>
            <a:r>
              <a:rPr lang="en-US" dirty="0" err="1">
                <a:solidFill>
                  <a:srgbClr val="FF0000"/>
                </a:solidFill>
                <a:latin typeface="Times New Roman" pitchFamily="18" charset="0"/>
                <a:cs typeface="Times New Roman" pitchFamily="18" charset="0"/>
              </a:rPr>
              <a:t>Cefixime</a:t>
            </a:r>
            <a:r>
              <a:rPr lang="en-US" dirty="0">
                <a:solidFill>
                  <a:srgbClr val="FF0000"/>
                </a:solidFill>
                <a:latin typeface="Times New Roman" pitchFamily="18" charset="0"/>
                <a:cs typeface="Times New Roman" pitchFamily="18" charset="0"/>
              </a:rPr>
              <a:t>: </a:t>
            </a:r>
            <a:r>
              <a:rPr lang="en-US" dirty="0">
                <a:latin typeface="Times New Roman" pitchFamily="18" charset="0"/>
                <a:cs typeface="Times New Roman" pitchFamily="18" charset="0"/>
              </a:rPr>
              <a:t>is used in the treatment of urinary tract infections and respiratory infections in dogs and cats and for bacterial endocarditis in dogs.</a:t>
            </a:r>
          </a:p>
          <a:p>
            <a:endParaRPr lang="en-US" dirty="0"/>
          </a:p>
        </p:txBody>
      </p:sp>
    </p:spTree>
    <p:extLst>
      <p:ext uri="{BB962C8B-B14F-4D97-AF65-F5344CB8AC3E}">
        <p14:creationId xmlns:p14="http://schemas.microsoft.com/office/powerpoint/2010/main" val="29478931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2900" b="1" u="sng" dirty="0">
                <a:solidFill>
                  <a:srgbClr val="FFFF00"/>
                </a:solidFill>
                <a:latin typeface="Times New Roman" pitchFamily="18" charset="0"/>
                <a:cs typeface="Times New Roman" pitchFamily="18" charset="0"/>
              </a:rPr>
              <a:t>CEPHALOSPORINS CLASSIFICATION</a:t>
            </a:r>
            <a:endParaRPr lang="en-US" dirty="0"/>
          </a:p>
        </p:txBody>
      </p:sp>
      <p:sp>
        <p:nvSpPr>
          <p:cNvPr id="3" name="Content Placeholder 2"/>
          <p:cNvSpPr>
            <a:spLocks noGrp="1"/>
          </p:cNvSpPr>
          <p:nvPr>
            <p:ph idx="1"/>
          </p:nvPr>
        </p:nvSpPr>
        <p:spPr>
          <a:xfrm>
            <a:off x="457200" y="838200"/>
            <a:ext cx="8229600" cy="5287963"/>
          </a:xfrm>
        </p:spPr>
        <p:txBody>
          <a:bodyPr/>
          <a:lstStyle/>
          <a:p>
            <a:pPr lvl="0"/>
            <a:r>
              <a:rPr lang="en-US" dirty="0">
                <a:solidFill>
                  <a:srgbClr val="04D235"/>
                </a:solidFill>
                <a:latin typeface="Times New Roman" pitchFamily="18" charset="0"/>
                <a:cs typeface="Times New Roman" pitchFamily="18" charset="0"/>
              </a:rPr>
              <a:t>d)	Fourth generation:  </a:t>
            </a:r>
            <a:r>
              <a:rPr lang="en-US" sz="2000" dirty="0" err="1">
                <a:solidFill>
                  <a:prstClr val="white"/>
                </a:solidFill>
                <a:latin typeface="Times New Roman" pitchFamily="18" charset="0"/>
                <a:cs typeface="Times New Roman" pitchFamily="18" charset="0"/>
              </a:rPr>
              <a:t>cephalosprins</a:t>
            </a:r>
            <a:r>
              <a:rPr lang="en-US" sz="2000" dirty="0">
                <a:solidFill>
                  <a:prstClr val="white"/>
                </a:solidFill>
                <a:latin typeface="Times New Roman" pitchFamily="18" charset="0"/>
                <a:cs typeface="Times New Roman" pitchFamily="18" charset="0"/>
              </a:rPr>
              <a:t> of fourth generation such as </a:t>
            </a:r>
            <a:r>
              <a:rPr lang="en-US" sz="2000" dirty="0" err="1">
                <a:solidFill>
                  <a:prstClr val="white"/>
                </a:solidFill>
                <a:latin typeface="Times New Roman" pitchFamily="18" charset="0"/>
                <a:cs typeface="Times New Roman" pitchFamily="18" charset="0"/>
              </a:rPr>
              <a:t>cefepime</a:t>
            </a:r>
            <a:r>
              <a:rPr lang="en-US" sz="2000" dirty="0">
                <a:solidFill>
                  <a:prstClr val="white"/>
                </a:solidFill>
                <a:latin typeface="Times New Roman" pitchFamily="18" charset="0"/>
                <a:cs typeface="Times New Roman" pitchFamily="18" charset="0"/>
              </a:rPr>
              <a:t> and </a:t>
            </a:r>
            <a:r>
              <a:rPr lang="en-US" sz="2000" dirty="0" err="1">
                <a:solidFill>
                  <a:prstClr val="white"/>
                </a:solidFill>
                <a:latin typeface="Times New Roman" pitchFamily="18" charset="0"/>
                <a:cs typeface="Times New Roman" pitchFamily="18" charset="0"/>
              </a:rPr>
              <a:t>cefquinone</a:t>
            </a:r>
            <a:r>
              <a:rPr lang="en-US" sz="2000" dirty="0">
                <a:solidFill>
                  <a:prstClr val="white"/>
                </a:solidFill>
                <a:latin typeface="Times New Roman" pitchFamily="18" charset="0"/>
                <a:cs typeface="Times New Roman" pitchFamily="18" charset="0"/>
              </a:rPr>
              <a:t>, have an extended spectrum of activity compared with the third generation and have increased stability from hydrolysis by plasmid and chromosomally mediated </a:t>
            </a:r>
            <a:r>
              <a:rPr lang="en-US" sz="2000" dirty="0">
                <a:solidFill>
                  <a:prstClr val="white"/>
                </a:solidFill>
                <a:latin typeface="Symbol" pitchFamily="18" charset="2"/>
                <a:cs typeface="Times New Roman" pitchFamily="18" charset="0"/>
              </a:rPr>
              <a:t></a:t>
            </a:r>
            <a:r>
              <a:rPr lang="en-US" sz="2000" dirty="0">
                <a:solidFill>
                  <a:prstClr val="white"/>
                </a:solidFill>
                <a:latin typeface="Times New Roman" pitchFamily="18" charset="0"/>
                <a:cs typeface="Times New Roman" pitchFamily="18" charset="0"/>
              </a:rPr>
              <a:t>-lactamases. </a:t>
            </a:r>
            <a:endParaRPr lang="en-US" sz="2000" dirty="0" smtClean="0">
              <a:solidFill>
                <a:prstClr val="white"/>
              </a:solidFill>
              <a:latin typeface="Times New Roman" pitchFamily="18" charset="0"/>
              <a:cs typeface="Times New Roman" pitchFamily="18" charset="0"/>
            </a:endParaRPr>
          </a:p>
          <a:p>
            <a:pPr lvl="0"/>
            <a:r>
              <a:rPr lang="en-US" sz="2000" dirty="0" smtClean="0">
                <a:solidFill>
                  <a:prstClr val="white"/>
                </a:solidFill>
                <a:latin typeface="Times New Roman" pitchFamily="18" charset="0"/>
                <a:cs typeface="Times New Roman" pitchFamily="18" charset="0"/>
              </a:rPr>
              <a:t> </a:t>
            </a:r>
            <a:r>
              <a:rPr lang="en-US" sz="2000" dirty="0">
                <a:solidFill>
                  <a:prstClr val="white"/>
                </a:solidFill>
                <a:latin typeface="Times New Roman" pitchFamily="18" charset="0"/>
                <a:cs typeface="Times New Roman" pitchFamily="18" charset="0"/>
              </a:rPr>
              <a:t>Fourth generation agents are useful in the treatment of serious infections when gram-positive microorganisms, </a:t>
            </a:r>
            <a:r>
              <a:rPr lang="en-US" sz="2000" dirty="0" err="1">
                <a:solidFill>
                  <a:prstClr val="white"/>
                </a:solidFill>
                <a:latin typeface="Times New Roman" pitchFamily="18" charset="0"/>
                <a:cs typeface="Times New Roman" pitchFamily="18" charset="0"/>
              </a:rPr>
              <a:t>Enterobacteriaceae</a:t>
            </a:r>
            <a:r>
              <a:rPr lang="en-US" sz="2000" dirty="0">
                <a:solidFill>
                  <a:prstClr val="white"/>
                </a:solidFill>
                <a:latin typeface="Times New Roman" pitchFamily="18" charset="0"/>
                <a:cs typeface="Times New Roman" pitchFamily="18" charset="0"/>
              </a:rPr>
              <a:t> and Pseudomonas all are potential etiologies.  </a:t>
            </a:r>
            <a:endParaRPr lang="en-US" sz="2000" dirty="0" smtClean="0">
              <a:solidFill>
                <a:prstClr val="white"/>
              </a:solidFill>
              <a:latin typeface="Times New Roman" pitchFamily="18" charset="0"/>
              <a:cs typeface="Times New Roman" pitchFamily="18" charset="0"/>
            </a:endParaRPr>
          </a:p>
          <a:p>
            <a:pPr lvl="0"/>
            <a:r>
              <a:rPr lang="en-US" sz="2000" dirty="0" smtClean="0">
                <a:solidFill>
                  <a:prstClr val="white"/>
                </a:solidFill>
                <a:latin typeface="Times New Roman" pitchFamily="18" charset="0"/>
                <a:cs typeface="Times New Roman" pitchFamily="18" charset="0"/>
              </a:rPr>
              <a:t>It </a:t>
            </a:r>
            <a:r>
              <a:rPr lang="en-US" sz="2000" dirty="0">
                <a:solidFill>
                  <a:prstClr val="white"/>
                </a:solidFill>
                <a:latin typeface="Times New Roman" pitchFamily="18" charset="0"/>
                <a:cs typeface="Times New Roman" pitchFamily="18" charset="0"/>
              </a:rPr>
              <a:t>is important to remember that none of the cephalosporins has reliable activity against penicillin-resistant </a:t>
            </a:r>
            <a:r>
              <a:rPr lang="en-US" sz="2000" i="1" dirty="0">
                <a:solidFill>
                  <a:prstClr val="white"/>
                </a:solidFill>
                <a:latin typeface="Times New Roman" pitchFamily="18" charset="0"/>
                <a:cs typeface="Times New Roman" pitchFamily="18" charset="0"/>
              </a:rPr>
              <a:t>S. pneumonia</a:t>
            </a:r>
            <a:r>
              <a:rPr lang="en-US" sz="2000" dirty="0">
                <a:solidFill>
                  <a:prstClr val="white"/>
                </a:solidFill>
                <a:latin typeface="Times New Roman" pitchFamily="18" charset="0"/>
                <a:cs typeface="Times New Roman" pitchFamily="18" charset="0"/>
              </a:rPr>
              <a:t>, MRSA (Methicillin-Resistant </a:t>
            </a:r>
            <a:r>
              <a:rPr lang="en-US" sz="2000" i="1" dirty="0">
                <a:solidFill>
                  <a:prstClr val="white"/>
                </a:solidFill>
                <a:latin typeface="Times New Roman" pitchFamily="18" charset="0"/>
                <a:cs typeface="Times New Roman" pitchFamily="18" charset="0"/>
              </a:rPr>
              <a:t>Staphylococcus Aureus</a:t>
            </a:r>
            <a:r>
              <a:rPr lang="en-US" sz="2000" dirty="0">
                <a:solidFill>
                  <a:prstClr val="white"/>
                </a:solidFill>
                <a:latin typeface="Times New Roman" pitchFamily="18" charset="0"/>
                <a:cs typeface="Times New Roman" pitchFamily="18" charset="0"/>
              </a:rPr>
              <a:t>), methicillin-resistant </a:t>
            </a:r>
            <a:r>
              <a:rPr lang="en-US" sz="2000" i="1" dirty="0">
                <a:solidFill>
                  <a:prstClr val="white"/>
                </a:solidFill>
                <a:latin typeface="Times New Roman" pitchFamily="18" charset="0"/>
                <a:cs typeface="Times New Roman" pitchFamily="18" charset="0"/>
              </a:rPr>
              <a:t>S. </a:t>
            </a:r>
            <a:r>
              <a:rPr lang="en-US" sz="2000" i="1" dirty="0" err="1">
                <a:solidFill>
                  <a:prstClr val="white"/>
                </a:solidFill>
                <a:latin typeface="Times New Roman" pitchFamily="18" charset="0"/>
                <a:cs typeface="Times New Roman" pitchFamily="18" charset="0"/>
              </a:rPr>
              <a:t>epidermidis</a:t>
            </a:r>
            <a:r>
              <a:rPr lang="en-US" sz="2000" i="1" dirty="0">
                <a:solidFill>
                  <a:prstClr val="white"/>
                </a:solidFill>
                <a:latin typeface="Times New Roman" pitchFamily="18" charset="0"/>
                <a:cs typeface="Times New Roman" pitchFamily="18" charset="0"/>
              </a:rPr>
              <a:t> </a:t>
            </a:r>
            <a:r>
              <a:rPr lang="en-US" sz="2000" dirty="0">
                <a:solidFill>
                  <a:prstClr val="white"/>
                </a:solidFill>
                <a:latin typeface="Times New Roman" pitchFamily="18" charset="0"/>
                <a:cs typeface="Times New Roman" pitchFamily="18" charset="0"/>
              </a:rPr>
              <a:t>and other coagulase-negative staphylococci</a:t>
            </a:r>
            <a:r>
              <a:rPr lang="en-US" sz="1800" dirty="0">
                <a:solidFill>
                  <a:prstClr val="white"/>
                </a:solidFill>
              </a:rPr>
              <a:t>.</a:t>
            </a:r>
          </a:p>
          <a:p>
            <a:endParaRPr lang="en-US" dirty="0"/>
          </a:p>
        </p:txBody>
      </p:sp>
    </p:spTree>
    <p:extLst>
      <p:ext uri="{BB962C8B-B14F-4D97-AF65-F5344CB8AC3E}">
        <p14:creationId xmlns:p14="http://schemas.microsoft.com/office/powerpoint/2010/main" val="8907898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762000"/>
          </a:xfrm>
        </p:spPr>
        <p:txBody>
          <a:bodyPr>
            <a:normAutofit fontScale="90000"/>
          </a:bodyPr>
          <a:lstStyle/>
          <a:p>
            <a:pPr lvl="0"/>
            <a:r>
              <a:rPr lang="en-US" b="1" dirty="0" smtClean="0">
                <a:solidFill>
                  <a:srgbClr val="FFFF00"/>
                </a:solidFill>
                <a:latin typeface="Times New Roman"/>
                <a:cs typeface="Times New Roman"/>
              </a:rPr>
              <a:t/>
            </a:r>
            <a:br>
              <a:rPr lang="en-US" b="1" dirty="0" smtClean="0">
                <a:solidFill>
                  <a:srgbClr val="FFFF00"/>
                </a:solidFill>
                <a:latin typeface="Times New Roman"/>
                <a:cs typeface="Times New Roman"/>
              </a:rPr>
            </a:br>
            <a:r>
              <a:rPr lang="en-US" b="1" u="sng" dirty="0" smtClean="0">
                <a:solidFill>
                  <a:srgbClr val="FFFF00"/>
                </a:solidFill>
                <a:latin typeface="Times New Roman"/>
                <a:cs typeface="Times New Roman"/>
              </a:rPr>
              <a:t>PENICILLINS</a:t>
            </a:r>
            <a:r>
              <a:rPr lang="en-US" u="sng" dirty="0">
                <a:solidFill>
                  <a:srgbClr val="FFFF00"/>
                </a:solidFill>
                <a:latin typeface="Times New Roman"/>
                <a:cs typeface="Times New Roman"/>
              </a:rPr>
              <a:t/>
            </a:r>
            <a:br>
              <a:rPr lang="en-US" u="sng" dirty="0">
                <a:solidFill>
                  <a:srgbClr val="FFFF00"/>
                </a:solidFill>
                <a:latin typeface="Times New Roman"/>
                <a:cs typeface="Times New Roman"/>
              </a:rPr>
            </a:br>
            <a:endParaRPr lang="en-US" u="sng" dirty="0">
              <a:solidFill>
                <a:srgbClr val="FFFF00"/>
              </a:solidFill>
              <a:latin typeface="Times New Roman"/>
              <a:cs typeface="Times New Roman"/>
            </a:endParaRPr>
          </a:p>
        </p:txBody>
      </p:sp>
      <p:sp>
        <p:nvSpPr>
          <p:cNvPr id="3" name="Content Placeholder 2"/>
          <p:cNvSpPr>
            <a:spLocks noGrp="1"/>
          </p:cNvSpPr>
          <p:nvPr>
            <p:ph idx="1"/>
          </p:nvPr>
        </p:nvSpPr>
        <p:spPr>
          <a:xfrm>
            <a:off x="457200" y="1447800"/>
            <a:ext cx="8229600" cy="4678363"/>
          </a:xfrm>
        </p:spPr>
        <p:txBody>
          <a:bodyPr/>
          <a:lstStyle/>
          <a:p>
            <a:endParaRPr lang="en-US" dirty="0" smtClean="0">
              <a:latin typeface="Times New Roman"/>
              <a:cs typeface="Times New Roman"/>
            </a:endParaRPr>
          </a:p>
          <a:p>
            <a:r>
              <a:rPr lang="en-US" dirty="0" smtClean="0">
                <a:latin typeface="Times New Roman"/>
                <a:cs typeface="Times New Roman"/>
              </a:rPr>
              <a:t>The </a:t>
            </a:r>
            <a:r>
              <a:rPr lang="en-US" dirty="0">
                <a:latin typeface="Times New Roman"/>
                <a:cs typeface="Times New Roman"/>
              </a:rPr>
              <a:t>penicillins constitute one of the most important groups of antibiotics. </a:t>
            </a:r>
            <a:endParaRPr lang="en-US" dirty="0" smtClean="0">
              <a:latin typeface="Times New Roman"/>
              <a:cs typeface="Times New Roman"/>
            </a:endParaRPr>
          </a:p>
          <a:p>
            <a:pPr marL="0" indent="0">
              <a:buNone/>
            </a:pPr>
            <a:r>
              <a:rPr lang="en-US" dirty="0" smtClean="0">
                <a:latin typeface="Times New Roman"/>
                <a:cs typeface="Times New Roman"/>
              </a:rPr>
              <a:t> </a:t>
            </a:r>
          </a:p>
          <a:p>
            <a:r>
              <a:rPr lang="en-US" dirty="0" smtClean="0">
                <a:latin typeface="Times New Roman"/>
                <a:cs typeface="Times New Roman"/>
              </a:rPr>
              <a:t>Members </a:t>
            </a:r>
            <a:r>
              <a:rPr lang="en-US" dirty="0">
                <a:latin typeface="Times New Roman"/>
                <a:cs typeface="Times New Roman"/>
              </a:rPr>
              <a:t>of this group of antibiotics are currently the drugs of choice for a large number of infectious diseases.</a:t>
            </a:r>
          </a:p>
          <a:p>
            <a:endParaRPr lang="en-US" dirty="0"/>
          </a:p>
        </p:txBody>
      </p:sp>
    </p:spTree>
    <p:extLst>
      <p:ext uri="{BB962C8B-B14F-4D97-AF65-F5344CB8AC3E}">
        <p14:creationId xmlns:p14="http://schemas.microsoft.com/office/powerpoint/2010/main" val="30179498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rmAutofit fontScale="90000"/>
          </a:bodyPr>
          <a:lstStyle/>
          <a:p>
            <a:r>
              <a:rPr lang="en-US" sz="2600" b="1" u="sng" dirty="0" smtClean="0">
                <a:solidFill>
                  <a:srgbClr val="FFFF00"/>
                </a:solidFill>
                <a:latin typeface="Times New Roman" pitchFamily="18" charset="0"/>
                <a:cs typeface="Times New Roman" pitchFamily="18" charset="0"/>
              </a:rPr>
              <a:t>CEPHALOSPORINS – Cont’d</a:t>
            </a:r>
            <a:endParaRPr lang="en-US" dirty="0"/>
          </a:p>
        </p:txBody>
      </p:sp>
      <p:sp>
        <p:nvSpPr>
          <p:cNvPr id="3" name="Content Placeholder 2"/>
          <p:cNvSpPr>
            <a:spLocks noGrp="1"/>
          </p:cNvSpPr>
          <p:nvPr>
            <p:ph idx="1"/>
          </p:nvPr>
        </p:nvSpPr>
        <p:spPr>
          <a:xfrm>
            <a:off x="457200" y="685800"/>
            <a:ext cx="8229600" cy="5440363"/>
          </a:xfrm>
        </p:spPr>
        <p:txBody>
          <a:bodyPr>
            <a:normAutofit/>
          </a:bodyPr>
          <a:lstStyle/>
          <a:p>
            <a:pPr marL="57150" marR="0">
              <a:lnSpc>
                <a:spcPct val="110000"/>
              </a:lnSpc>
              <a:spcBef>
                <a:spcPts val="0"/>
              </a:spcBef>
              <a:spcAft>
                <a:spcPts val="0"/>
              </a:spcAft>
            </a:pPr>
            <a:r>
              <a:rPr lang="en-US" b="1" dirty="0">
                <a:solidFill>
                  <a:srgbClr val="04D235"/>
                </a:solidFill>
                <a:latin typeface="Times New Roman"/>
                <a:ea typeface="MS Mincho"/>
              </a:rPr>
              <a:t>Pharmacokinetics:</a:t>
            </a:r>
            <a:r>
              <a:rPr lang="en-US" dirty="0">
                <a:solidFill>
                  <a:srgbClr val="04D235"/>
                </a:solidFill>
                <a:latin typeface="Times New Roman"/>
                <a:ea typeface="MS Mincho"/>
              </a:rPr>
              <a:t> </a:t>
            </a:r>
            <a:endParaRPr lang="en-US" dirty="0" smtClean="0">
              <a:solidFill>
                <a:srgbClr val="04D235"/>
              </a:solidFill>
              <a:latin typeface="Times New Roman"/>
              <a:ea typeface="MS Mincho"/>
            </a:endParaRPr>
          </a:p>
          <a:p>
            <a:pPr marL="457200" lvl="1">
              <a:lnSpc>
                <a:spcPct val="110000"/>
              </a:lnSpc>
              <a:spcBef>
                <a:spcPts val="0"/>
              </a:spcBef>
            </a:pPr>
            <a:r>
              <a:rPr lang="en-US" sz="2200" dirty="0" smtClean="0">
                <a:latin typeface="Times New Roman"/>
                <a:ea typeface="MS Mincho"/>
              </a:rPr>
              <a:t>Most </a:t>
            </a:r>
            <a:r>
              <a:rPr lang="en-US" sz="2200" dirty="0">
                <a:latin typeface="Times New Roman"/>
                <a:ea typeface="MS Mincho"/>
              </a:rPr>
              <a:t>cephalosporins are unstable in gastric acid and must be given parenterally.  Cephalexin and </a:t>
            </a:r>
            <a:r>
              <a:rPr lang="en-US" sz="2200" dirty="0" err="1">
                <a:latin typeface="Times New Roman"/>
                <a:ea typeface="MS Mincho"/>
              </a:rPr>
              <a:t>cefadroxil</a:t>
            </a:r>
            <a:r>
              <a:rPr lang="en-US" sz="2200" dirty="0">
                <a:latin typeface="Times New Roman"/>
                <a:ea typeface="MS Mincho"/>
              </a:rPr>
              <a:t>, </a:t>
            </a:r>
            <a:r>
              <a:rPr lang="en-US" sz="2200" dirty="0" err="1">
                <a:latin typeface="Times New Roman"/>
                <a:ea typeface="MS Mincho"/>
              </a:rPr>
              <a:t>sefachlor</a:t>
            </a:r>
            <a:r>
              <a:rPr lang="en-US" sz="2200" dirty="0">
                <a:latin typeface="Times New Roman"/>
                <a:ea typeface="MS Mincho"/>
              </a:rPr>
              <a:t>, and </a:t>
            </a:r>
            <a:r>
              <a:rPr lang="en-US" sz="2200" dirty="0" err="1">
                <a:latin typeface="Times New Roman"/>
                <a:ea typeface="MS Mincho"/>
              </a:rPr>
              <a:t>cefixime</a:t>
            </a:r>
            <a:r>
              <a:rPr lang="en-US" sz="2200" dirty="0">
                <a:latin typeface="Times New Roman"/>
                <a:ea typeface="MS Mincho"/>
              </a:rPr>
              <a:t> are acid stable and are well absorbed orally.   </a:t>
            </a:r>
            <a:endParaRPr lang="en-US" sz="2200" dirty="0" smtClean="0">
              <a:latin typeface="Times New Roman"/>
              <a:ea typeface="MS Mincho"/>
            </a:endParaRPr>
          </a:p>
          <a:p>
            <a:pPr marL="457200" lvl="1">
              <a:lnSpc>
                <a:spcPct val="110000"/>
              </a:lnSpc>
              <a:spcBef>
                <a:spcPts val="0"/>
              </a:spcBef>
            </a:pPr>
            <a:r>
              <a:rPr lang="en-US" sz="2200" dirty="0" smtClean="0">
                <a:latin typeface="Times New Roman"/>
                <a:ea typeface="MS Mincho"/>
              </a:rPr>
              <a:t>Cephalosporins </a:t>
            </a:r>
            <a:r>
              <a:rPr lang="en-US" sz="2200" dirty="0">
                <a:latin typeface="Times New Roman"/>
                <a:ea typeface="MS Mincho"/>
              </a:rPr>
              <a:t>are distributed in the extracellular fluid and penetrate body tissues except the CSF.  </a:t>
            </a:r>
            <a:endParaRPr lang="en-US" sz="2200" dirty="0" smtClean="0">
              <a:latin typeface="Times New Roman"/>
              <a:ea typeface="MS Mincho"/>
            </a:endParaRPr>
          </a:p>
          <a:p>
            <a:pPr marL="457200" lvl="1">
              <a:lnSpc>
                <a:spcPct val="110000"/>
              </a:lnSpc>
              <a:spcBef>
                <a:spcPts val="0"/>
              </a:spcBef>
            </a:pPr>
            <a:r>
              <a:rPr lang="en-US" sz="2200" dirty="0" smtClean="0">
                <a:latin typeface="Times New Roman"/>
                <a:ea typeface="MS Mincho"/>
              </a:rPr>
              <a:t>Metabolism </a:t>
            </a:r>
            <a:r>
              <a:rPr lang="en-US" sz="2200" dirty="0">
                <a:latin typeface="Times New Roman"/>
                <a:ea typeface="MS Mincho"/>
              </a:rPr>
              <a:t>is minimal except for a few cephalosporins such as </a:t>
            </a:r>
            <a:r>
              <a:rPr lang="en-US" sz="2200" dirty="0" err="1">
                <a:latin typeface="Times New Roman"/>
                <a:ea typeface="MS Mincho"/>
              </a:rPr>
              <a:t>cephalothin</a:t>
            </a:r>
            <a:r>
              <a:rPr lang="en-US" sz="2200" dirty="0">
                <a:latin typeface="Times New Roman"/>
                <a:ea typeface="MS Mincho"/>
              </a:rPr>
              <a:t>, which is </a:t>
            </a:r>
            <a:r>
              <a:rPr lang="en-US" sz="2200" dirty="0" err="1">
                <a:latin typeface="Times New Roman"/>
                <a:ea typeface="MS Mincho"/>
              </a:rPr>
              <a:t>deacetylated</a:t>
            </a:r>
            <a:r>
              <a:rPr lang="en-US" sz="2200" dirty="0">
                <a:latin typeface="Times New Roman"/>
                <a:ea typeface="MS Mincho"/>
              </a:rPr>
              <a:t> by the liver.  </a:t>
            </a:r>
            <a:endParaRPr lang="en-US" sz="2200" dirty="0" smtClean="0">
              <a:latin typeface="Times New Roman"/>
              <a:ea typeface="MS Mincho"/>
            </a:endParaRPr>
          </a:p>
          <a:p>
            <a:pPr marL="457200" lvl="1">
              <a:lnSpc>
                <a:spcPct val="110000"/>
              </a:lnSpc>
              <a:spcBef>
                <a:spcPts val="0"/>
              </a:spcBef>
            </a:pPr>
            <a:r>
              <a:rPr lang="en-US" sz="2200" dirty="0" smtClean="0">
                <a:latin typeface="Times New Roman"/>
                <a:ea typeface="MS Mincho"/>
              </a:rPr>
              <a:t>The </a:t>
            </a:r>
            <a:r>
              <a:rPr lang="en-US" sz="2200" dirty="0">
                <a:latin typeface="Times New Roman"/>
                <a:ea typeface="MS Mincho"/>
              </a:rPr>
              <a:t>elimination t1/2 for </a:t>
            </a:r>
            <a:r>
              <a:rPr lang="en-US" sz="2200" dirty="0" err="1">
                <a:latin typeface="Times New Roman"/>
                <a:ea typeface="MS Mincho"/>
              </a:rPr>
              <a:t>ceftiofur</a:t>
            </a:r>
            <a:r>
              <a:rPr lang="en-US" sz="2200" dirty="0">
                <a:latin typeface="Times New Roman"/>
                <a:ea typeface="MS Mincho"/>
              </a:rPr>
              <a:t> in cattle is 8-12 hours following IM administration.  </a:t>
            </a:r>
            <a:endParaRPr lang="en-US" sz="2200" dirty="0" smtClean="0">
              <a:latin typeface="Times New Roman"/>
              <a:ea typeface="MS Mincho"/>
            </a:endParaRPr>
          </a:p>
          <a:p>
            <a:pPr marL="457200" lvl="1">
              <a:lnSpc>
                <a:spcPct val="110000"/>
              </a:lnSpc>
              <a:spcBef>
                <a:spcPts val="0"/>
              </a:spcBef>
            </a:pPr>
            <a:r>
              <a:rPr lang="en-US" sz="2200" dirty="0" smtClean="0">
                <a:latin typeface="Times New Roman"/>
                <a:ea typeface="MS Mincho"/>
              </a:rPr>
              <a:t>Renal </a:t>
            </a:r>
            <a:r>
              <a:rPr lang="en-US" sz="2200" dirty="0">
                <a:latin typeface="Times New Roman"/>
                <a:ea typeface="MS Mincho"/>
              </a:rPr>
              <a:t>excretion is by glomerular filtration and active tubular secretion like penicillin</a:t>
            </a:r>
            <a:r>
              <a:rPr lang="en-US" dirty="0" smtClean="0">
                <a:latin typeface="Times New Roman"/>
                <a:ea typeface="MS Mincho"/>
              </a:rPr>
              <a:t>.</a:t>
            </a:r>
            <a:endParaRPr lang="en-US" dirty="0">
              <a:latin typeface="Times New Roman"/>
              <a:ea typeface="MS Mincho"/>
            </a:endParaRPr>
          </a:p>
        </p:txBody>
      </p:sp>
    </p:spTree>
    <p:extLst>
      <p:ext uri="{BB962C8B-B14F-4D97-AF65-F5344CB8AC3E}">
        <p14:creationId xmlns:p14="http://schemas.microsoft.com/office/powerpoint/2010/main" val="24692815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lstStyle/>
          <a:p>
            <a:r>
              <a:rPr lang="en-US" sz="2300" b="1" u="sng" dirty="0">
                <a:solidFill>
                  <a:srgbClr val="FFFF00"/>
                </a:solidFill>
                <a:latin typeface="Times New Roman" pitchFamily="18" charset="0"/>
                <a:cs typeface="Times New Roman" pitchFamily="18" charset="0"/>
              </a:rPr>
              <a:t>CEPHALOSPORINS – Cont’d</a:t>
            </a:r>
            <a:endParaRPr lang="en-US" dirty="0"/>
          </a:p>
        </p:txBody>
      </p:sp>
      <p:sp>
        <p:nvSpPr>
          <p:cNvPr id="3" name="Content Placeholder 2"/>
          <p:cNvSpPr>
            <a:spLocks noGrp="1"/>
          </p:cNvSpPr>
          <p:nvPr>
            <p:ph idx="1"/>
          </p:nvPr>
        </p:nvSpPr>
        <p:spPr>
          <a:xfrm>
            <a:off x="457200" y="990600"/>
            <a:ext cx="8229600" cy="5135563"/>
          </a:xfrm>
        </p:spPr>
        <p:txBody>
          <a:bodyPr>
            <a:normAutofit/>
          </a:bodyPr>
          <a:lstStyle/>
          <a:p>
            <a:pPr marL="57150" lvl="0">
              <a:lnSpc>
                <a:spcPct val="150000"/>
              </a:lnSpc>
              <a:spcBef>
                <a:spcPts val="0"/>
              </a:spcBef>
            </a:pPr>
            <a:r>
              <a:rPr lang="en-US" b="1" dirty="0">
                <a:solidFill>
                  <a:srgbClr val="04D235"/>
                </a:solidFill>
                <a:latin typeface="Times New Roman"/>
                <a:ea typeface="MS Mincho"/>
              </a:rPr>
              <a:t>Administration:</a:t>
            </a:r>
            <a:r>
              <a:rPr lang="en-US" dirty="0">
                <a:solidFill>
                  <a:srgbClr val="04D235"/>
                </a:solidFill>
                <a:latin typeface="Times New Roman"/>
                <a:ea typeface="MS Mincho"/>
              </a:rPr>
              <a:t> </a:t>
            </a:r>
            <a:endParaRPr lang="en-US" dirty="0" smtClean="0">
              <a:solidFill>
                <a:srgbClr val="04D235"/>
              </a:solidFill>
              <a:latin typeface="Times New Roman"/>
              <a:ea typeface="MS Mincho"/>
            </a:endParaRPr>
          </a:p>
          <a:p>
            <a:pPr marL="457200" lvl="1">
              <a:spcBef>
                <a:spcPts val="0"/>
              </a:spcBef>
            </a:pPr>
            <a:r>
              <a:rPr lang="en-US" sz="1800" dirty="0" smtClean="0">
                <a:solidFill>
                  <a:prstClr val="white"/>
                </a:solidFill>
                <a:latin typeface="Times New Roman"/>
                <a:ea typeface="MS Mincho"/>
              </a:rPr>
              <a:t>The </a:t>
            </a:r>
            <a:r>
              <a:rPr lang="en-US" sz="1800" dirty="0">
                <a:solidFill>
                  <a:prstClr val="white"/>
                </a:solidFill>
                <a:latin typeface="Times New Roman"/>
                <a:ea typeface="MS Mincho"/>
              </a:rPr>
              <a:t>acid stable cephalosporins are administered orally.  Parental </a:t>
            </a:r>
            <a:r>
              <a:rPr lang="en-US" sz="1800" dirty="0" err="1">
                <a:solidFill>
                  <a:prstClr val="white"/>
                </a:solidFill>
                <a:latin typeface="Times New Roman"/>
                <a:ea typeface="MS Mincho"/>
              </a:rPr>
              <a:t>cephalosporinns</a:t>
            </a:r>
            <a:r>
              <a:rPr lang="en-US" sz="1800" dirty="0">
                <a:solidFill>
                  <a:prstClr val="white"/>
                </a:solidFill>
                <a:latin typeface="Times New Roman"/>
                <a:ea typeface="MS Mincho"/>
              </a:rPr>
              <a:t> are administered IM, IV, or SC every 8-12 in all species.  An exception is </a:t>
            </a:r>
            <a:r>
              <a:rPr lang="en-US" sz="1800" dirty="0" err="1">
                <a:solidFill>
                  <a:prstClr val="white"/>
                </a:solidFill>
                <a:latin typeface="Times New Roman"/>
                <a:ea typeface="MS Mincho"/>
              </a:rPr>
              <a:t>ceftiofur</a:t>
            </a:r>
            <a:r>
              <a:rPr lang="en-US" sz="1800" dirty="0">
                <a:solidFill>
                  <a:prstClr val="white"/>
                </a:solidFill>
                <a:latin typeface="Times New Roman"/>
                <a:ea typeface="MS Mincho"/>
              </a:rPr>
              <a:t>, which is administered once a day in cattle, horses, sheep, doge and cats</a:t>
            </a:r>
            <a:r>
              <a:rPr lang="en-US" sz="2000" dirty="0">
                <a:solidFill>
                  <a:prstClr val="white"/>
                </a:solidFill>
                <a:latin typeface="Times New Roman"/>
                <a:ea typeface="MS Mincho"/>
              </a:rPr>
              <a:t>.</a:t>
            </a:r>
          </a:p>
          <a:p>
            <a:pPr marL="57150" lvl="0">
              <a:lnSpc>
                <a:spcPct val="150000"/>
              </a:lnSpc>
              <a:spcBef>
                <a:spcPts val="0"/>
              </a:spcBef>
            </a:pPr>
            <a:r>
              <a:rPr lang="en-US" b="1" dirty="0">
                <a:solidFill>
                  <a:srgbClr val="04D235"/>
                </a:solidFill>
                <a:latin typeface="Times New Roman"/>
                <a:ea typeface="MS Mincho"/>
              </a:rPr>
              <a:t>Resistance: </a:t>
            </a:r>
            <a:endParaRPr lang="en-US" b="1" dirty="0" smtClean="0">
              <a:solidFill>
                <a:srgbClr val="04D235"/>
              </a:solidFill>
              <a:latin typeface="Times New Roman"/>
              <a:ea typeface="MS Mincho"/>
            </a:endParaRPr>
          </a:p>
          <a:p>
            <a:pPr marL="457200" lvl="1">
              <a:lnSpc>
                <a:spcPct val="150000"/>
              </a:lnSpc>
              <a:spcBef>
                <a:spcPts val="0"/>
              </a:spcBef>
            </a:pPr>
            <a:r>
              <a:rPr lang="en-US" sz="1800" dirty="0" smtClean="0">
                <a:solidFill>
                  <a:prstClr val="white"/>
                </a:solidFill>
                <a:latin typeface="Times New Roman"/>
                <a:ea typeface="MS Mincho"/>
              </a:rPr>
              <a:t>the </a:t>
            </a:r>
            <a:r>
              <a:rPr lang="en-US" sz="1800" dirty="0">
                <a:solidFill>
                  <a:prstClr val="white"/>
                </a:solidFill>
                <a:latin typeface="Times New Roman"/>
                <a:ea typeface="MS Mincho"/>
              </a:rPr>
              <a:t>most prevalent mechanism of resistance to cephalosporins is destruction of the </a:t>
            </a:r>
            <a:r>
              <a:rPr lang="en-US" sz="1800" dirty="0" err="1">
                <a:solidFill>
                  <a:prstClr val="white"/>
                </a:solidFill>
                <a:latin typeface="Times New Roman"/>
                <a:ea typeface="MS Mincho"/>
              </a:rPr>
              <a:t>cephlosporins</a:t>
            </a:r>
            <a:r>
              <a:rPr lang="en-US" sz="1800" dirty="0">
                <a:solidFill>
                  <a:prstClr val="white"/>
                </a:solidFill>
                <a:latin typeface="Times New Roman"/>
                <a:ea typeface="MS Mincho"/>
              </a:rPr>
              <a:t> by hydrolysis of the </a:t>
            </a:r>
            <a:r>
              <a:rPr lang="en-US" sz="1800" dirty="0">
                <a:solidFill>
                  <a:prstClr val="white"/>
                </a:solidFill>
                <a:latin typeface="Symbol"/>
                <a:ea typeface="MS Mincho"/>
              </a:rPr>
              <a:t>b</a:t>
            </a:r>
            <a:r>
              <a:rPr lang="en-US" sz="1800" dirty="0">
                <a:solidFill>
                  <a:prstClr val="white"/>
                </a:solidFill>
                <a:latin typeface="Times New Roman"/>
                <a:ea typeface="MS Mincho"/>
              </a:rPr>
              <a:t>-lactam ring</a:t>
            </a:r>
            <a:r>
              <a:rPr lang="en-US" sz="1100" dirty="0">
                <a:solidFill>
                  <a:prstClr val="white"/>
                </a:solidFill>
                <a:latin typeface="Times New Roman"/>
                <a:ea typeface="MS Mincho"/>
              </a:rPr>
              <a:t>.</a:t>
            </a:r>
          </a:p>
          <a:p>
            <a:pPr marL="57150" lvl="0">
              <a:lnSpc>
                <a:spcPct val="110000"/>
              </a:lnSpc>
              <a:spcBef>
                <a:spcPts val="0"/>
              </a:spcBef>
            </a:pPr>
            <a:r>
              <a:rPr lang="en-US" b="1" dirty="0" smtClean="0">
                <a:solidFill>
                  <a:srgbClr val="04D235"/>
                </a:solidFill>
                <a:latin typeface="Times New Roman"/>
                <a:ea typeface="MS Mincho"/>
              </a:rPr>
              <a:t>Adverse </a:t>
            </a:r>
            <a:r>
              <a:rPr lang="en-US" b="1" dirty="0">
                <a:solidFill>
                  <a:srgbClr val="04D235"/>
                </a:solidFill>
                <a:latin typeface="Times New Roman"/>
                <a:ea typeface="MS Mincho"/>
              </a:rPr>
              <a:t>effects:</a:t>
            </a:r>
            <a:r>
              <a:rPr lang="en-US" dirty="0">
                <a:solidFill>
                  <a:srgbClr val="04D235"/>
                </a:solidFill>
                <a:latin typeface="Times New Roman"/>
                <a:ea typeface="MS Mincho"/>
              </a:rPr>
              <a:t> </a:t>
            </a:r>
            <a:endParaRPr lang="en-US" dirty="0" smtClean="0">
              <a:solidFill>
                <a:srgbClr val="04D235"/>
              </a:solidFill>
              <a:latin typeface="Times New Roman"/>
              <a:ea typeface="MS Mincho"/>
            </a:endParaRPr>
          </a:p>
          <a:p>
            <a:pPr marL="457200" lvl="1">
              <a:lnSpc>
                <a:spcPct val="110000"/>
              </a:lnSpc>
              <a:spcBef>
                <a:spcPts val="0"/>
              </a:spcBef>
            </a:pPr>
            <a:r>
              <a:rPr lang="en-US" sz="1800" dirty="0" smtClean="0">
                <a:latin typeface="Times New Roman"/>
                <a:ea typeface="MS Mincho"/>
              </a:rPr>
              <a:t>Side </a:t>
            </a:r>
            <a:r>
              <a:rPr lang="en-US" sz="1800" dirty="0" smtClean="0">
                <a:solidFill>
                  <a:prstClr val="white"/>
                </a:solidFill>
                <a:latin typeface="Times New Roman"/>
                <a:ea typeface="MS Mincho"/>
              </a:rPr>
              <a:t>effects </a:t>
            </a:r>
            <a:r>
              <a:rPr lang="en-US" sz="1800" dirty="0">
                <a:solidFill>
                  <a:prstClr val="white"/>
                </a:solidFill>
                <a:latin typeface="Times New Roman"/>
                <a:ea typeface="MS Mincho"/>
              </a:rPr>
              <a:t>to cephalosporins are rare and thus they are considered the safest antimicrobials in use. However, long use or high doses may produce </a:t>
            </a:r>
            <a:r>
              <a:rPr lang="en-US" sz="1800" dirty="0" err="1">
                <a:solidFill>
                  <a:prstClr val="white"/>
                </a:solidFill>
                <a:latin typeface="Times New Roman"/>
                <a:ea typeface="MS Mincho"/>
              </a:rPr>
              <a:t>hemopoitic</a:t>
            </a:r>
            <a:r>
              <a:rPr lang="en-US" sz="1800" dirty="0">
                <a:solidFill>
                  <a:prstClr val="white"/>
                </a:solidFill>
                <a:latin typeface="Times New Roman"/>
                <a:ea typeface="MS Mincho"/>
              </a:rPr>
              <a:t> effects with anemia and bone marrow depression.  Hypersensitivity and allergic reactions may occur.</a:t>
            </a:r>
          </a:p>
          <a:p>
            <a:pPr lvl="0"/>
            <a:endParaRPr lang="en-US" sz="1500" dirty="0">
              <a:solidFill>
                <a:prstClr val="white"/>
              </a:solidFill>
            </a:endParaRPr>
          </a:p>
          <a:p>
            <a:endParaRPr lang="en-US" dirty="0"/>
          </a:p>
        </p:txBody>
      </p:sp>
    </p:spTree>
    <p:extLst>
      <p:ext uri="{BB962C8B-B14F-4D97-AF65-F5344CB8AC3E}">
        <p14:creationId xmlns:p14="http://schemas.microsoft.com/office/powerpoint/2010/main" val="16844345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200" b="1" u="sng" dirty="0" smtClean="0">
                <a:solidFill>
                  <a:srgbClr val="FFFF00"/>
                </a:solidFill>
                <a:latin typeface="Times New Roman" pitchFamily="18" charset="0"/>
                <a:cs typeface="Times New Roman" pitchFamily="18" charset="0"/>
              </a:rPr>
              <a:t>CARBAPENEMS </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229600" cy="5211763"/>
          </a:xfrm>
        </p:spPr>
        <p:txBody>
          <a:bodyPr>
            <a:normAutofit fontScale="77500" lnSpcReduction="20000"/>
          </a:bodyPr>
          <a:lstStyle/>
          <a:p>
            <a:pPr marL="0" indent="0">
              <a:buNone/>
            </a:pPr>
            <a:r>
              <a:rPr lang="en-US" dirty="0" smtClean="0">
                <a:latin typeface="Times New Roman" pitchFamily="18" charset="0"/>
                <a:cs typeface="Times New Roman" pitchFamily="18" charset="0"/>
              </a:rPr>
              <a:t>The </a:t>
            </a:r>
            <a:r>
              <a:rPr lang="en-US" dirty="0">
                <a:latin typeface="Times New Roman" pitchFamily="18" charset="0"/>
                <a:cs typeface="Times New Roman" pitchFamily="18" charset="0"/>
              </a:rPr>
              <a:t>chemical structure is similar to that of penicillin but the (S) in the thiazolidine ring is replaced by a methyl group.  This class of antibiotics has a broader spectrum o f activity than most other </a:t>
            </a:r>
            <a:r>
              <a:rPr lang="en-US" dirty="0">
                <a:latin typeface="Symbol" pitchFamily="18" charset="2"/>
                <a:cs typeface="Times New Roman" pitchFamily="18" charset="0"/>
              </a:rPr>
              <a:t></a:t>
            </a:r>
            <a:r>
              <a:rPr lang="en-US" dirty="0">
                <a:latin typeface="Times New Roman" pitchFamily="18" charset="0"/>
                <a:cs typeface="Times New Roman" pitchFamily="18" charset="0"/>
              </a:rPr>
              <a:t>-lactam antibiotics.</a:t>
            </a:r>
          </a:p>
          <a:p>
            <a:pPr marL="0" indent="0">
              <a:buNone/>
            </a:pPr>
            <a:r>
              <a:rPr lang="en-US" b="1" dirty="0">
                <a:solidFill>
                  <a:srgbClr val="04D235"/>
                </a:solidFill>
                <a:latin typeface="Times New Roman" pitchFamily="18" charset="0"/>
                <a:cs typeface="Times New Roman" pitchFamily="18" charset="0"/>
              </a:rPr>
              <a:t>Mechanism of action: </a:t>
            </a:r>
            <a:endParaRPr lang="en-US" b="1" dirty="0" smtClean="0">
              <a:solidFill>
                <a:srgbClr val="04D235"/>
              </a:solidFill>
              <a:latin typeface="Times New Roman" pitchFamily="18" charset="0"/>
              <a:cs typeface="Times New Roman" pitchFamily="18" charset="0"/>
            </a:endParaRPr>
          </a:p>
          <a:p>
            <a:pPr lvl="1"/>
            <a:r>
              <a:rPr lang="en-US" sz="2600" dirty="0" smtClean="0">
                <a:latin typeface="Times New Roman" pitchFamily="18" charset="0"/>
                <a:cs typeface="Times New Roman" pitchFamily="18" charset="0"/>
              </a:rPr>
              <a:t>like </a:t>
            </a:r>
            <a:r>
              <a:rPr lang="en-US" sz="2600" dirty="0">
                <a:latin typeface="Times New Roman" pitchFamily="18" charset="0"/>
                <a:cs typeface="Times New Roman" pitchFamily="18" charset="0"/>
              </a:rPr>
              <a:t>other </a:t>
            </a:r>
            <a:r>
              <a:rPr lang="en-US" sz="2600" dirty="0">
                <a:latin typeface="Symbol" pitchFamily="18" charset="2"/>
                <a:cs typeface="Times New Roman" pitchFamily="18" charset="0"/>
              </a:rPr>
              <a:t></a:t>
            </a:r>
            <a:r>
              <a:rPr lang="en-US" sz="2600" dirty="0">
                <a:latin typeface="Times New Roman" pitchFamily="18" charset="0"/>
                <a:cs typeface="Times New Roman" pitchFamily="18" charset="0"/>
              </a:rPr>
              <a:t>-lactam antibiotics, binds to more penicillin-binding proteins, disrupt the bacterial cell wall synthesis, and causes death of susceptible microorganisms. </a:t>
            </a:r>
          </a:p>
          <a:p>
            <a:pPr lvl="1"/>
            <a:r>
              <a:rPr lang="en-US" sz="2600" dirty="0" smtClean="0">
                <a:latin typeface="Times New Roman" pitchFamily="18" charset="0"/>
                <a:cs typeface="Times New Roman" pitchFamily="18" charset="0"/>
              </a:rPr>
              <a:t>They </a:t>
            </a:r>
            <a:r>
              <a:rPr lang="en-US" sz="2600" dirty="0">
                <a:latin typeface="Times New Roman" pitchFamily="18" charset="0"/>
                <a:cs typeface="Times New Roman" pitchFamily="18" charset="0"/>
              </a:rPr>
              <a:t>have a very broad spectrum of action and one of the widest spectrum antimicrobials (Figure 6).</a:t>
            </a:r>
          </a:p>
          <a:p>
            <a:pPr marL="0" indent="0">
              <a:buNone/>
            </a:pPr>
            <a:r>
              <a:rPr lang="en-US" b="1" dirty="0">
                <a:solidFill>
                  <a:srgbClr val="04D235"/>
                </a:solidFill>
                <a:latin typeface="Times New Roman" pitchFamily="18" charset="0"/>
                <a:cs typeface="Times New Roman" pitchFamily="18" charset="0"/>
              </a:rPr>
              <a:t>Therapeutic use: </a:t>
            </a:r>
            <a:endParaRPr lang="en-US" b="1" dirty="0" smtClean="0">
              <a:solidFill>
                <a:srgbClr val="04D235"/>
              </a:solidFill>
              <a:latin typeface="Times New Roman" pitchFamily="18" charset="0"/>
              <a:cs typeface="Times New Roman" pitchFamily="18" charset="0"/>
            </a:endParaRPr>
          </a:p>
          <a:p>
            <a:pPr marL="0" indent="0">
              <a:buNone/>
            </a:pPr>
            <a:r>
              <a:rPr lang="en-US" sz="2800" dirty="0" smtClean="0">
                <a:latin typeface="Times New Roman" pitchFamily="18" charset="0"/>
                <a:cs typeface="Times New Roman" pitchFamily="18" charset="0"/>
              </a:rPr>
              <a:t>	Because </a:t>
            </a:r>
            <a:r>
              <a:rPr lang="en-US" sz="2800" dirty="0">
                <a:latin typeface="Times New Roman" pitchFamily="18" charset="0"/>
                <a:cs typeface="Times New Roman" pitchFamily="18" charset="0"/>
              </a:rPr>
              <a:t>of their broad spectrum a activity and strong potency </a:t>
            </a:r>
            <a:r>
              <a:rPr lang="en-US" sz="2800" dirty="0" smtClean="0">
                <a:latin typeface="Times New Roman" pitchFamily="18" charset="0"/>
                <a:cs typeface="Times New Roman" pitchFamily="18" charset="0"/>
              </a:rPr>
              <a:t>	against 	most </a:t>
            </a:r>
            <a:r>
              <a:rPr lang="en-US" sz="2800" dirty="0">
                <a:latin typeface="Times New Roman" pitchFamily="18" charset="0"/>
                <a:cs typeface="Times New Roman" pitchFamily="18" charset="0"/>
              </a:rPr>
              <a:t>gram-negative and positive, they are used to treat </a:t>
            </a:r>
            <a:r>
              <a:rPr lang="en-US" sz="2800" dirty="0" smtClean="0">
                <a:latin typeface="Times New Roman" pitchFamily="18" charset="0"/>
                <a:cs typeface="Times New Roman" pitchFamily="18" charset="0"/>
              </a:rPr>
              <a:t>	very </a:t>
            </a:r>
            <a:r>
              <a:rPr lang="en-US" sz="2800" dirty="0">
                <a:latin typeface="Times New Roman" pitchFamily="18" charset="0"/>
                <a:cs typeface="Times New Roman" pitchFamily="18" charset="0"/>
              </a:rPr>
              <a:t>serious </a:t>
            </a:r>
            <a:r>
              <a:rPr lang="en-US" sz="2800" dirty="0" smtClean="0">
                <a:latin typeface="Times New Roman" pitchFamily="18" charset="0"/>
                <a:cs typeface="Times New Roman" pitchFamily="18" charset="0"/>
              </a:rPr>
              <a:t>infections </a:t>
            </a:r>
            <a:r>
              <a:rPr lang="en-US" sz="2800" dirty="0">
                <a:latin typeface="Times New Roman" pitchFamily="18" charset="0"/>
                <a:cs typeface="Times New Roman" pitchFamily="18" charset="0"/>
              </a:rPr>
              <a:t>like peritonitis associated with </a:t>
            </a:r>
            <a:r>
              <a:rPr lang="en-US" sz="2800" dirty="0" smtClean="0">
                <a:latin typeface="Times New Roman" pitchFamily="18" charset="0"/>
                <a:cs typeface="Times New Roman" pitchFamily="18" charset="0"/>
              </a:rPr>
              <a:t>	ruptured </a:t>
            </a:r>
            <a:r>
              <a:rPr lang="en-US" sz="2800" dirty="0">
                <a:latin typeface="Times New Roman" pitchFamily="18" charset="0"/>
                <a:cs typeface="Times New Roman" pitchFamily="18" charset="0"/>
              </a:rPr>
              <a:t>GI tract or </a:t>
            </a:r>
            <a:r>
              <a:rPr lang="en-US" sz="2800" dirty="0" smtClean="0">
                <a:latin typeface="Times New Roman" pitchFamily="18" charset="0"/>
                <a:cs typeface="Times New Roman" pitchFamily="18" charset="0"/>
              </a:rPr>
              <a:t>accidental </a:t>
            </a:r>
            <a:r>
              <a:rPr lang="en-US" sz="2800" dirty="0">
                <a:latin typeface="Times New Roman" pitchFamily="18" charset="0"/>
                <a:cs typeface="Times New Roman" pitchFamily="18" charset="0"/>
              </a:rPr>
              <a:t>spillage of intestinal </a:t>
            </a:r>
            <a:r>
              <a:rPr lang="en-US" sz="2800" dirty="0" smtClean="0">
                <a:latin typeface="Times New Roman" pitchFamily="18" charset="0"/>
                <a:cs typeface="Times New Roman" pitchFamily="18" charset="0"/>
              </a:rPr>
              <a:t>	contents </a:t>
            </a:r>
            <a:r>
              <a:rPr lang="en-US" sz="2800" dirty="0">
                <a:latin typeface="Times New Roman" pitchFamily="18" charset="0"/>
                <a:cs typeface="Times New Roman" pitchFamily="18" charset="0"/>
              </a:rPr>
              <a:t>during surgery</a:t>
            </a:r>
          </a:p>
          <a:p>
            <a:endParaRPr lang="en-US" dirty="0"/>
          </a:p>
        </p:txBody>
      </p:sp>
    </p:spTree>
    <p:extLst>
      <p:ext uri="{BB962C8B-B14F-4D97-AF65-F5344CB8AC3E}">
        <p14:creationId xmlns:p14="http://schemas.microsoft.com/office/powerpoint/2010/main" val="18099942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609600"/>
          </a:xfrm>
        </p:spPr>
        <p:txBody>
          <a:bodyPr>
            <a:normAutofit fontScale="90000"/>
          </a:bodyPr>
          <a:lstStyle/>
          <a:p>
            <a:r>
              <a:rPr lang="en-US" sz="3600" b="1" u="sng" dirty="0" smtClean="0">
                <a:solidFill>
                  <a:srgbClr val="FFFF00"/>
                </a:solidFill>
                <a:latin typeface="Times New Roman" pitchFamily="18" charset="0"/>
                <a:cs typeface="Times New Roman" pitchFamily="18" charset="0"/>
              </a:rPr>
              <a:t/>
            </a:r>
            <a:br>
              <a:rPr lang="en-US" sz="3600" b="1" u="sng" dirty="0" smtClean="0">
                <a:solidFill>
                  <a:srgbClr val="FFFF00"/>
                </a:solidFill>
                <a:latin typeface="Times New Roman" pitchFamily="18" charset="0"/>
                <a:cs typeface="Times New Roman" pitchFamily="18" charset="0"/>
              </a:rPr>
            </a:br>
            <a:r>
              <a:rPr lang="en-US" sz="3600" b="1" u="sng" dirty="0" smtClean="0">
                <a:solidFill>
                  <a:srgbClr val="FFFF00"/>
                </a:solidFill>
                <a:latin typeface="Times New Roman" pitchFamily="18" charset="0"/>
                <a:cs typeface="Times New Roman" pitchFamily="18" charset="0"/>
              </a:rPr>
              <a:t>Examples </a:t>
            </a:r>
            <a:r>
              <a:rPr lang="en-US" sz="3600" b="1" u="sng" dirty="0">
                <a:solidFill>
                  <a:srgbClr val="FFFF00"/>
                </a:solidFill>
                <a:latin typeface="Times New Roman" pitchFamily="18" charset="0"/>
                <a:cs typeface="Times New Roman" pitchFamily="18" charset="0"/>
              </a:rPr>
              <a:t>of </a:t>
            </a:r>
            <a:r>
              <a:rPr lang="en-US" sz="3600" b="1" u="sng" dirty="0" err="1" smtClean="0">
                <a:solidFill>
                  <a:srgbClr val="FFFF00"/>
                </a:solidFill>
                <a:latin typeface="Times New Roman" pitchFamily="18" charset="0"/>
                <a:cs typeface="Times New Roman" pitchFamily="18" charset="0"/>
              </a:rPr>
              <a:t>carbapenes</a:t>
            </a:r>
            <a:r>
              <a:rPr lang="en-US" sz="3600" b="1" u="sng" dirty="0" smtClean="0">
                <a:solidFill>
                  <a:srgbClr val="FFFF00"/>
                </a:solidFill>
                <a:latin typeface="Times New Roman" pitchFamily="18" charset="0"/>
                <a:cs typeface="Times New Roman" pitchFamily="18" charset="0"/>
              </a:rPr>
              <a:t>:</a:t>
            </a:r>
            <a:r>
              <a:rPr lang="en-US" dirty="0"/>
              <a:t/>
            </a:r>
            <a:br>
              <a:rPr lang="en-US" dirty="0"/>
            </a:br>
            <a:endParaRPr lang="en-US" dirty="0"/>
          </a:p>
        </p:txBody>
      </p:sp>
      <p:sp>
        <p:nvSpPr>
          <p:cNvPr id="3" name="Content Placeholder 2"/>
          <p:cNvSpPr>
            <a:spLocks noGrp="1"/>
          </p:cNvSpPr>
          <p:nvPr>
            <p:ph idx="1"/>
          </p:nvPr>
        </p:nvSpPr>
        <p:spPr>
          <a:xfrm>
            <a:off x="457200" y="685800"/>
            <a:ext cx="8229600" cy="5897563"/>
          </a:xfrm>
        </p:spPr>
        <p:txBody>
          <a:bodyPr>
            <a:normAutofit fontScale="92500" lnSpcReduction="10000"/>
          </a:bodyPr>
          <a:lstStyle/>
          <a:p>
            <a:pPr marL="514350" indent="-514350">
              <a:buFont typeface="+mj-lt"/>
              <a:buAutoNum type="arabicPeriod"/>
            </a:pPr>
            <a:r>
              <a:rPr lang="en-US" b="1" dirty="0" smtClean="0">
                <a:solidFill>
                  <a:srgbClr val="04D235"/>
                </a:solidFill>
                <a:latin typeface="Times New Roman" pitchFamily="18" charset="0"/>
                <a:cs typeface="Times New Roman" pitchFamily="18" charset="0"/>
              </a:rPr>
              <a:t>Imipenem</a:t>
            </a:r>
            <a:r>
              <a:rPr lang="en-US" b="1" dirty="0">
                <a:solidFill>
                  <a:srgbClr val="04D235"/>
                </a:solidFill>
                <a:latin typeface="Times New Roman" pitchFamily="18" charset="0"/>
                <a:cs typeface="Times New Roman" pitchFamily="18" charset="0"/>
              </a:rPr>
              <a:t>: </a:t>
            </a:r>
            <a:endParaRPr lang="en-US" b="1" dirty="0" smtClean="0">
              <a:solidFill>
                <a:srgbClr val="04D235"/>
              </a:solidFill>
              <a:latin typeface="Times New Roman" pitchFamily="18" charset="0"/>
              <a:cs typeface="Times New Roman" pitchFamily="18" charset="0"/>
            </a:endParaRPr>
          </a:p>
          <a:p>
            <a:pPr marL="914400" lvl="1" indent="-514350">
              <a:buFont typeface="Arial" pitchFamily="34" charset="0"/>
              <a:buChar char="•"/>
            </a:pPr>
            <a:r>
              <a:rPr lang="en-US" sz="2200" dirty="0" smtClean="0">
                <a:latin typeface="Times New Roman" pitchFamily="18" charset="0"/>
                <a:cs typeface="Times New Roman" pitchFamily="18" charset="0"/>
              </a:rPr>
              <a:t>It </a:t>
            </a:r>
            <a:r>
              <a:rPr lang="en-US" sz="2200" dirty="0">
                <a:latin typeface="Times New Roman" pitchFamily="18" charset="0"/>
                <a:cs typeface="Times New Roman" pitchFamily="18" charset="0"/>
              </a:rPr>
              <a:t>is marketed in combination with cilastatin, a drug that inhibits the degradation of imipenem by a renal tubular dehydrodipeptidase. </a:t>
            </a:r>
            <a:endParaRPr lang="en-US" sz="2200" dirty="0" smtClean="0">
              <a:latin typeface="Times New Roman" pitchFamily="18" charset="0"/>
              <a:cs typeface="Times New Roman" pitchFamily="18" charset="0"/>
            </a:endParaRPr>
          </a:p>
          <a:p>
            <a:pPr marL="914400" lvl="1" indent="-514350">
              <a:buFont typeface="Arial" pitchFamily="34" charset="0"/>
              <a:buChar char="•"/>
            </a:pPr>
            <a:r>
              <a:rPr lang="en-US" sz="2200" dirty="0" smtClean="0">
                <a:latin typeface="Times New Roman" pitchFamily="18" charset="0"/>
                <a:cs typeface="Times New Roman" pitchFamily="18" charset="0"/>
              </a:rPr>
              <a:t>Imipenem </a:t>
            </a:r>
            <a:r>
              <a:rPr lang="en-US" sz="2200" dirty="0">
                <a:latin typeface="Times New Roman" pitchFamily="18" charset="0"/>
                <a:cs typeface="Times New Roman" pitchFamily="18" charset="0"/>
              </a:rPr>
              <a:t>undergoes extensive metabolism by the kidney dehydrodipeptidase (DHP-1) in the brush border of the proximal tubule.  </a:t>
            </a:r>
            <a:endParaRPr lang="en-US" sz="2200" dirty="0" smtClean="0">
              <a:latin typeface="Times New Roman" pitchFamily="18" charset="0"/>
              <a:cs typeface="Times New Roman" pitchFamily="18" charset="0"/>
            </a:endParaRPr>
          </a:p>
          <a:p>
            <a:pPr marL="914400" lvl="1" indent="-514350">
              <a:buFont typeface="Arial" pitchFamily="34" charset="0"/>
              <a:buChar char="•"/>
            </a:pPr>
            <a:r>
              <a:rPr lang="en-US" sz="2200" dirty="0" smtClean="0">
                <a:latin typeface="Times New Roman" pitchFamily="18" charset="0"/>
                <a:cs typeface="Times New Roman" pitchFamily="18" charset="0"/>
              </a:rPr>
              <a:t>The </a:t>
            </a:r>
            <a:r>
              <a:rPr lang="en-US" sz="2200" dirty="0">
                <a:latin typeface="Times New Roman" pitchFamily="18" charset="0"/>
                <a:cs typeface="Times New Roman" pitchFamily="18" charset="0"/>
              </a:rPr>
              <a:t>metabolite is nephrotoxic and exhibits antimicrobial action in the urine.  The presence of cilastatin with imipenem is to decrease nephrotoxicity and increate elimination.</a:t>
            </a:r>
          </a:p>
          <a:p>
            <a:pPr marL="514350" indent="-514350">
              <a:buFont typeface="+mj-lt"/>
              <a:buAutoNum type="arabicPeriod"/>
            </a:pPr>
            <a:r>
              <a:rPr lang="en-US" b="1" dirty="0" smtClean="0">
                <a:solidFill>
                  <a:srgbClr val="04D235"/>
                </a:solidFill>
                <a:latin typeface="Times New Roman" pitchFamily="18" charset="0"/>
                <a:cs typeface="Times New Roman" pitchFamily="18" charset="0"/>
              </a:rPr>
              <a:t>Meropenem</a:t>
            </a:r>
            <a:r>
              <a:rPr lang="en-US" b="1" dirty="0">
                <a:solidFill>
                  <a:srgbClr val="04D235"/>
                </a:solidFill>
                <a:latin typeface="Times New Roman" pitchFamily="18" charset="0"/>
                <a:cs typeface="Times New Roman" pitchFamily="18" charset="0"/>
              </a:rPr>
              <a:t>: </a:t>
            </a:r>
            <a:endParaRPr lang="en-US" b="1" dirty="0" smtClean="0">
              <a:solidFill>
                <a:srgbClr val="04D235"/>
              </a:solidFill>
              <a:latin typeface="Times New Roman" pitchFamily="18" charset="0"/>
              <a:cs typeface="Times New Roman" pitchFamily="18" charset="0"/>
            </a:endParaRPr>
          </a:p>
          <a:p>
            <a:pPr marL="914400" lvl="1" indent="-514350">
              <a:buFont typeface="Arial" pitchFamily="34" charset="0"/>
              <a:buChar char="•"/>
            </a:pPr>
            <a:r>
              <a:rPr lang="en-US" sz="2200" dirty="0">
                <a:latin typeface="Times New Roman" pitchFamily="18" charset="0"/>
                <a:cs typeface="Times New Roman" pitchFamily="18" charset="0"/>
              </a:rPr>
              <a:t>I</a:t>
            </a:r>
            <a:r>
              <a:rPr lang="en-US" sz="2200" dirty="0" smtClean="0">
                <a:latin typeface="Times New Roman" pitchFamily="18" charset="0"/>
                <a:cs typeface="Times New Roman" pitchFamily="18" charset="0"/>
              </a:rPr>
              <a:t>t </a:t>
            </a:r>
            <a:r>
              <a:rPr lang="en-US" sz="2200" dirty="0">
                <a:latin typeface="Times New Roman" pitchFamily="18" charset="0"/>
                <a:cs typeface="Times New Roman" pitchFamily="18" charset="0"/>
              </a:rPr>
              <a:t>does not require co-administration with cilastatin because it is not sensitive to renal dipeptidase</a:t>
            </a:r>
            <a:r>
              <a:rPr lang="en-US" dirty="0">
                <a:latin typeface="Times New Roman" pitchFamily="18" charset="0"/>
                <a:cs typeface="Times New Roman" pitchFamily="18" charset="0"/>
              </a:rPr>
              <a:t>.  </a:t>
            </a:r>
          </a:p>
          <a:p>
            <a:pPr marL="514350" indent="-514350">
              <a:buFont typeface="+mj-lt"/>
              <a:buAutoNum type="arabicPeriod"/>
            </a:pPr>
            <a:r>
              <a:rPr lang="en-US" b="1" dirty="0" smtClean="0">
                <a:solidFill>
                  <a:srgbClr val="04D235"/>
                </a:solidFill>
                <a:latin typeface="Times New Roman" pitchFamily="18" charset="0"/>
                <a:cs typeface="Times New Roman" pitchFamily="18" charset="0"/>
              </a:rPr>
              <a:t>Doripenem</a:t>
            </a:r>
            <a:r>
              <a:rPr lang="en-US" b="1" dirty="0">
                <a:solidFill>
                  <a:srgbClr val="04D235"/>
                </a:solidFill>
                <a:latin typeface="Times New Roman" pitchFamily="18" charset="0"/>
                <a:cs typeface="Times New Roman" pitchFamily="18" charset="0"/>
              </a:rPr>
              <a:t>: </a:t>
            </a:r>
            <a:endParaRPr lang="en-US" b="1" dirty="0" smtClean="0">
              <a:solidFill>
                <a:srgbClr val="04D235"/>
              </a:solidFill>
              <a:latin typeface="Times New Roman" pitchFamily="18" charset="0"/>
              <a:cs typeface="Times New Roman" pitchFamily="18" charset="0"/>
            </a:endParaRPr>
          </a:p>
          <a:p>
            <a:pPr marL="914400" lvl="1" indent="-514350">
              <a:buFont typeface="Arial" pitchFamily="34" charset="0"/>
              <a:buChar char="•"/>
            </a:pPr>
            <a:r>
              <a:rPr lang="en-US" sz="2200" dirty="0" smtClean="0">
                <a:latin typeface="Times New Roman" pitchFamily="18" charset="0"/>
                <a:cs typeface="Times New Roman" pitchFamily="18" charset="0"/>
              </a:rPr>
              <a:t>It </a:t>
            </a:r>
            <a:r>
              <a:rPr lang="en-US" sz="2200" dirty="0">
                <a:latin typeface="Times New Roman" pitchFamily="18" charset="0"/>
                <a:cs typeface="Times New Roman" pitchFamily="18" charset="0"/>
              </a:rPr>
              <a:t>has a spectrum of activity that is similar to that of imipenem and meropenem, with greater activity against some resistant isolates of Pseudomonas</a:t>
            </a:r>
          </a:p>
          <a:p>
            <a:endParaRPr lang="en-US" dirty="0"/>
          </a:p>
        </p:txBody>
      </p:sp>
    </p:spTree>
    <p:extLst>
      <p:ext uri="{BB962C8B-B14F-4D97-AF65-F5344CB8AC3E}">
        <p14:creationId xmlns:p14="http://schemas.microsoft.com/office/powerpoint/2010/main" val="8083521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2900" b="1" u="sng" dirty="0" smtClean="0">
                <a:solidFill>
                  <a:srgbClr val="FFFF00"/>
                </a:solidFill>
                <a:latin typeface="Times New Roman" pitchFamily="18" charset="0"/>
                <a:cs typeface="Times New Roman" pitchFamily="18" charset="0"/>
              </a:rPr>
              <a:t>CARBAPENEMS – Cont’d</a:t>
            </a:r>
            <a:endParaRPr lang="en-US" dirty="0"/>
          </a:p>
        </p:txBody>
      </p:sp>
      <p:sp>
        <p:nvSpPr>
          <p:cNvPr id="3" name="Content Placeholder 2"/>
          <p:cNvSpPr>
            <a:spLocks noGrp="1"/>
          </p:cNvSpPr>
          <p:nvPr>
            <p:ph idx="1"/>
          </p:nvPr>
        </p:nvSpPr>
        <p:spPr>
          <a:xfrm>
            <a:off x="457200" y="1066800"/>
            <a:ext cx="8229600" cy="5059363"/>
          </a:xfrm>
        </p:spPr>
        <p:txBody>
          <a:bodyPr>
            <a:normAutofit/>
          </a:bodyPr>
          <a:lstStyle/>
          <a:p>
            <a:pPr marL="0" indent="0">
              <a:buNone/>
            </a:pPr>
            <a:r>
              <a:rPr lang="en-US" b="1" dirty="0">
                <a:solidFill>
                  <a:srgbClr val="04D235"/>
                </a:solidFill>
                <a:latin typeface="Times New Roman" pitchFamily="18" charset="0"/>
                <a:cs typeface="Times New Roman" pitchFamily="18" charset="0"/>
              </a:rPr>
              <a:t>Pharmacokinetics: </a:t>
            </a:r>
            <a:endParaRPr lang="en-US" b="1" dirty="0" smtClean="0">
              <a:solidFill>
                <a:srgbClr val="04D235"/>
              </a:solidFill>
              <a:latin typeface="Times New Roman" pitchFamily="18" charset="0"/>
              <a:cs typeface="Times New Roman" pitchFamily="18" charset="0"/>
            </a:endParaRPr>
          </a:p>
          <a:p>
            <a:r>
              <a:rPr lang="en-US" sz="2400" dirty="0">
                <a:latin typeface="Times New Roman" pitchFamily="18" charset="0"/>
                <a:cs typeface="Times New Roman" pitchFamily="18" charset="0"/>
              </a:rPr>
              <a:t>O</a:t>
            </a:r>
            <a:r>
              <a:rPr lang="en-US" sz="2400" dirty="0" smtClean="0">
                <a:latin typeface="Times New Roman" pitchFamily="18" charset="0"/>
                <a:cs typeface="Times New Roman" pitchFamily="18" charset="0"/>
              </a:rPr>
              <a:t>ral </a:t>
            </a:r>
            <a:r>
              <a:rPr lang="en-US" sz="2400" dirty="0">
                <a:latin typeface="Times New Roman" pitchFamily="18" charset="0"/>
                <a:cs typeface="Times New Roman" pitchFamily="18" charset="0"/>
              </a:rPr>
              <a:t>administration is strongly not recommended because of acid hydrolysis and poor absorption. </a:t>
            </a:r>
            <a:endParaRPr lang="en-US" sz="2400" dirty="0" smtClean="0">
              <a:latin typeface="Times New Roman" pitchFamily="18" charset="0"/>
              <a:cs typeface="Times New Roman" pitchFamily="18" charset="0"/>
            </a:endParaRPr>
          </a:p>
          <a:p>
            <a:r>
              <a:rPr lang="en-US" sz="2400" dirty="0" smtClean="0">
                <a:latin typeface="Times New Roman" pitchFamily="18" charset="0"/>
                <a:cs typeface="Times New Roman" pitchFamily="18" charset="0"/>
              </a:rPr>
              <a:t>Imipenem </a:t>
            </a:r>
            <a:r>
              <a:rPr lang="en-US" sz="2400" dirty="0">
                <a:latin typeface="Times New Roman" pitchFamily="18" charset="0"/>
                <a:cs typeface="Times New Roman" pitchFamily="18" charset="0"/>
              </a:rPr>
              <a:t>is given IV and is eliminated by renal filtration and metabolism in the renal tubules.  </a:t>
            </a:r>
          </a:p>
          <a:p>
            <a:pPr marL="0" indent="0">
              <a:buNone/>
            </a:pPr>
            <a:r>
              <a:rPr lang="en-US" b="1" dirty="0">
                <a:solidFill>
                  <a:srgbClr val="04D235"/>
                </a:solidFill>
                <a:latin typeface="Times New Roman" pitchFamily="18" charset="0"/>
                <a:cs typeface="Times New Roman" pitchFamily="18" charset="0"/>
              </a:rPr>
              <a:t>Adverse effects: </a:t>
            </a:r>
            <a:endParaRPr lang="en-US" b="1" dirty="0" smtClean="0">
              <a:solidFill>
                <a:srgbClr val="04D235"/>
              </a:solidFill>
              <a:latin typeface="Times New Roman" pitchFamily="18" charset="0"/>
              <a:cs typeface="Times New Roman" pitchFamily="18" charset="0"/>
            </a:endParaRPr>
          </a:p>
          <a:p>
            <a:r>
              <a:rPr lang="en-US" sz="2400" dirty="0" smtClean="0">
                <a:latin typeface="Times New Roman" pitchFamily="18" charset="0"/>
                <a:cs typeface="Times New Roman" pitchFamily="18" charset="0"/>
              </a:rPr>
              <a:t>May </a:t>
            </a:r>
            <a:r>
              <a:rPr lang="en-US" sz="2400" dirty="0">
                <a:latin typeface="Times New Roman" pitchFamily="18" charset="0"/>
                <a:cs typeface="Times New Roman" pitchFamily="18" charset="0"/>
              </a:rPr>
              <a:t>include anorexia, vomiting, and </a:t>
            </a:r>
            <a:r>
              <a:rPr lang="en-US" sz="2400" dirty="0" smtClean="0">
                <a:latin typeface="Times New Roman" pitchFamily="18" charset="0"/>
                <a:cs typeface="Times New Roman" pitchFamily="18" charset="0"/>
              </a:rPr>
              <a:t>diarrhea;</a:t>
            </a:r>
          </a:p>
          <a:p>
            <a:r>
              <a:rPr lang="en-US" sz="2400" dirty="0" smtClean="0">
                <a:latin typeface="Times New Roman" pitchFamily="18" charset="0"/>
                <a:cs typeface="Times New Roman" pitchFamily="18" charset="0"/>
              </a:rPr>
              <a:t>CNS </a:t>
            </a:r>
            <a:r>
              <a:rPr lang="en-US" sz="2400" dirty="0">
                <a:latin typeface="Times New Roman" pitchFamily="18" charset="0"/>
                <a:cs typeface="Times New Roman" pitchFamily="18" charset="0"/>
              </a:rPr>
              <a:t>toxicity including seizures and </a:t>
            </a:r>
            <a:r>
              <a:rPr lang="en-US" sz="2400" dirty="0" smtClean="0">
                <a:latin typeface="Times New Roman" pitchFamily="18" charset="0"/>
                <a:cs typeface="Times New Roman" pitchFamily="18" charset="0"/>
              </a:rPr>
              <a:t>tremors; and</a:t>
            </a:r>
          </a:p>
          <a:p>
            <a:r>
              <a:rPr lang="en-US" sz="2400" dirty="0" smtClean="0">
                <a:latin typeface="Times New Roman" pitchFamily="18" charset="0"/>
                <a:cs typeface="Times New Roman" pitchFamily="18" charset="0"/>
              </a:rPr>
              <a:t>Hypersensitivity </a:t>
            </a:r>
            <a:r>
              <a:rPr lang="en-US" sz="2400" dirty="0">
                <a:latin typeface="Times New Roman" pitchFamily="18" charset="0"/>
                <a:cs typeface="Times New Roman" pitchFamily="18" charset="0"/>
              </a:rPr>
              <a:t>reactions including pruritis, fever, and rarely, anaphylaxis.</a:t>
            </a:r>
          </a:p>
          <a:p>
            <a:endParaRPr lang="en-US" dirty="0"/>
          </a:p>
        </p:txBody>
      </p:sp>
    </p:spTree>
    <p:extLst>
      <p:ext uri="{BB962C8B-B14F-4D97-AF65-F5344CB8AC3E}">
        <p14:creationId xmlns:p14="http://schemas.microsoft.com/office/powerpoint/2010/main" val="39015917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b="1" u="sng" dirty="0">
                <a:solidFill>
                  <a:srgbClr val="FFFF00"/>
                </a:solidFill>
                <a:latin typeface="Times New Roman" pitchFamily="18" charset="0"/>
                <a:cs typeface="Times New Roman" pitchFamily="18" charset="0"/>
              </a:rPr>
              <a:t>MONOBACTAMS</a:t>
            </a:r>
            <a:r>
              <a:rPr lang="en-US" b="1" u="sng" dirty="0">
                <a:solidFill>
                  <a:srgbClr val="FFFF00"/>
                </a:solidFill>
                <a:latin typeface="Times New Roman" pitchFamily="18" charset="0"/>
                <a:cs typeface="Times New Roman" pitchFamily="18" charset="0"/>
              </a:rPr>
              <a:t/>
            </a:r>
            <a:br>
              <a:rPr lang="en-US" b="1" u="sng" dirty="0">
                <a:solidFill>
                  <a:srgbClr val="FFFF00"/>
                </a:solidFill>
                <a:latin typeface="Times New Roman" pitchFamily="18" charset="0"/>
                <a:cs typeface="Times New Roman" pitchFamily="18" charset="0"/>
              </a:rPr>
            </a:br>
            <a:endParaRPr lang="en-US"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90600"/>
            <a:ext cx="8229600" cy="5135563"/>
          </a:xfrm>
        </p:spPr>
        <p:txBody>
          <a:bodyPr>
            <a:normAutofit fontScale="77500" lnSpcReduction="20000"/>
          </a:bodyPr>
          <a:lstStyle/>
          <a:p>
            <a:r>
              <a:rPr lang="en-US" sz="2800" dirty="0" err="1" smtClean="0">
                <a:latin typeface="Times New Roman" pitchFamily="18" charset="0"/>
                <a:cs typeface="Times New Roman" pitchFamily="18" charset="0"/>
              </a:rPr>
              <a:t>Monobactams</a:t>
            </a:r>
            <a:r>
              <a:rPr lang="en-US" sz="2800" dirty="0" smtClean="0">
                <a:latin typeface="Times New Roman" pitchFamily="18" charset="0"/>
                <a:cs typeface="Times New Roman" pitchFamily="18" charset="0"/>
              </a:rPr>
              <a:t> </a:t>
            </a:r>
            <a:r>
              <a:rPr lang="en-US" sz="2800" dirty="0">
                <a:latin typeface="Times New Roman" pitchFamily="18" charset="0"/>
                <a:cs typeface="Times New Roman" pitchFamily="18" charset="0"/>
              </a:rPr>
              <a:t>are similar to penicillin with </a:t>
            </a:r>
            <a:r>
              <a:rPr lang="en-US" sz="2800" dirty="0">
                <a:latin typeface="Symbol" pitchFamily="18" charset="2"/>
                <a:cs typeface="Times New Roman" pitchFamily="18" charset="0"/>
              </a:rPr>
              <a:t></a:t>
            </a:r>
            <a:r>
              <a:rPr lang="en-US" sz="2800" dirty="0">
                <a:latin typeface="Times New Roman" pitchFamily="18" charset="0"/>
                <a:cs typeface="Times New Roman" pitchFamily="18" charset="0"/>
              </a:rPr>
              <a:t>-lactam ring in which the adjacent thiazolidine ring has been replaced.  Aztreonem is an example of this group. Like other </a:t>
            </a:r>
            <a:r>
              <a:rPr lang="en-US" sz="2800" dirty="0">
                <a:latin typeface="Symbol" pitchFamily="18" charset="2"/>
                <a:cs typeface="Times New Roman" pitchFamily="18" charset="0"/>
              </a:rPr>
              <a:t></a:t>
            </a:r>
            <a:r>
              <a:rPr lang="en-US" sz="2800" dirty="0">
                <a:latin typeface="Times New Roman" pitchFamily="18" charset="0"/>
                <a:cs typeface="Times New Roman" pitchFamily="18" charset="0"/>
              </a:rPr>
              <a:t>-lactam agents, it binds to penicillin binding proteins present in gram-negative aerobic bacteria and disrupts cell wall synthesis (Figure 8-6).</a:t>
            </a:r>
          </a:p>
          <a:p>
            <a:pPr marL="0" indent="0">
              <a:buNone/>
            </a:pPr>
            <a:r>
              <a:rPr lang="en-US" sz="3300" b="1" dirty="0">
                <a:solidFill>
                  <a:srgbClr val="04D235"/>
                </a:solidFill>
                <a:latin typeface="Times New Roman" pitchFamily="18" charset="0"/>
                <a:cs typeface="Times New Roman" pitchFamily="18" charset="0"/>
              </a:rPr>
              <a:t>Therapeutic uses</a:t>
            </a:r>
            <a:r>
              <a:rPr lang="en-US" sz="3300" dirty="0">
                <a:latin typeface="Times New Roman" pitchFamily="18" charset="0"/>
                <a:cs typeface="Times New Roman" pitchFamily="18" charset="0"/>
              </a:rPr>
              <a:t>: </a:t>
            </a:r>
            <a:endParaRPr lang="en-US" sz="3300" dirty="0" smtClean="0">
              <a:latin typeface="Times New Roman" pitchFamily="18" charset="0"/>
              <a:cs typeface="Times New Roman" pitchFamily="18" charset="0"/>
            </a:endParaRPr>
          </a:p>
          <a:p>
            <a:pPr marL="0" indent="0">
              <a:buNone/>
            </a:pPr>
            <a:r>
              <a:rPr lang="en-US" sz="2600" dirty="0" smtClean="0">
                <a:latin typeface="Times New Roman" pitchFamily="18" charset="0"/>
                <a:cs typeface="Times New Roman" pitchFamily="18" charset="0"/>
              </a:rPr>
              <a:t>	It </a:t>
            </a:r>
            <a:r>
              <a:rPr lang="en-US" sz="2600" dirty="0">
                <a:latin typeface="Times New Roman" pitchFamily="18" charset="0"/>
                <a:cs typeface="Times New Roman" pitchFamily="18" charset="0"/>
              </a:rPr>
              <a:t>may be used as reserve antibiotic in veterinary medicine to </a:t>
            </a:r>
            <a:r>
              <a:rPr lang="en-US" sz="2600" dirty="0" smtClean="0">
                <a:latin typeface="Times New Roman" pitchFamily="18" charset="0"/>
                <a:cs typeface="Times New Roman" pitchFamily="18" charset="0"/>
              </a:rPr>
              <a:t>treat 	severe </a:t>
            </a:r>
            <a:r>
              <a:rPr lang="en-US" sz="2600" dirty="0">
                <a:latin typeface="Times New Roman" pitchFamily="18" charset="0"/>
                <a:cs typeface="Times New Roman" pitchFamily="18" charset="0"/>
              </a:rPr>
              <a:t>gram-negative infections.  In humans </a:t>
            </a:r>
            <a:r>
              <a:rPr lang="en-US" sz="2600" dirty="0" smtClean="0">
                <a:latin typeface="Times New Roman" pitchFamily="18" charset="0"/>
                <a:cs typeface="Times New Roman" pitchFamily="18" charset="0"/>
              </a:rPr>
              <a:t>it used </a:t>
            </a:r>
            <a:r>
              <a:rPr lang="en-US" sz="2600" dirty="0">
                <a:latin typeface="Times New Roman" pitchFamily="18" charset="0"/>
                <a:cs typeface="Times New Roman" pitchFamily="18" charset="0"/>
              </a:rPr>
              <a:t>to </a:t>
            </a:r>
            <a:r>
              <a:rPr lang="en-US" sz="2600" dirty="0" smtClean="0">
                <a:latin typeface="Times New Roman" pitchFamily="18" charset="0"/>
                <a:cs typeface="Times New Roman" pitchFamily="18" charset="0"/>
              </a:rPr>
              <a:t>	replace </a:t>
            </a:r>
            <a:r>
              <a:rPr lang="en-US" sz="2600" dirty="0">
                <a:latin typeface="Times New Roman" pitchFamily="18" charset="0"/>
                <a:cs typeface="Times New Roman" pitchFamily="18" charset="0"/>
              </a:rPr>
              <a:t>aminoglycosides, which are more toxic when used with </a:t>
            </a:r>
            <a:r>
              <a:rPr lang="en-US" sz="2600" dirty="0" smtClean="0">
                <a:latin typeface="Times New Roman" pitchFamily="18" charset="0"/>
                <a:cs typeface="Times New Roman" pitchFamily="18" charset="0"/>
              </a:rPr>
              <a:t>	macrolides </a:t>
            </a:r>
            <a:r>
              <a:rPr lang="en-US" sz="2600" dirty="0">
                <a:latin typeface="Times New Roman" pitchFamily="18" charset="0"/>
                <a:cs typeface="Times New Roman" pitchFamily="18" charset="0"/>
              </a:rPr>
              <a:t>and lincosamides.</a:t>
            </a:r>
          </a:p>
          <a:p>
            <a:pPr marL="0" indent="0">
              <a:buNone/>
            </a:pPr>
            <a:r>
              <a:rPr lang="en-US" sz="3300" b="1" dirty="0">
                <a:solidFill>
                  <a:srgbClr val="04D235"/>
                </a:solidFill>
                <a:latin typeface="Times New Roman" pitchFamily="18" charset="0"/>
                <a:cs typeface="Times New Roman" pitchFamily="18" charset="0"/>
              </a:rPr>
              <a:t>Pharmacokinetics: </a:t>
            </a:r>
            <a:endParaRPr lang="en-US" sz="3300" b="1" dirty="0" smtClean="0">
              <a:solidFill>
                <a:srgbClr val="04D235"/>
              </a:solidFill>
              <a:latin typeface="Times New Roman" pitchFamily="18" charset="0"/>
              <a:cs typeface="Times New Roman" pitchFamily="18" charset="0"/>
            </a:endParaRPr>
          </a:p>
          <a:p>
            <a:r>
              <a:rPr lang="en-US" dirty="0" smtClean="0">
                <a:latin typeface="Times New Roman" pitchFamily="18" charset="0"/>
                <a:cs typeface="Times New Roman" pitchFamily="18" charset="0"/>
              </a:rPr>
              <a:t>Aztreonem </a:t>
            </a:r>
            <a:r>
              <a:rPr lang="en-US" dirty="0">
                <a:latin typeface="Times New Roman" pitchFamily="18" charset="0"/>
                <a:cs typeface="Times New Roman" pitchFamily="18" charset="0"/>
              </a:rPr>
              <a:t>when given parenterally, it will distribute in </a:t>
            </a:r>
            <a:r>
              <a:rPr lang="en-US" dirty="0" smtClean="0">
                <a:latin typeface="Times New Roman" pitchFamily="18" charset="0"/>
                <a:cs typeface="Times New Roman" pitchFamily="18" charset="0"/>
              </a:rPr>
              <a:t>body </a:t>
            </a:r>
            <a:r>
              <a:rPr lang="en-US" dirty="0">
                <a:latin typeface="Times New Roman" pitchFamily="18" charset="0"/>
                <a:cs typeface="Times New Roman" pitchFamily="18" charset="0"/>
              </a:rPr>
              <a:t>tissue in a manner similar to that of penicillin G. </a:t>
            </a:r>
            <a:r>
              <a:rPr lang="en-US" dirty="0" smtClean="0">
                <a:latin typeface="Times New Roman" pitchFamily="18" charset="0"/>
                <a:cs typeface="Times New Roman" pitchFamily="18" charset="0"/>
              </a:rPr>
              <a:t>	</a:t>
            </a:r>
          </a:p>
          <a:p>
            <a:r>
              <a:rPr lang="en-US" dirty="0" smtClean="0">
                <a:latin typeface="Times New Roman" pitchFamily="18" charset="0"/>
                <a:cs typeface="Times New Roman" pitchFamily="18" charset="0"/>
              </a:rPr>
              <a:t>It </a:t>
            </a:r>
            <a:r>
              <a:rPr lang="en-US" dirty="0">
                <a:latin typeface="Times New Roman" pitchFamily="18" charset="0"/>
                <a:cs typeface="Times New Roman" pitchFamily="18" charset="0"/>
              </a:rPr>
              <a:t>has a good penetration to CSF and is excreted by the </a:t>
            </a:r>
            <a:r>
              <a:rPr lang="en-US" dirty="0" smtClean="0">
                <a:latin typeface="Times New Roman" pitchFamily="18" charset="0"/>
                <a:cs typeface="Times New Roman" pitchFamily="18" charset="0"/>
              </a:rPr>
              <a:t>kidneys</a:t>
            </a:r>
            <a:r>
              <a:rPr lang="en-US" dirty="0">
                <a:latin typeface="Times New Roman" pitchFamily="18" charset="0"/>
                <a:cs typeface="Times New Roman" pitchFamily="18" charset="0"/>
              </a:rPr>
              <a:t>.</a:t>
            </a:r>
          </a:p>
          <a:p>
            <a:endParaRPr lang="en-US" dirty="0"/>
          </a:p>
        </p:txBody>
      </p:sp>
    </p:spTree>
    <p:extLst>
      <p:ext uri="{BB962C8B-B14F-4D97-AF65-F5344CB8AC3E}">
        <p14:creationId xmlns:p14="http://schemas.microsoft.com/office/powerpoint/2010/main" val="18257946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0"/>
            <a:ext cx="8229600" cy="563562"/>
          </a:xfrm>
        </p:spPr>
        <p:txBody>
          <a:bodyPr>
            <a:normAutofit fontScale="90000"/>
          </a:bodyPr>
          <a:lstStyle/>
          <a:p>
            <a:r>
              <a:rPr lang="en-US" sz="3200" b="1" u="sng" dirty="0" smtClean="0">
                <a:solidFill>
                  <a:srgbClr val="FFFF00"/>
                </a:solidFill>
                <a:latin typeface="Times New Roman" pitchFamily="18" charset="0"/>
                <a:cs typeface="Times New Roman" pitchFamily="18" charset="0"/>
              </a:rPr>
              <a:t>AMINOGLYCOSIDES</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609600"/>
            <a:ext cx="8229600" cy="5516563"/>
          </a:xfrm>
        </p:spPr>
        <p:txBody>
          <a:bodyPr>
            <a:normAutofit fontScale="55000" lnSpcReduction="20000"/>
          </a:bodyPr>
          <a:lstStyle/>
          <a:p>
            <a:pPr marL="0" indent="0">
              <a:buNone/>
            </a:pPr>
            <a:r>
              <a:rPr lang="en-US" sz="5100" b="1" dirty="0">
                <a:solidFill>
                  <a:srgbClr val="04D235"/>
                </a:solidFill>
                <a:latin typeface="Times New Roman" pitchFamily="18" charset="0"/>
                <a:cs typeface="Times New Roman" pitchFamily="18" charset="0"/>
              </a:rPr>
              <a:t>Mechanism of action</a:t>
            </a:r>
            <a:r>
              <a:rPr lang="en-US" b="1" dirty="0">
                <a:solidFill>
                  <a:srgbClr val="04D235"/>
                </a:solidFill>
                <a:latin typeface="Times New Roman" pitchFamily="18" charset="0"/>
                <a:cs typeface="Times New Roman" pitchFamily="18" charset="0"/>
              </a:rPr>
              <a:t>: </a:t>
            </a:r>
            <a:endParaRPr lang="en-US" b="1" dirty="0" smtClean="0">
              <a:solidFill>
                <a:srgbClr val="04D235"/>
              </a:solidFill>
              <a:latin typeface="Times New Roman" pitchFamily="18" charset="0"/>
              <a:cs typeface="Times New Roman" pitchFamily="18" charset="0"/>
            </a:endParaRPr>
          </a:p>
          <a:p>
            <a:r>
              <a:rPr lang="en-US" sz="5000" dirty="0" smtClean="0">
                <a:latin typeface="Times New Roman" pitchFamily="18" charset="0"/>
                <a:cs typeface="Times New Roman" pitchFamily="18" charset="0"/>
              </a:rPr>
              <a:t>The </a:t>
            </a:r>
            <a:r>
              <a:rPr lang="en-US" sz="5000" dirty="0">
                <a:latin typeface="Times New Roman" pitchFamily="18" charset="0"/>
                <a:cs typeface="Times New Roman" pitchFamily="18" charset="0"/>
              </a:rPr>
              <a:t>aminoglycoside antibiotics </a:t>
            </a:r>
            <a:r>
              <a:rPr lang="en-US" sz="5000" dirty="0" smtClean="0">
                <a:latin typeface="Times New Roman" pitchFamily="18" charset="0"/>
                <a:cs typeface="Times New Roman" pitchFamily="18" charset="0"/>
              </a:rPr>
              <a:t>are </a:t>
            </a:r>
            <a:r>
              <a:rPr lang="en-US" sz="5000" dirty="0">
                <a:latin typeface="Times New Roman" pitchFamily="18" charset="0"/>
                <a:cs typeface="Times New Roman" pitchFamily="18" charset="0"/>
              </a:rPr>
              <a:t>bactericidal.  </a:t>
            </a:r>
            <a:endParaRPr lang="en-US" sz="5000" dirty="0" smtClean="0">
              <a:latin typeface="Times New Roman" pitchFamily="18" charset="0"/>
              <a:cs typeface="Times New Roman" pitchFamily="18" charset="0"/>
            </a:endParaRPr>
          </a:p>
          <a:p>
            <a:r>
              <a:rPr lang="en-US" sz="5000" dirty="0" smtClean="0">
                <a:latin typeface="Times New Roman" pitchFamily="18" charset="0"/>
                <a:cs typeface="Times New Roman" pitchFamily="18" charset="0"/>
              </a:rPr>
              <a:t>Bacterial </a:t>
            </a:r>
            <a:r>
              <a:rPr lang="en-US" sz="5000" dirty="0">
                <a:latin typeface="Times New Roman" pitchFamily="18" charset="0"/>
                <a:cs typeface="Times New Roman" pitchFamily="18" charset="0"/>
              </a:rPr>
              <a:t>killing is concentration </a:t>
            </a:r>
            <a:r>
              <a:rPr lang="en-US" sz="5000" dirty="0" smtClean="0">
                <a:latin typeface="Times New Roman" pitchFamily="18" charset="0"/>
                <a:cs typeface="Times New Roman" pitchFamily="18" charset="0"/>
              </a:rPr>
              <a:t>dependent  </a:t>
            </a:r>
          </a:p>
          <a:p>
            <a:r>
              <a:rPr lang="en-US" sz="5000" dirty="0" smtClean="0">
                <a:latin typeface="Times New Roman" pitchFamily="18" charset="0"/>
                <a:cs typeface="Times New Roman" pitchFamily="18" charset="0"/>
              </a:rPr>
              <a:t>A </a:t>
            </a:r>
            <a:r>
              <a:rPr lang="en-US" sz="5000" dirty="0">
                <a:latin typeface="Times New Roman" pitchFamily="18" charset="0"/>
                <a:cs typeface="Times New Roman" pitchFamily="18" charset="0"/>
              </a:rPr>
              <a:t>post-antibiotic effect, that is, residual bactericidal activity persisting after the serum concentration has fallen below the minimum inhibitory concentration (MIC), also is characteristic of aminoglycoside antibiotic.  </a:t>
            </a:r>
            <a:endParaRPr lang="en-US" sz="5000" dirty="0" smtClean="0">
              <a:latin typeface="Times New Roman" pitchFamily="18" charset="0"/>
              <a:cs typeface="Times New Roman" pitchFamily="18" charset="0"/>
            </a:endParaRPr>
          </a:p>
          <a:p>
            <a:r>
              <a:rPr lang="en-US" sz="5000" dirty="0" smtClean="0">
                <a:latin typeface="Times New Roman" pitchFamily="18" charset="0"/>
                <a:cs typeface="Times New Roman" pitchFamily="18" charset="0"/>
              </a:rPr>
              <a:t>These </a:t>
            </a:r>
            <a:r>
              <a:rPr lang="en-US" sz="5000" dirty="0">
                <a:latin typeface="Times New Roman" pitchFamily="18" charset="0"/>
                <a:cs typeface="Times New Roman" pitchFamily="18" charset="0"/>
              </a:rPr>
              <a:t>properties may be account for the efficacy of high-dose, extended-interval dosing regimens of aminoglycosides. </a:t>
            </a:r>
          </a:p>
          <a:p>
            <a:r>
              <a:rPr lang="en-US" sz="5000" dirty="0">
                <a:latin typeface="Times New Roman" pitchFamily="18" charset="0"/>
                <a:cs typeface="Times New Roman" pitchFamily="18" charset="0"/>
              </a:rPr>
              <a:t>Aminoglycosides diffuse through aqueous channels formed by porin proteins in the outer membrane of gram-negative bacteria to enter the periplasmic space.  </a:t>
            </a:r>
            <a:endParaRPr lang="en-US" sz="5000" dirty="0" smtClean="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36384466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b="1" dirty="0" smtClean="0">
                <a:solidFill>
                  <a:srgbClr val="04D235"/>
                </a:solidFill>
                <a:latin typeface="Times New Roman" pitchFamily="18" charset="0"/>
                <a:cs typeface="Times New Roman" pitchFamily="18" charset="0"/>
              </a:rPr>
              <a:t/>
            </a:r>
            <a:br>
              <a:rPr lang="en-US" b="1" dirty="0" smtClean="0">
                <a:solidFill>
                  <a:srgbClr val="04D235"/>
                </a:solidFill>
                <a:latin typeface="Times New Roman" pitchFamily="18" charset="0"/>
                <a:cs typeface="Times New Roman" pitchFamily="18" charset="0"/>
              </a:rPr>
            </a:br>
            <a:r>
              <a:rPr lang="en-US" sz="3600" b="1" u="sng" dirty="0" smtClean="0">
                <a:solidFill>
                  <a:srgbClr val="FFFF00"/>
                </a:solidFill>
                <a:latin typeface="Times New Roman" pitchFamily="18" charset="0"/>
                <a:cs typeface="Times New Roman" pitchFamily="18" charset="0"/>
              </a:rPr>
              <a:t>Mechanism </a:t>
            </a:r>
            <a:r>
              <a:rPr lang="en-US" sz="3600" b="1" u="sng" dirty="0">
                <a:solidFill>
                  <a:srgbClr val="FFFF00"/>
                </a:solidFill>
                <a:latin typeface="Times New Roman" pitchFamily="18" charset="0"/>
                <a:cs typeface="Times New Roman" pitchFamily="18" charset="0"/>
              </a:rPr>
              <a:t>of </a:t>
            </a:r>
            <a:r>
              <a:rPr lang="en-US" sz="3600" b="1" u="sng" dirty="0" smtClean="0">
                <a:solidFill>
                  <a:srgbClr val="FFFF00"/>
                </a:solidFill>
                <a:latin typeface="Times New Roman" pitchFamily="18" charset="0"/>
                <a:cs typeface="Times New Roman" pitchFamily="18" charset="0"/>
              </a:rPr>
              <a:t>action-Cont’d </a:t>
            </a:r>
            <a:r>
              <a:rPr lang="en-US" b="1" dirty="0">
                <a:solidFill>
                  <a:srgbClr val="04D235"/>
                </a:solidFill>
                <a:latin typeface="Times New Roman" pitchFamily="18" charset="0"/>
                <a:cs typeface="Times New Roman" pitchFamily="18" charset="0"/>
              </a:rPr>
              <a:t/>
            </a:r>
            <a:br>
              <a:rPr lang="en-US" b="1" dirty="0">
                <a:solidFill>
                  <a:srgbClr val="04D235"/>
                </a:solidFill>
                <a:latin typeface="Times New Roman" pitchFamily="18" charset="0"/>
                <a:cs typeface="Times New Roman" pitchFamily="18" charset="0"/>
              </a:rPr>
            </a:br>
            <a:endParaRPr lang="en-US" dirty="0"/>
          </a:p>
        </p:txBody>
      </p:sp>
      <p:sp>
        <p:nvSpPr>
          <p:cNvPr id="3" name="Content Placeholder 2"/>
          <p:cNvSpPr>
            <a:spLocks noGrp="1"/>
          </p:cNvSpPr>
          <p:nvPr>
            <p:ph idx="1"/>
          </p:nvPr>
        </p:nvSpPr>
        <p:spPr>
          <a:xfrm>
            <a:off x="457200" y="838200"/>
            <a:ext cx="8229600" cy="5287963"/>
          </a:xfrm>
        </p:spPr>
        <p:txBody>
          <a:bodyPr>
            <a:normAutofit fontScale="55000" lnSpcReduction="20000"/>
          </a:bodyPr>
          <a:lstStyle/>
          <a:p>
            <a:r>
              <a:rPr lang="en-US" sz="3600" dirty="0">
                <a:latin typeface="Times New Roman" pitchFamily="18" charset="0"/>
                <a:cs typeface="Times New Roman" pitchFamily="18" charset="0"/>
              </a:rPr>
              <a:t>Transport of aminoglycosides across the cytoplasmic (inner) membrane depends on:</a:t>
            </a:r>
          </a:p>
          <a:p>
            <a:r>
              <a:rPr lang="en-US" sz="3600" dirty="0" smtClean="0">
                <a:latin typeface="Times New Roman" pitchFamily="18" charset="0"/>
                <a:cs typeface="Times New Roman" pitchFamily="18" charset="0"/>
              </a:rPr>
              <a:t>Electron </a:t>
            </a:r>
            <a:r>
              <a:rPr lang="en-US" sz="3600" dirty="0">
                <a:latin typeface="Times New Roman" pitchFamily="18" charset="0"/>
                <a:cs typeface="Times New Roman" pitchFamily="18" charset="0"/>
              </a:rPr>
              <a:t>transport which is required to maintain the membrane electrical potential (interior negative) to drive permeation of these antibiotics. This phase of transport has been termed energy-dependent phase I (EDP1).  </a:t>
            </a:r>
          </a:p>
          <a:p>
            <a:pPr marL="0" indent="0">
              <a:buNone/>
            </a:pPr>
            <a:r>
              <a:rPr lang="en-US" dirty="0" smtClean="0">
                <a:latin typeface="Times New Roman" pitchFamily="18" charset="0"/>
                <a:cs typeface="Times New Roman" pitchFamily="18" charset="0"/>
              </a:rPr>
              <a:t>This </a:t>
            </a:r>
            <a:r>
              <a:rPr lang="en-US" dirty="0">
                <a:latin typeface="Times New Roman" pitchFamily="18" charset="0"/>
                <a:cs typeface="Times New Roman" pitchFamily="18" charset="0"/>
              </a:rPr>
              <a:t>phase is rate limiting and can be blocked or inhibited by:</a:t>
            </a:r>
          </a:p>
          <a:p>
            <a:pPr lvl="1"/>
            <a:r>
              <a:rPr lang="en-US" dirty="0" smtClean="0">
                <a:latin typeface="Times New Roman" pitchFamily="18" charset="0"/>
                <a:cs typeface="Times New Roman" pitchFamily="18" charset="0"/>
              </a:rPr>
              <a:t>Divalent </a:t>
            </a:r>
            <a:r>
              <a:rPr lang="en-US" dirty="0" err="1">
                <a:latin typeface="Times New Roman" pitchFamily="18" charset="0"/>
                <a:cs typeface="Times New Roman" pitchFamily="18" charset="0"/>
              </a:rPr>
              <a:t>cations</a:t>
            </a:r>
            <a:r>
              <a:rPr lang="en-US" dirty="0">
                <a:latin typeface="Times New Roman" pitchFamily="18" charset="0"/>
                <a:cs typeface="Times New Roman" pitchFamily="18" charset="0"/>
              </a:rPr>
              <a:t> such as Ca2+ and Mg2+,  </a:t>
            </a:r>
          </a:p>
          <a:p>
            <a:pPr lvl="1"/>
            <a:r>
              <a:rPr lang="en-US" dirty="0" err="1" smtClean="0">
                <a:latin typeface="Times New Roman" pitchFamily="18" charset="0"/>
                <a:cs typeface="Times New Roman" pitchFamily="18" charset="0"/>
              </a:rPr>
              <a:t>Hyperosmolarity</a:t>
            </a:r>
            <a:endParaRPr lang="en-US" dirty="0">
              <a:latin typeface="Times New Roman" pitchFamily="18" charset="0"/>
              <a:cs typeface="Times New Roman" pitchFamily="18" charset="0"/>
            </a:endParaRPr>
          </a:p>
          <a:p>
            <a:pPr lvl="1"/>
            <a:r>
              <a:rPr lang="en-US" dirty="0" smtClean="0">
                <a:latin typeface="Times New Roman" pitchFamily="18" charset="0"/>
                <a:cs typeface="Times New Roman" pitchFamily="18" charset="0"/>
              </a:rPr>
              <a:t>A </a:t>
            </a:r>
            <a:r>
              <a:rPr lang="en-US" dirty="0">
                <a:latin typeface="Times New Roman" pitchFamily="18" charset="0"/>
                <a:cs typeface="Times New Roman" pitchFamily="18" charset="0"/>
              </a:rPr>
              <a:t>high reduction in pH, and</a:t>
            </a:r>
          </a:p>
          <a:p>
            <a:pPr lvl="1"/>
            <a:r>
              <a:rPr lang="en-US" dirty="0" smtClean="0">
                <a:latin typeface="Times New Roman" pitchFamily="18" charset="0"/>
                <a:cs typeface="Times New Roman" pitchFamily="18" charset="0"/>
              </a:rPr>
              <a:t>Aerobic </a:t>
            </a:r>
            <a:r>
              <a:rPr lang="en-US" dirty="0">
                <a:latin typeface="Times New Roman" pitchFamily="18" charset="0"/>
                <a:cs typeface="Times New Roman" pitchFamily="18" charset="0"/>
              </a:rPr>
              <a:t>conditions</a:t>
            </a:r>
          </a:p>
          <a:p>
            <a:r>
              <a:rPr lang="en-US" sz="3600" dirty="0">
                <a:latin typeface="Times New Roman" pitchFamily="18" charset="0"/>
                <a:cs typeface="Times New Roman" pitchFamily="18" charset="0"/>
              </a:rPr>
              <a:t>The last two conditions impair the ability of the bacteria to maintain the membrane potential, which is the driving force for transport.  Thus, the antimicrobial activity of aminoglycosides is reduced markedly in the anaerobic environment of an abscess, in hyperosmolar acidic urine, and in other conditions that limit EPD1</a:t>
            </a:r>
            <a:r>
              <a:rPr lang="en-US" sz="3600" dirty="0" smtClean="0">
                <a:latin typeface="Times New Roman" pitchFamily="18" charset="0"/>
                <a:cs typeface="Times New Roman" pitchFamily="18" charset="0"/>
              </a:rPr>
              <a:t>.</a:t>
            </a:r>
          </a:p>
          <a:p>
            <a:pPr marL="0" indent="0">
              <a:buNone/>
            </a:pPr>
            <a:endParaRPr lang="en-US" sz="3600" dirty="0">
              <a:latin typeface="Times New Roman" pitchFamily="18" charset="0"/>
              <a:cs typeface="Times New Roman" pitchFamily="18" charset="0"/>
            </a:endParaRPr>
          </a:p>
          <a:p>
            <a:r>
              <a:rPr lang="en-US" sz="3600" dirty="0">
                <a:latin typeface="Times New Roman" pitchFamily="18" charset="0"/>
                <a:cs typeface="Times New Roman" pitchFamily="18" charset="0"/>
              </a:rPr>
              <a:t>Once inside the cell, aminoglycosides binds to 30S ribosomal fragment which interfere or inhibit the rate of protein synthesis by causing misreading and premature termination of mRNA translation which results in the synthesis of abnormal proteins (Figures 6 and 7)</a:t>
            </a:r>
          </a:p>
          <a:p>
            <a:endParaRPr lang="en-US" dirty="0"/>
          </a:p>
        </p:txBody>
      </p:sp>
    </p:spTree>
    <p:extLst>
      <p:ext uri="{BB962C8B-B14F-4D97-AF65-F5344CB8AC3E}">
        <p14:creationId xmlns:p14="http://schemas.microsoft.com/office/powerpoint/2010/main" val="11176959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u="sng" dirty="0">
                <a:solidFill>
                  <a:srgbClr val="FFFF00"/>
                </a:solidFill>
                <a:latin typeface="Times New Roman" pitchFamily="18" charset="0"/>
                <a:cs typeface="Times New Roman" pitchFamily="18" charset="0"/>
              </a:rPr>
              <a:t>Mechanism of action-Cont’d</a:t>
            </a:r>
            <a:endParaRPr lang="en-US" dirty="0"/>
          </a:p>
        </p:txBody>
      </p:sp>
      <p:pic>
        <p:nvPicPr>
          <p:cNvPr id="4" name="Content Placeholder 3"/>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08268" y="1600200"/>
            <a:ext cx="7927463" cy="4525963"/>
          </a:xfrm>
          <a:prstGeom prst="rect">
            <a:avLst/>
          </a:prstGeom>
          <a:noFill/>
          <a:ln>
            <a:noFill/>
          </a:ln>
        </p:spPr>
      </p:pic>
    </p:spTree>
    <p:extLst>
      <p:ext uri="{BB962C8B-B14F-4D97-AF65-F5344CB8AC3E}">
        <p14:creationId xmlns:p14="http://schemas.microsoft.com/office/powerpoint/2010/main" val="194435346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Autofit/>
          </a:bodyPr>
          <a:lstStyle/>
          <a:p>
            <a:r>
              <a:rPr lang="en-US" sz="3200" b="1" u="sng" dirty="0">
                <a:solidFill>
                  <a:srgbClr val="FFFF00"/>
                </a:solidFill>
                <a:latin typeface="Times New Roman" pitchFamily="18" charset="0"/>
                <a:cs typeface="Times New Roman" pitchFamily="18" charset="0"/>
              </a:rPr>
              <a:t>Therapeutic </a:t>
            </a:r>
            <a:r>
              <a:rPr lang="en-US" sz="3200" b="1" u="sng" dirty="0" smtClean="0">
                <a:solidFill>
                  <a:srgbClr val="FFFF00"/>
                </a:solidFill>
                <a:latin typeface="Times New Roman" pitchFamily="18" charset="0"/>
                <a:cs typeface="Times New Roman" pitchFamily="18" charset="0"/>
              </a:rPr>
              <a:t>uses</a:t>
            </a:r>
            <a:endParaRPr lang="en-US" sz="3200" b="1" u="sng" dirty="0">
              <a:solidFill>
                <a:srgbClr val="FFFF00"/>
              </a:solidFill>
              <a:latin typeface="Times New Roman" pitchFamily="18" charset="0"/>
              <a:cs typeface="Times New Roman" pitchFamily="18" charset="0"/>
            </a:endParaRPr>
          </a:p>
        </p:txBody>
      </p:sp>
      <p:sp>
        <p:nvSpPr>
          <p:cNvPr id="3" name="Content Placeholder 2"/>
          <p:cNvSpPr>
            <a:spLocks noGrp="1"/>
          </p:cNvSpPr>
          <p:nvPr>
            <p:ph idx="1"/>
          </p:nvPr>
        </p:nvSpPr>
        <p:spPr>
          <a:xfrm>
            <a:off x="457200" y="914400"/>
            <a:ext cx="8229600" cy="5211763"/>
          </a:xfrm>
        </p:spPr>
        <p:txBody>
          <a:bodyPr>
            <a:normAutofit fontScale="70000" lnSpcReduction="20000"/>
          </a:bodyPr>
          <a:lstStyle/>
          <a:p>
            <a:pPr marL="0" indent="0">
              <a:buNone/>
            </a:pPr>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are used in treatment of gram-negative infection in all species. Examples of aminoglycosides are:</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Streptomycin </a:t>
            </a:r>
            <a:r>
              <a:rPr lang="en-US" b="1" dirty="0">
                <a:solidFill>
                  <a:srgbClr val="04D235"/>
                </a:solidFill>
                <a:latin typeface="Times New Roman" pitchFamily="18" charset="0"/>
                <a:cs typeface="Times New Roman" pitchFamily="18" charset="0"/>
              </a:rPr>
              <a:t>and dihydrostreptomycin: </a:t>
            </a:r>
            <a:r>
              <a:rPr lang="en-US" dirty="0">
                <a:latin typeface="Times New Roman" pitchFamily="18" charset="0"/>
                <a:cs typeface="Times New Roman" pitchFamily="18" charset="0"/>
              </a:rPr>
              <a:t>these are the oldest groups of this class of antibiotics.  Their use has declined due to development of new broader spectrum aminoglycosides (e.g., gentamicin and amikacin).</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Neomycin</a:t>
            </a:r>
            <a:r>
              <a:rPr lang="en-US" b="1" dirty="0">
                <a:solidFill>
                  <a:srgbClr val="04D235"/>
                </a:solidFill>
                <a:latin typeface="Times New Roman" pitchFamily="18" charset="0"/>
                <a:cs typeface="Times New Roman" pitchFamily="18" charset="0"/>
              </a:rPr>
              <a:t>: </a:t>
            </a:r>
            <a:r>
              <a:rPr lang="en-US" dirty="0">
                <a:latin typeface="Times New Roman" pitchFamily="18" charset="0"/>
                <a:cs typeface="Times New Roman" pitchFamily="18" charset="0"/>
              </a:rPr>
              <a:t>it is used orally to treat enteric infections and topically for skin, ear, and eye infections.</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Gentamicin </a:t>
            </a:r>
            <a:r>
              <a:rPr lang="en-US" b="1" dirty="0">
                <a:solidFill>
                  <a:srgbClr val="04D235"/>
                </a:solidFill>
                <a:latin typeface="Times New Roman" pitchFamily="18" charset="0"/>
                <a:cs typeface="Times New Roman" pitchFamily="18" charset="0"/>
              </a:rPr>
              <a:t>and amikacin: </a:t>
            </a:r>
            <a:r>
              <a:rPr lang="en-US" dirty="0">
                <a:latin typeface="Times New Roman" pitchFamily="18" charset="0"/>
                <a:cs typeface="Times New Roman" pitchFamily="18" charset="0"/>
              </a:rPr>
              <a:t>they are broad-spectrum aminoglycosides.  They are used in all species for the treatment of susceptible infections of the skin, respiratory tract, ear, eye, urinary tract, and septicemia.  </a:t>
            </a:r>
          </a:p>
          <a:p>
            <a:pPr marL="514350" indent="-514350">
              <a:buFont typeface="+mj-lt"/>
              <a:buAutoNum type="arabicParenR"/>
            </a:pPr>
            <a:r>
              <a:rPr lang="en-US" b="1" dirty="0" smtClean="0">
                <a:solidFill>
                  <a:srgbClr val="04D235"/>
                </a:solidFill>
                <a:latin typeface="Times New Roman" pitchFamily="18" charset="0"/>
                <a:cs typeface="Times New Roman" pitchFamily="18" charset="0"/>
              </a:rPr>
              <a:t>Kanamycin</a:t>
            </a:r>
            <a:r>
              <a:rPr lang="en-US" b="1" dirty="0">
                <a:solidFill>
                  <a:srgbClr val="04D235"/>
                </a:solidFill>
                <a:latin typeface="Times New Roman" pitchFamily="18" charset="0"/>
                <a:cs typeface="Times New Roman" pitchFamily="18" charset="0"/>
              </a:rPr>
              <a:t>: </a:t>
            </a:r>
            <a:r>
              <a:rPr lang="en-US" dirty="0">
                <a:latin typeface="Times New Roman" pitchFamily="18" charset="0"/>
                <a:cs typeface="Times New Roman" pitchFamily="18" charset="0"/>
              </a:rPr>
              <a:t>its antimicrobial activity is similar to that of gentamicin except it is not effective against Pseudomonas spp.  It is currently used in veterinary medicine only as and oral preparation combined with bismuth subcarbonate and aluminum magnesium silicate for the treatment of bacterial enteritis in dogs and for symptomatic relief of the associated diarrhea. </a:t>
            </a:r>
          </a:p>
          <a:p>
            <a:endParaRPr lang="en-US" dirty="0"/>
          </a:p>
        </p:txBody>
      </p:sp>
    </p:spTree>
    <p:extLst>
      <p:ext uri="{BB962C8B-B14F-4D97-AF65-F5344CB8AC3E}">
        <p14:creationId xmlns:p14="http://schemas.microsoft.com/office/powerpoint/2010/main" val="145039587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200" b="1" u="sng" dirty="0" smtClean="0">
                <a:solidFill>
                  <a:srgbClr val="FFFF00"/>
                </a:solidFill>
                <a:latin typeface="Times New Roman"/>
                <a:cs typeface="Times New Roman"/>
              </a:rPr>
              <a:t>HISTORY OF PENICILLINS</a:t>
            </a:r>
            <a:r>
              <a:rPr lang="en-US" sz="3200" b="1" dirty="0" smtClean="0">
                <a:solidFill>
                  <a:srgbClr val="FFFF00"/>
                </a:solidFill>
                <a:latin typeface="Times New Roman"/>
                <a:cs typeface="Times New Roman"/>
              </a:rPr>
              <a:t> </a:t>
            </a:r>
            <a:endParaRPr lang="en-US" sz="3200" dirty="0"/>
          </a:p>
        </p:txBody>
      </p:sp>
      <p:sp>
        <p:nvSpPr>
          <p:cNvPr id="3" name="Content Placeholder 2"/>
          <p:cNvSpPr>
            <a:spLocks noGrp="1"/>
          </p:cNvSpPr>
          <p:nvPr>
            <p:ph idx="1"/>
          </p:nvPr>
        </p:nvSpPr>
        <p:spPr>
          <a:xfrm>
            <a:off x="457200" y="762000"/>
            <a:ext cx="8077200" cy="5364163"/>
          </a:xfrm>
        </p:spPr>
        <p:txBody>
          <a:bodyPr>
            <a:noAutofit/>
          </a:bodyPr>
          <a:lstStyle/>
          <a:p>
            <a:r>
              <a:rPr lang="en-US" sz="2000" dirty="0" smtClean="0">
                <a:latin typeface="Times New Roman"/>
                <a:cs typeface="Times New Roman"/>
              </a:rPr>
              <a:t>In </a:t>
            </a:r>
            <a:r>
              <a:rPr lang="en-US" sz="2000" dirty="0">
                <a:latin typeface="Times New Roman"/>
                <a:cs typeface="Times New Roman"/>
              </a:rPr>
              <a:t>1928, while studying </a:t>
            </a:r>
            <a:r>
              <a:rPr lang="en-US" sz="2000" i="1" dirty="0">
                <a:latin typeface="Times New Roman"/>
                <a:cs typeface="Times New Roman"/>
              </a:rPr>
              <a:t>Staphylococcus</a:t>
            </a:r>
            <a:r>
              <a:rPr lang="en-US" sz="2000" dirty="0">
                <a:latin typeface="Times New Roman"/>
                <a:cs typeface="Times New Roman"/>
              </a:rPr>
              <a:t> variants in </a:t>
            </a:r>
            <a:r>
              <a:rPr lang="en-US" sz="2000" dirty="0" smtClean="0">
                <a:latin typeface="Times New Roman"/>
                <a:cs typeface="Times New Roman"/>
              </a:rPr>
              <a:t>his laboratory, Alexander </a:t>
            </a:r>
            <a:r>
              <a:rPr lang="en-US" sz="2000" dirty="0">
                <a:latin typeface="Times New Roman"/>
                <a:cs typeface="Times New Roman"/>
              </a:rPr>
              <a:t>Fleming observed that a mold contaminating one of his cultures caused the bacteria in its vicinity to undergo </a:t>
            </a:r>
            <a:r>
              <a:rPr lang="en-US" sz="2000" dirty="0" err="1">
                <a:latin typeface="Times New Roman"/>
                <a:cs typeface="Times New Roman"/>
              </a:rPr>
              <a:t>lysis</a:t>
            </a:r>
            <a:r>
              <a:rPr lang="en-US" sz="2000" dirty="0">
                <a:latin typeface="Times New Roman"/>
                <a:cs typeface="Times New Roman"/>
              </a:rPr>
              <a:t>. </a:t>
            </a:r>
            <a:endParaRPr lang="en-US" sz="2000" dirty="0" smtClean="0">
              <a:latin typeface="Times New Roman"/>
              <a:cs typeface="Times New Roman"/>
            </a:endParaRPr>
          </a:p>
          <a:p>
            <a:r>
              <a:rPr lang="en-US" sz="2000" dirty="0">
                <a:latin typeface="Times New Roman"/>
                <a:cs typeface="Times New Roman"/>
              </a:rPr>
              <a:t>T</a:t>
            </a:r>
            <a:r>
              <a:rPr lang="en-US" sz="2000" dirty="0" smtClean="0">
                <a:latin typeface="Times New Roman"/>
                <a:cs typeface="Times New Roman"/>
              </a:rPr>
              <a:t>he </a:t>
            </a:r>
            <a:r>
              <a:rPr lang="en-US" sz="2000" dirty="0">
                <a:latin typeface="Times New Roman"/>
                <a:cs typeface="Times New Roman"/>
              </a:rPr>
              <a:t>mold belonged to the genus </a:t>
            </a:r>
            <a:r>
              <a:rPr lang="en-US" sz="2000" i="1" dirty="0" err="1">
                <a:latin typeface="Times New Roman"/>
                <a:cs typeface="Times New Roman"/>
              </a:rPr>
              <a:t>Pencillinium</a:t>
            </a:r>
            <a:r>
              <a:rPr lang="en-US" sz="2000" dirty="0">
                <a:latin typeface="Times New Roman"/>
                <a:cs typeface="Times New Roman"/>
              </a:rPr>
              <a:t>, Fleming named the antibacterial substance</a:t>
            </a:r>
            <a:r>
              <a:rPr lang="en-US" sz="2000" i="1" dirty="0">
                <a:latin typeface="Times New Roman"/>
                <a:cs typeface="Times New Roman"/>
              </a:rPr>
              <a:t> penicillin</a:t>
            </a:r>
            <a:r>
              <a:rPr lang="en-US" sz="2000" dirty="0">
                <a:latin typeface="Times New Roman"/>
                <a:cs typeface="Times New Roman"/>
              </a:rPr>
              <a:t>. </a:t>
            </a:r>
            <a:endParaRPr lang="en-US" sz="2000" dirty="0" smtClean="0">
              <a:latin typeface="Times New Roman"/>
              <a:cs typeface="Times New Roman"/>
            </a:endParaRPr>
          </a:p>
          <a:p>
            <a:r>
              <a:rPr lang="en-US" sz="2000" dirty="0" smtClean="0">
                <a:latin typeface="Times New Roman"/>
                <a:cs typeface="Times New Roman"/>
              </a:rPr>
              <a:t>On </a:t>
            </a:r>
            <a:r>
              <a:rPr lang="en-US" sz="2000" dirty="0">
                <a:latin typeface="Times New Roman"/>
                <a:cs typeface="Times New Roman"/>
              </a:rPr>
              <a:t>May 1940, a crude preparation was found to produce dramatic therapeutic effects when administered parenterally to mice infected with streptococcal bacteria. </a:t>
            </a:r>
            <a:endParaRPr lang="en-US" sz="2000" dirty="0" smtClean="0">
              <a:latin typeface="Times New Roman"/>
              <a:cs typeface="Times New Roman"/>
            </a:endParaRPr>
          </a:p>
          <a:p>
            <a:r>
              <a:rPr lang="en-US" sz="2000" dirty="0">
                <a:latin typeface="Times New Roman"/>
                <a:cs typeface="Times New Roman"/>
              </a:rPr>
              <a:t>Since then, a large research program soon was initiated in the U.S.  In 1942, 122 million unit of penicillin were made available</a:t>
            </a:r>
            <a:r>
              <a:rPr lang="en-US" sz="2000" dirty="0" smtClean="0">
                <a:latin typeface="Times New Roman"/>
                <a:cs typeface="Times New Roman"/>
              </a:rPr>
              <a:t>.</a:t>
            </a:r>
          </a:p>
          <a:p>
            <a:r>
              <a:rPr lang="en-US" sz="2000" dirty="0" smtClean="0">
                <a:latin typeface="Times New Roman"/>
                <a:cs typeface="Times New Roman"/>
              </a:rPr>
              <a:t> </a:t>
            </a:r>
            <a:r>
              <a:rPr lang="en-US" sz="2000" dirty="0">
                <a:latin typeface="Times New Roman"/>
                <a:cs typeface="Times New Roman"/>
              </a:rPr>
              <a:t>T</a:t>
            </a:r>
            <a:r>
              <a:rPr lang="en-US" sz="2000" dirty="0" smtClean="0">
                <a:latin typeface="Times New Roman"/>
                <a:cs typeface="Times New Roman"/>
              </a:rPr>
              <a:t>he </a:t>
            </a:r>
            <a:r>
              <a:rPr lang="en-US" sz="2000" dirty="0">
                <a:latin typeface="Times New Roman"/>
                <a:cs typeface="Times New Roman"/>
              </a:rPr>
              <a:t>first clinical trials were conducted at Yale University and the Mayo Clinic, with dramatic results. </a:t>
            </a:r>
          </a:p>
          <a:p>
            <a:r>
              <a:rPr lang="en-US" sz="2000" dirty="0">
                <a:latin typeface="Times New Roman"/>
                <a:cs typeface="Times New Roman"/>
              </a:rPr>
              <a:t>From a total production of a few hundred million units a month in the early days, the quantity manufactured rose to over 200 trillion units (nearly 150 tons) by 1950. </a:t>
            </a:r>
          </a:p>
        </p:txBody>
      </p:sp>
    </p:spTree>
    <p:extLst>
      <p:ext uri="{BB962C8B-B14F-4D97-AF65-F5344CB8AC3E}">
        <p14:creationId xmlns:p14="http://schemas.microsoft.com/office/powerpoint/2010/main" val="14770653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11162"/>
          </a:xfrm>
        </p:spPr>
        <p:txBody>
          <a:bodyPr>
            <a:noAutofit/>
          </a:bodyPr>
          <a:lstStyle/>
          <a:p>
            <a:r>
              <a:rPr lang="en-US" sz="2800" b="1" u="sng" dirty="0" smtClean="0">
                <a:solidFill>
                  <a:srgbClr val="FFFF00"/>
                </a:solidFill>
                <a:latin typeface="Times New Roman" pitchFamily="18" charset="0"/>
                <a:cs typeface="Times New Roman" pitchFamily="18" charset="0"/>
              </a:rPr>
              <a:t>AMINOGLYCOSIDES – Cont’d</a:t>
            </a:r>
            <a:endParaRPr lang="en-US" sz="2800" dirty="0"/>
          </a:p>
        </p:txBody>
      </p:sp>
      <p:sp>
        <p:nvSpPr>
          <p:cNvPr id="3" name="Content Placeholder 2"/>
          <p:cNvSpPr>
            <a:spLocks noGrp="1"/>
          </p:cNvSpPr>
          <p:nvPr>
            <p:ph idx="1"/>
          </p:nvPr>
        </p:nvSpPr>
        <p:spPr>
          <a:xfrm>
            <a:off x="457200" y="685800"/>
            <a:ext cx="8229600" cy="5440363"/>
          </a:xfrm>
        </p:spPr>
        <p:txBody>
          <a:bodyPr>
            <a:normAutofit fontScale="55000" lnSpcReduction="20000"/>
          </a:bodyPr>
          <a:lstStyle/>
          <a:p>
            <a:pPr marL="0" indent="0">
              <a:buNone/>
            </a:pPr>
            <a:r>
              <a:rPr lang="en-US" b="1" dirty="0">
                <a:solidFill>
                  <a:srgbClr val="04D235"/>
                </a:solidFill>
                <a:latin typeface="Times New Roman" pitchFamily="18" charset="0"/>
                <a:cs typeface="Times New Roman" pitchFamily="18" charset="0"/>
              </a:rPr>
              <a:t>Pharmacokinetics: </a:t>
            </a:r>
          </a:p>
          <a:p>
            <a:r>
              <a:rPr lang="en-US" dirty="0">
                <a:latin typeface="Times New Roman" pitchFamily="18" charset="0"/>
                <a:cs typeface="Times New Roman" pitchFamily="18" charset="0"/>
              </a:rPr>
              <a:t>Aminoglycosides are not well absorbed from GI tract because their high polarity in aqueous </a:t>
            </a:r>
            <a:r>
              <a:rPr lang="en-US" dirty="0" smtClean="0">
                <a:latin typeface="Times New Roman" pitchFamily="18" charset="0"/>
                <a:cs typeface="Times New Roman" pitchFamily="18" charset="0"/>
              </a:rPr>
              <a:t>environment.</a:t>
            </a:r>
          </a:p>
          <a:p>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minimally distributed to the extracellular fluid, CNS and ocular tissue.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have the potential to accumulate in renal cortex and otic endolyph, which may lead to predisposition of these tissues to toxicity.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Aminoglycoside </a:t>
            </a:r>
            <a:r>
              <a:rPr lang="en-US" dirty="0">
                <a:latin typeface="Times New Roman" pitchFamily="18" charset="0"/>
                <a:cs typeface="Times New Roman" pitchFamily="18" charset="0"/>
              </a:rPr>
              <a:t>are unchanged in the urine by glomerular filtration.  </a:t>
            </a:r>
            <a:endParaRPr lang="en-US"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They </a:t>
            </a:r>
            <a:r>
              <a:rPr lang="en-US" dirty="0">
                <a:latin typeface="Times New Roman" pitchFamily="18" charset="0"/>
                <a:cs typeface="Times New Roman" pitchFamily="18" charset="0"/>
              </a:rPr>
              <a:t>are not recommended for use in producing animal due to prolonged residency in kidneys.</a:t>
            </a:r>
          </a:p>
          <a:p>
            <a:pPr marL="0" indent="0">
              <a:buNone/>
            </a:pPr>
            <a:r>
              <a:rPr lang="en-US" b="1" dirty="0">
                <a:solidFill>
                  <a:srgbClr val="04D235"/>
                </a:solidFill>
                <a:latin typeface="Times New Roman" pitchFamily="18" charset="0"/>
                <a:cs typeface="Times New Roman" pitchFamily="18" charset="0"/>
              </a:rPr>
              <a:t>Administration:</a:t>
            </a:r>
          </a:p>
          <a:p>
            <a:r>
              <a:rPr lang="en-US" dirty="0">
                <a:latin typeface="Times New Roman" pitchFamily="18" charset="0"/>
                <a:cs typeface="Times New Roman" pitchFamily="18" charset="0"/>
              </a:rPr>
              <a:t>For systemic infections, aminoglycoside are administered IM or SC.  For enteric infections, an oral dose twice a day may be used.</a:t>
            </a:r>
          </a:p>
          <a:p>
            <a:pPr marL="0" indent="0">
              <a:buNone/>
            </a:pPr>
            <a:r>
              <a:rPr lang="en-US" b="1" dirty="0" smtClean="0">
                <a:solidFill>
                  <a:srgbClr val="04D235"/>
                </a:solidFill>
                <a:latin typeface="Times New Roman" pitchFamily="18" charset="0"/>
                <a:cs typeface="Times New Roman" pitchFamily="18" charset="0"/>
              </a:rPr>
              <a:t>Resistance </a:t>
            </a:r>
            <a:r>
              <a:rPr lang="en-US" b="1" dirty="0">
                <a:solidFill>
                  <a:srgbClr val="04D235"/>
                </a:solidFill>
                <a:latin typeface="Times New Roman" pitchFamily="18" charset="0"/>
                <a:cs typeface="Times New Roman" pitchFamily="18" charset="0"/>
              </a:rPr>
              <a:t>to aminoglycosides:  </a:t>
            </a:r>
            <a:r>
              <a:rPr lang="en-US" dirty="0" smtClean="0">
                <a:latin typeface="Times New Roman" pitchFamily="18" charset="0"/>
                <a:cs typeface="Times New Roman" pitchFamily="18" charset="0"/>
              </a:rPr>
              <a:t>Bacteria </a:t>
            </a:r>
            <a:r>
              <a:rPr lang="en-US" dirty="0">
                <a:latin typeface="Times New Roman" pitchFamily="18" charset="0"/>
                <a:cs typeface="Times New Roman" pitchFamily="18" charset="0"/>
              </a:rPr>
              <a:t>may be resistant to aminoglycosides because:</a:t>
            </a:r>
          </a:p>
          <a:p>
            <a:r>
              <a:rPr lang="en-US" dirty="0" smtClean="0">
                <a:latin typeface="Times New Roman" pitchFamily="18" charset="0"/>
                <a:cs typeface="Times New Roman" pitchFamily="18" charset="0"/>
              </a:rPr>
              <a:t>Failure </a:t>
            </a:r>
            <a:r>
              <a:rPr lang="en-US" dirty="0">
                <a:latin typeface="Times New Roman" pitchFamily="18" charset="0"/>
                <a:cs typeface="Times New Roman" pitchFamily="18" charset="0"/>
              </a:rPr>
              <a:t>of the antibiotic to penetrate intracellularly,</a:t>
            </a:r>
          </a:p>
          <a:p>
            <a:r>
              <a:rPr lang="en-US" dirty="0" smtClean="0">
                <a:latin typeface="Times New Roman" pitchFamily="18" charset="0"/>
                <a:cs typeface="Times New Roman" pitchFamily="18" charset="0"/>
              </a:rPr>
              <a:t>Inactivation </a:t>
            </a:r>
            <a:r>
              <a:rPr lang="en-US" dirty="0">
                <a:latin typeface="Times New Roman" pitchFamily="18" charset="0"/>
                <a:cs typeface="Times New Roman" pitchFamily="18" charset="0"/>
              </a:rPr>
              <a:t>of the drug by microbial enzymes, or</a:t>
            </a:r>
          </a:p>
          <a:p>
            <a:r>
              <a:rPr lang="en-US" dirty="0" smtClean="0">
                <a:latin typeface="Times New Roman" pitchFamily="18" charset="0"/>
                <a:cs typeface="Times New Roman" pitchFamily="18" charset="0"/>
              </a:rPr>
              <a:t>Low </a:t>
            </a:r>
            <a:r>
              <a:rPr lang="en-US" dirty="0">
                <a:latin typeface="Times New Roman" pitchFamily="18" charset="0"/>
                <a:cs typeface="Times New Roman" pitchFamily="18" charset="0"/>
              </a:rPr>
              <a:t>affinity of the drug for the bacterial ribosome</a:t>
            </a:r>
          </a:p>
          <a:p>
            <a:r>
              <a:rPr lang="en-US" dirty="0">
                <a:latin typeface="Times New Roman" pitchFamily="18" charset="0"/>
                <a:cs typeface="Times New Roman" pitchFamily="18" charset="0"/>
              </a:rPr>
              <a:t>Inactivation of aminoglycosides by bacteria enzymes is the most common form of resistance.  The numerous amino and hydroxyl side groups are sites of attack by acetylases, phosphorylases, and </a:t>
            </a:r>
            <a:r>
              <a:rPr lang="en-US" dirty="0" smtClean="0">
                <a:latin typeface="Times New Roman" pitchFamily="18" charset="0"/>
                <a:cs typeface="Times New Roman" pitchFamily="18" charset="0"/>
              </a:rPr>
              <a:t>adenylases.</a:t>
            </a:r>
            <a:endParaRPr lang="en-US" dirty="0">
              <a:latin typeface="Times New Roman" pitchFamily="18" charset="0"/>
              <a:cs typeface="Times New Roman" pitchFamily="18" charset="0"/>
            </a:endParaRPr>
          </a:p>
          <a:p>
            <a:endParaRPr lang="en-US" dirty="0"/>
          </a:p>
        </p:txBody>
      </p:sp>
    </p:spTree>
    <p:extLst>
      <p:ext uri="{BB962C8B-B14F-4D97-AF65-F5344CB8AC3E}">
        <p14:creationId xmlns:p14="http://schemas.microsoft.com/office/powerpoint/2010/main" val="109065669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3446"/>
            <a:ext cx="8229600" cy="411162"/>
          </a:xfrm>
        </p:spPr>
        <p:txBody>
          <a:bodyPr>
            <a:noAutofit/>
          </a:bodyPr>
          <a:lstStyle/>
          <a:p>
            <a:r>
              <a:rPr lang="en-US" sz="3200" b="1" u="sng" dirty="0">
                <a:solidFill>
                  <a:srgbClr val="FFFF00"/>
                </a:solidFill>
                <a:latin typeface="Times New Roman" pitchFamily="18" charset="0"/>
                <a:cs typeface="Times New Roman" pitchFamily="18" charset="0"/>
              </a:rPr>
              <a:t>AMINOGLYCOSIDES – Cont’d</a:t>
            </a:r>
            <a:endParaRPr lang="en-US" sz="3200" dirty="0"/>
          </a:p>
        </p:txBody>
      </p:sp>
      <p:sp>
        <p:nvSpPr>
          <p:cNvPr id="3" name="Content Placeholder 2"/>
          <p:cNvSpPr>
            <a:spLocks noGrp="1"/>
          </p:cNvSpPr>
          <p:nvPr>
            <p:ph idx="1"/>
          </p:nvPr>
        </p:nvSpPr>
        <p:spPr>
          <a:xfrm>
            <a:off x="457200" y="533400"/>
            <a:ext cx="8229600" cy="5592763"/>
          </a:xfrm>
        </p:spPr>
        <p:txBody>
          <a:bodyPr>
            <a:normAutofit fontScale="70000" lnSpcReduction="20000"/>
          </a:bodyPr>
          <a:lstStyle/>
          <a:p>
            <a:pPr marL="0" indent="0">
              <a:buNone/>
            </a:pPr>
            <a:r>
              <a:rPr lang="en-US" b="1" dirty="0">
                <a:solidFill>
                  <a:srgbClr val="04D235"/>
                </a:solidFill>
                <a:latin typeface="Times New Roman" pitchFamily="18" charset="0"/>
                <a:cs typeface="Times New Roman" pitchFamily="18" charset="0"/>
              </a:rPr>
              <a:t>Adverse effects:</a:t>
            </a:r>
          </a:p>
          <a:p>
            <a:pPr marL="0" indent="0">
              <a:buNone/>
            </a:pPr>
            <a:r>
              <a:rPr lang="en-US" dirty="0" err="1" smtClean="0">
                <a:latin typeface="Times New Roman" pitchFamily="18" charset="0"/>
                <a:cs typeface="Times New Roman" pitchFamily="18" charset="0"/>
              </a:rPr>
              <a:t>Aminoglyco</a:t>
            </a:r>
            <a:r>
              <a:rPr lang="en-US" smtClean="0">
                <a:latin typeface="Times New Roman" pitchFamily="18" charset="0"/>
                <a:cs typeface="Times New Roman" pitchFamily="18" charset="0"/>
              </a:rPr>
              <a:t> sides </a:t>
            </a:r>
            <a:r>
              <a:rPr lang="en-US" dirty="0">
                <a:latin typeface="Times New Roman" pitchFamily="18" charset="0"/>
                <a:cs typeface="Times New Roman" pitchFamily="18" charset="0"/>
              </a:rPr>
              <a:t>are relatively more toxic than other </a:t>
            </a:r>
            <a:r>
              <a:rPr lang="en-US" dirty="0" smtClean="0">
                <a:latin typeface="Times New Roman" pitchFamily="18" charset="0"/>
                <a:cs typeface="Times New Roman" pitchFamily="18" charset="0"/>
              </a:rPr>
              <a:t>classes </a:t>
            </a:r>
            <a:r>
              <a:rPr lang="en-US" dirty="0">
                <a:latin typeface="Times New Roman" pitchFamily="18" charset="0"/>
                <a:cs typeface="Times New Roman" pitchFamily="18" charset="0"/>
              </a:rPr>
              <a:t>of antimicrobials.  However toxicity is reversible if the treatment is stopped at early stages of development of toxicity.  Since high residues of aminoglycosides tend to accumulate in kidneys, nephrotoxicity may develop. So, in animals with decreased renal function, aminoglycosides should be avoided as first choice of treatment or in combination with other ototoxic, or nephrotoxic drugs such as furosemide or amphotericin B.</a:t>
            </a:r>
          </a:p>
          <a:p>
            <a:r>
              <a:rPr lang="en-US" b="1" dirty="0" smtClean="0">
                <a:solidFill>
                  <a:srgbClr val="04D235"/>
                </a:solidFill>
                <a:latin typeface="Times New Roman" pitchFamily="18" charset="0"/>
                <a:cs typeface="Times New Roman" pitchFamily="18" charset="0"/>
              </a:rPr>
              <a:t>Ototoxicity</a:t>
            </a:r>
            <a:r>
              <a:rPr lang="en-US" dirty="0">
                <a:latin typeface="Times New Roman" pitchFamily="18" charset="0"/>
                <a:cs typeface="Times New Roman" pitchFamily="18" charset="0"/>
              </a:rPr>
              <a:t>: it may be due to progressive damage to cochlear sensory cells and/or vestibular cells of the inner ear result in in deafness and ataxia, respectively.</a:t>
            </a:r>
          </a:p>
          <a:p>
            <a:r>
              <a:rPr lang="en-US" b="1" dirty="0" smtClean="0">
                <a:solidFill>
                  <a:srgbClr val="04D235"/>
                </a:solidFill>
                <a:latin typeface="Times New Roman" pitchFamily="18" charset="0"/>
                <a:cs typeface="Times New Roman" pitchFamily="18" charset="0"/>
              </a:rPr>
              <a:t>Nephrotoxicity</a:t>
            </a:r>
            <a:r>
              <a:rPr lang="en-US" b="1" dirty="0">
                <a:solidFill>
                  <a:srgbClr val="04D235"/>
                </a:solidFill>
                <a:latin typeface="Times New Roman" pitchFamily="18" charset="0"/>
                <a:cs typeface="Times New Roman" pitchFamily="18" charset="0"/>
              </a:rPr>
              <a:t>: </a:t>
            </a:r>
            <a:r>
              <a:rPr lang="en-US" dirty="0">
                <a:latin typeface="Times New Roman" pitchFamily="18" charset="0"/>
                <a:cs typeface="Times New Roman" pitchFamily="18" charset="0"/>
              </a:rPr>
              <a:t>it is due to damage of the membranes of proximal tubular cells result in a loss of brush border enzymes, impaired absorption, proteinuria, and decreased glomerular filtration rate.</a:t>
            </a:r>
          </a:p>
          <a:p>
            <a:r>
              <a:rPr lang="en-US" b="1" dirty="0" smtClean="0">
                <a:solidFill>
                  <a:srgbClr val="04D235"/>
                </a:solidFill>
                <a:latin typeface="Times New Roman" pitchFamily="18" charset="0"/>
                <a:cs typeface="Times New Roman" pitchFamily="18" charset="0"/>
              </a:rPr>
              <a:t>Neuromuscular </a:t>
            </a:r>
            <a:r>
              <a:rPr lang="en-US" b="1" dirty="0">
                <a:solidFill>
                  <a:srgbClr val="04D235"/>
                </a:solidFill>
                <a:latin typeface="Times New Roman" pitchFamily="18" charset="0"/>
                <a:cs typeface="Times New Roman" pitchFamily="18" charset="0"/>
              </a:rPr>
              <a:t>blockade:  </a:t>
            </a:r>
            <a:r>
              <a:rPr lang="en-US" dirty="0">
                <a:latin typeface="Times New Roman" pitchFamily="18" charset="0"/>
                <a:cs typeface="Times New Roman" pitchFamily="18" charset="0"/>
              </a:rPr>
              <a:t>it relatively rare toxicity associated with use of aminoglycosides.   It is believed due to the </a:t>
            </a:r>
            <a:r>
              <a:rPr lang="en-US" dirty="0" err="1">
                <a:latin typeface="Times New Roman" pitchFamily="18" charset="0"/>
                <a:cs typeface="Times New Roman" pitchFamily="18" charset="0"/>
              </a:rPr>
              <a:t>prejunctional</a:t>
            </a:r>
            <a:r>
              <a:rPr lang="en-US" dirty="0">
                <a:latin typeface="Times New Roman" pitchFamily="18" charset="0"/>
                <a:cs typeface="Times New Roman" pitchFamily="18" charset="0"/>
              </a:rPr>
              <a:t> blockade of acetylcholine release and decreased postsynaptic sensitivity to acetylcholine</a:t>
            </a:r>
          </a:p>
          <a:p>
            <a:endParaRPr lang="en-US" dirty="0"/>
          </a:p>
        </p:txBody>
      </p:sp>
    </p:spTree>
    <p:extLst>
      <p:ext uri="{BB962C8B-B14F-4D97-AF65-F5344CB8AC3E}">
        <p14:creationId xmlns:p14="http://schemas.microsoft.com/office/powerpoint/2010/main" val="282852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a:bodyPr>
          <a:lstStyle/>
          <a:p>
            <a:r>
              <a:rPr lang="en-US" sz="2800" b="1" u="sng" dirty="0" smtClean="0">
                <a:solidFill>
                  <a:srgbClr val="FFFF00"/>
                </a:solidFill>
                <a:latin typeface="Times New Roman"/>
                <a:cs typeface="Times New Roman"/>
              </a:rPr>
              <a:t>CHEMISTRY OF PENICILLIN</a:t>
            </a:r>
            <a:endParaRPr lang="en-US" sz="2800" b="1" u="sng" dirty="0">
              <a:solidFill>
                <a:srgbClr val="FFFF00"/>
              </a:solidFill>
              <a:latin typeface="Times New Roman"/>
              <a:cs typeface="Times New Roman"/>
            </a:endParaRPr>
          </a:p>
        </p:txBody>
      </p:sp>
      <p:sp>
        <p:nvSpPr>
          <p:cNvPr id="3" name="Content Placeholder 2"/>
          <p:cNvSpPr>
            <a:spLocks noGrp="1"/>
          </p:cNvSpPr>
          <p:nvPr>
            <p:ph idx="1"/>
          </p:nvPr>
        </p:nvSpPr>
        <p:spPr>
          <a:xfrm>
            <a:off x="457200" y="990600"/>
            <a:ext cx="8229600" cy="5135563"/>
          </a:xfrm>
        </p:spPr>
        <p:txBody>
          <a:bodyPr>
            <a:normAutofit fontScale="85000" lnSpcReduction="20000"/>
          </a:bodyPr>
          <a:lstStyle/>
          <a:p>
            <a:r>
              <a:rPr lang="en-US" sz="2600" dirty="0" smtClean="0">
                <a:latin typeface="Times New Roman"/>
                <a:cs typeface="Times New Roman"/>
              </a:rPr>
              <a:t>The </a:t>
            </a:r>
            <a:r>
              <a:rPr lang="en-US" sz="2600" dirty="0">
                <a:latin typeface="Times New Roman"/>
                <a:cs typeface="Times New Roman"/>
              </a:rPr>
              <a:t>basic structure of penicillin is shown in (Figure 4) which consists of a thiazolidine ring (A) connected to a </a:t>
            </a:r>
            <a:r>
              <a:rPr lang="en-US" sz="2600" dirty="0">
                <a:latin typeface="Symbol" charset="2"/>
                <a:cs typeface="Symbol" charset="2"/>
              </a:rPr>
              <a:t>b</a:t>
            </a:r>
            <a:r>
              <a:rPr lang="en-US" sz="2600" dirty="0">
                <a:latin typeface="Times New Roman"/>
                <a:cs typeface="Times New Roman"/>
              </a:rPr>
              <a:t>-lactam ring (B) to which is attached a side chain (R).  </a:t>
            </a:r>
            <a:endParaRPr lang="en-US" sz="2600" dirty="0" smtClean="0">
              <a:latin typeface="Times New Roman"/>
              <a:cs typeface="Times New Roman"/>
            </a:endParaRPr>
          </a:p>
          <a:p>
            <a:r>
              <a:rPr lang="en-US" sz="2600" dirty="0" smtClean="0">
                <a:latin typeface="Times New Roman"/>
                <a:cs typeface="Times New Roman"/>
              </a:rPr>
              <a:t>This </a:t>
            </a:r>
            <a:r>
              <a:rPr lang="en-US" sz="2600" dirty="0">
                <a:latin typeface="Times New Roman"/>
                <a:cs typeface="Times New Roman"/>
              </a:rPr>
              <a:t>structure represents the nucleus of penicillin that responsible for its biological activity.  </a:t>
            </a:r>
            <a:endParaRPr lang="en-US" sz="2600" dirty="0" smtClean="0">
              <a:latin typeface="Times New Roman"/>
              <a:cs typeface="Times New Roman"/>
            </a:endParaRPr>
          </a:p>
          <a:p>
            <a:r>
              <a:rPr lang="en-US" sz="2600" dirty="0" smtClean="0">
                <a:latin typeface="Times New Roman"/>
                <a:cs typeface="Times New Roman"/>
              </a:rPr>
              <a:t>Chemical </a:t>
            </a:r>
            <a:r>
              <a:rPr lang="en-US" sz="2600" dirty="0">
                <a:latin typeface="Times New Roman"/>
                <a:cs typeface="Times New Roman"/>
              </a:rPr>
              <a:t>alteration or metabolic transformation of this portion of the molecule causes loss of all significant antibacterial activity.  </a:t>
            </a:r>
            <a:endParaRPr lang="en-US" sz="2600" dirty="0" smtClean="0">
              <a:latin typeface="Times New Roman"/>
              <a:cs typeface="Times New Roman"/>
            </a:endParaRPr>
          </a:p>
          <a:p>
            <a:r>
              <a:rPr lang="en-US" sz="2600" dirty="0" smtClean="0">
                <a:latin typeface="Times New Roman"/>
                <a:cs typeface="Times New Roman"/>
              </a:rPr>
              <a:t>The </a:t>
            </a:r>
            <a:r>
              <a:rPr lang="en-US" sz="2600" dirty="0">
                <a:latin typeface="Times New Roman"/>
                <a:cs typeface="Times New Roman"/>
              </a:rPr>
              <a:t>side chain determines many of the antibacterial and pharmacological characteristics of a particular type of penicillin. Cleavage of the </a:t>
            </a:r>
            <a:r>
              <a:rPr lang="en-US" sz="2600" dirty="0">
                <a:latin typeface="Symbol" charset="2"/>
                <a:cs typeface="Symbol" charset="2"/>
              </a:rPr>
              <a:t>b</a:t>
            </a:r>
            <a:r>
              <a:rPr lang="en-US" sz="2600" dirty="0">
                <a:latin typeface="Times New Roman"/>
                <a:cs typeface="Times New Roman"/>
              </a:rPr>
              <a:t>-lactam ring destroys antibiotic activity.  Amidase cleavage of the amide bond side chain yields the 6-aminopenicillanic acid (6-APA) nucleus used in producing semisynthetic penicillins.  </a:t>
            </a:r>
            <a:endParaRPr lang="en-US" sz="2600" dirty="0" smtClean="0">
              <a:latin typeface="Times New Roman"/>
              <a:cs typeface="Times New Roman"/>
            </a:endParaRPr>
          </a:p>
          <a:p>
            <a:r>
              <a:rPr lang="en-US" sz="2600" dirty="0" smtClean="0">
                <a:latin typeface="Times New Roman"/>
                <a:cs typeface="Times New Roman"/>
              </a:rPr>
              <a:t>The </a:t>
            </a:r>
            <a:r>
              <a:rPr lang="en-US" sz="2600" dirty="0">
                <a:latin typeface="Times New Roman"/>
                <a:cs typeface="Times New Roman"/>
              </a:rPr>
              <a:t>carboxyl group attached to the </a:t>
            </a:r>
            <a:r>
              <a:rPr lang="en-US" sz="2600" dirty="0" err="1">
                <a:latin typeface="Times New Roman"/>
                <a:cs typeface="Times New Roman"/>
              </a:rPr>
              <a:t>thiazolidone</a:t>
            </a:r>
            <a:r>
              <a:rPr lang="en-US" sz="2600" dirty="0">
                <a:latin typeface="Times New Roman"/>
                <a:cs typeface="Times New Roman"/>
              </a:rPr>
              <a:t> ring is the site of salt formation, which stabilizes the penicillins and affects solubility and absorption rates (See Figure 4).</a:t>
            </a:r>
          </a:p>
          <a:p>
            <a:endParaRPr lang="en-US" dirty="0"/>
          </a:p>
        </p:txBody>
      </p:sp>
    </p:spTree>
    <p:extLst>
      <p:ext uri="{BB962C8B-B14F-4D97-AF65-F5344CB8AC3E}">
        <p14:creationId xmlns:p14="http://schemas.microsoft.com/office/powerpoint/2010/main" val="18349617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a:bodyPr>
          <a:lstStyle/>
          <a:p>
            <a:r>
              <a:rPr lang="en-US" sz="3200" dirty="0" smtClean="0">
                <a:solidFill>
                  <a:srgbClr val="FFFF00"/>
                </a:solidFill>
                <a:latin typeface="Times New Roman"/>
                <a:cs typeface="Times New Roman"/>
              </a:rPr>
              <a:t>STRUCTER OF PENICILLIN</a:t>
            </a:r>
            <a:endParaRPr lang="en-US" sz="3200" dirty="0">
              <a:solidFill>
                <a:srgbClr val="FFFF00"/>
              </a:solidFill>
              <a:latin typeface="Times New Roman"/>
              <a:cs typeface="Times New Roman"/>
            </a:endParaRPr>
          </a:p>
        </p:txBody>
      </p:sp>
      <p:pic>
        <p:nvPicPr>
          <p:cNvPr id="11" name="Content Placeholder 10"/>
          <p:cNvPicPr>
            <a:picLocks noGrp="1"/>
          </p:cNvPicPr>
          <p:nvPr>
            <p:ph idx="1"/>
          </p:nvPr>
        </p:nvPicPr>
        <p:blipFill>
          <a:blip r:embed="rId2">
            <a:extLst>
              <a:ext uri="{28A0092B-C50C-407E-A947-70E740481C1C}">
                <a14:useLocalDpi xmlns:a14="http://schemas.microsoft.com/office/drawing/2010/main" val="0"/>
              </a:ext>
            </a:extLst>
          </a:blip>
          <a:srcRect l="6099" r="6099"/>
          <a:stretch>
            <a:fillRect/>
          </a:stretch>
        </p:blipFill>
        <p:spPr bwMode="auto">
          <a:xfrm>
            <a:off x="1219200" y="1371600"/>
            <a:ext cx="6705600" cy="3048000"/>
          </a:xfrm>
          <a:prstGeom prst="rect">
            <a:avLst/>
          </a:prstGeom>
          <a:noFill/>
          <a:ln>
            <a:noFill/>
          </a:ln>
        </p:spPr>
      </p:pic>
      <p:sp>
        <p:nvSpPr>
          <p:cNvPr id="14" name="Rectangle 13"/>
          <p:cNvSpPr/>
          <p:nvPr/>
        </p:nvSpPr>
        <p:spPr>
          <a:xfrm>
            <a:off x="381000" y="4648200"/>
            <a:ext cx="8458200" cy="1631216"/>
          </a:xfrm>
          <a:prstGeom prst="rect">
            <a:avLst/>
          </a:prstGeom>
        </p:spPr>
        <p:txBody>
          <a:bodyPr wrap="square">
            <a:spAutoFit/>
          </a:bodyPr>
          <a:lstStyle/>
          <a:p>
            <a:r>
              <a:rPr lang="en-US" sz="2000" b="1" dirty="0">
                <a:solidFill>
                  <a:srgbClr val="FFFF00"/>
                </a:solidFill>
                <a:latin typeface="Times New Roman"/>
                <a:cs typeface="Times New Roman"/>
              </a:rPr>
              <a:t>Figure 4.  General structure of penicillins.  </a:t>
            </a:r>
            <a:r>
              <a:rPr lang="en-US" sz="2000" dirty="0">
                <a:latin typeface="Times New Roman"/>
                <a:cs typeface="Times New Roman"/>
              </a:rPr>
              <a:t>Substituents at R distinguish the various penicillins.  (1) </a:t>
            </a:r>
            <a:r>
              <a:rPr lang="en-US" sz="2000" dirty="0" err="1">
                <a:latin typeface="Times New Roman"/>
                <a:cs typeface="Times New Roman"/>
              </a:rPr>
              <a:t>Thiazolidone</a:t>
            </a:r>
            <a:r>
              <a:rPr lang="en-US" sz="2000" dirty="0">
                <a:latin typeface="Times New Roman"/>
                <a:cs typeface="Times New Roman"/>
              </a:rPr>
              <a:t> ring.  (2) </a:t>
            </a:r>
            <a:r>
              <a:rPr lang="en-US" sz="2000" dirty="0">
                <a:latin typeface="Symbol" charset="2"/>
                <a:cs typeface="Symbol" charset="2"/>
              </a:rPr>
              <a:t>b</a:t>
            </a:r>
            <a:r>
              <a:rPr lang="en-US" sz="2000" dirty="0">
                <a:latin typeface="Times New Roman"/>
                <a:cs typeface="Times New Roman"/>
              </a:rPr>
              <a:t>-lactam ring. (3) Site of action of b-lactamases (penicillinases). (4) Site of </a:t>
            </a:r>
            <a:r>
              <a:rPr lang="en-US" sz="2000" dirty="0" err="1">
                <a:latin typeface="Times New Roman"/>
                <a:cs typeface="Times New Roman"/>
              </a:rPr>
              <a:t>amidase</a:t>
            </a:r>
            <a:r>
              <a:rPr lang="en-US" sz="2000" dirty="0">
                <a:latin typeface="Times New Roman"/>
                <a:cs typeface="Times New Roman"/>
              </a:rPr>
              <a:t> cleavage to yield 6-aminopenicillanic acid (6-APA) nucleus for semisynthetic penicillins.  (5) Site of salt formation.</a:t>
            </a:r>
          </a:p>
        </p:txBody>
      </p:sp>
    </p:spTree>
    <p:extLst>
      <p:ext uri="{BB962C8B-B14F-4D97-AF65-F5344CB8AC3E}">
        <p14:creationId xmlns:p14="http://schemas.microsoft.com/office/powerpoint/2010/main" val="116481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txBody>
          <a:bodyPr>
            <a:normAutofit fontScale="90000"/>
          </a:bodyPr>
          <a:lstStyle/>
          <a:p>
            <a:r>
              <a:rPr lang="en-US" sz="3200" b="1" u="sng" dirty="0" smtClean="0">
                <a:solidFill>
                  <a:srgbClr val="FFFF00"/>
                </a:solidFill>
                <a:latin typeface="Times New Roman"/>
                <a:cs typeface="Times New Roman"/>
              </a:rPr>
              <a:t>UNITAGE OF PENICILLIN</a:t>
            </a:r>
            <a:r>
              <a:rPr lang="en-US" sz="3200" dirty="0" smtClean="0">
                <a:solidFill>
                  <a:srgbClr val="FFFF00"/>
                </a:solidFill>
                <a:latin typeface="Times New Roman"/>
                <a:cs typeface="Times New Roman"/>
              </a:rPr>
              <a:t> </a:t>
            </a:r>
            <a:endParaRPr lang="en-US" sz="3200" dirty="0">
              <a:solidFill>
                <a:srgbClr val="FFFF00"/>
              </a:solidFill>
              <a:latin typeface="Times New Roman"/>
              <a:cs typeface="Times New Roman"/>
            </a:endParaRPr>
          </a:p>
        </p:txBody>
      </p:sp>
      <p:sp>
        <p:nvSpPr>
          <p:cNvPr id="3" name="Content Placeholder 2"/>
          <p:cNvSpPr>
            <a:spLocks noGrp="1"/>
          </p:cNvSpPr>
          <p:nvPr>
            <p:ph idx="1"/>
          </p:nvPr>
        </p:nvSpPr>
        <p:spPr/>
        <p:txBody>
          <a:bodyPr>
            <a:normAutofit/>
          </a:bodyPr>
          <a:lstStyle/>
          <a:p>
            <a:r>
              <a:rPr lang="en-US" dirty="0" smtClean="0">
                <a:latin typeface="Times New Roman"/>
                <a:cs typeface="Times New Roman"/>
              </a:rPr>
              <a:t>The </a:t>
            </a:r>
            <a:r>
              <a:rPr lang="en-US" dirty="0">
                <a:latin typeface="Times New Roman"/>
                <a:cs typeface="Times New Roman"/>
              </a:rPr>
              <a:t>international unit </a:t>
            </a:r>
            <a:r>
              <a:rPr lang="en-US" dirty="0" smtClean="0">
                <a:latin typeface="Times New Roman"/>
                <a:cs typeface="Times New Roman"/>
              </a:rPr>
              <a:t>(IU) of </a:t>
            </a:r>
            <a:r>
              <a:rPr lang="en-US" dirty="0">
                <a:latin typeface="Times New Roman"/>
                <a:cs typeface="Times New Roman"/>
              </a:rPr>
              <a:t>penicillin is the specific penicillin activity contained in 0.6 mg of crystalline sodium salt of penicillin G.  </a:t>
            </a:r>
            <a:endParaRPr lang="en-US" dirty="0" smtClean="0">
              <a:latin typeface="Times New Roman"/>
              <a:cs typeface="Times New Roman"/>
            </a:endParaRPr>
          </a:p>
          <a:p>
            <a:r>
              <a:rPr lang="en-US" dirty="0" smtClean="0">
                <a:latin typeface="Times New Roman"/>
                <a:cs typeface="Times New Roman"/>
              </a:rPr>
              <a:t>One </a:t>
            </a:r>
            <a:r>
              <a:rPr lang="en-US" dirty="0">
                <a:latin typeface="Times New Roman"/>
                <a:cs typeface="Times New Roman"/>
              </a:rPr>
              <a:t>milligram of pure penicillin G sodium thus equals 1667 </a:t>
            </a:r>
            <a:r>
              <a:rPr lang="en-US" dirty="0" smtClean="0">
                <a:latin typeface="Times New Roman"/>
                <a:cs typeface="Times New Roman"/>
              </a:rPr>
              <a:t>units</a:t>
            </a:r>
          </a:p>
          <a:p>
            <a:r>
              <a:rPr lang="en-US" dirty="0" smtClean="0">
                <a:latin typeface="Times New Roman"/>
                <a:cs typeface="Times New Roman"/>
              </a:rPr>
              <a:t>The </a:t>
            </a:r>
            <a:r>
              <a:rPr lang="en-US" dirty="0">
                <a:latin typeface="Times New Roman"/>
                <a:cs typeface="Times New Roman"/>
              </a:rPr>
              <a:t>dosage and the antibacterial potency of the semisynthetic penicillins are expressed in terms of weight.</a:t>
            </a:r>
          </a:p>
          <a:p>
            <a:endParaRPr lang="en-US" dirty="0">
              <a:latin typeface="Times New Roman"/>
              <a:cs typeface="Times New Roman"/>
            </a:endParaRPr>
          </a:p>
        </p:txBody>
      </p:sp>
    </p:spTree>
    <p:extLst>
      <p:ext uri="{BB962C8B-B14F-4D97-AF65-F5344CB8AC3E}">
        <p14:creationId xmlns:p14="http://schemas.microsoft.com/office/powerpoint/2010/main" val="3591891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200" b="1" u="sng" dirty="0" smtClean="0">
                <a:solidFill>
                  <a:srgbClr val="FFFF00"/>
                </a:solidFill>
                <a:latin typeface="Times New Roman"/>
                <a:cs typeface="Times New Roman"/>
              </a:rPr>
              <a:t>MECHANISM OF ACTION</a:t>
            </a:r>
            <a:endParaRPr lang="en-US" sz="3200" u="sng" dirty="0">
              <a:solidFill>
                <a:srgbClr val="FFFF00"/>
              </a:solidFill>
              <a:latin typeface="Times New Roman"/>
              <a:cs typeface="Times New Roman"/>
            </a:endParaRPr>
          </a:p>
        </p:txBody>
      </p:sp>
      <p:sp>
        <p:nvSpPr>
          <p:cNvPr id="3" name="Content Placeholder 2"/>
          <p:cNvSpPr>
            <a:spLocks noGrp="1"/>
          </p:cNvSpPr>
          <p:nvPr>
            <p:ph idx="1"/>
          </p:nvPr>
        </p:nvSpPr>
        <p:spPr/>
        <p:txBody>
          <a:bodyPr>
            <a:normAutofit fontScale="85000" lnSpcReduction="20000"/>
          </a:bodyPr>
          <a:lstStyle/>
          <a:p>
            <a:r>
              <a:rPr lang="en-US" dirty="0" smtClean="0">
                <a:latin typeface="Times New Roman"/>
                <a:cs typeface="Times New Roman"/>
              </a:rPr>
              <a:t>Penicillins </a:t>
            </a:r>
            <a:r>
              <a:rPr lang="en-US" dirty="0">
                <a:latin typeface="Times New Roman"/>
                <a:cs typeface="Times New Roman"/>
              </a:rPr>
              <a:t>bind to and inhibit the </a:t>
            </a:r>
            <a:r>
              <a:rPr lang="en-US" dirty="0" err="1">
                <a:latin typeface="Times New Roman"/>
                <a:cs typeface="Times New Roman"/>
              </a:rPr>
              <a:t>transpeptidase</a:t>
            </a:r>
            <a:r>
              <a:rPr lang="en-US" dirty="0">
                <a:latin typeface="Times New Roman"/>
                <a:cs typeface="Times New Roman"/>
              </a:rPr>
              <a:t> involved in the cross-linking of the bacterial cell </a:t>
            </a:r>
            <a:r>
              <a:rPr lang="en-US" dirty="0" smtClean="0">
                <a:latin typeface="Times New Roman"/>
                <a:cs typeface="Times New Roman"/>
              </a:rPr>
              <a:t>wall</a:t>
            </a:r>
          </a:p>
          <a:p>
            <a:r>
              <a:rPr lang="en-US" dirty="0" smtClean="0">
                <a:latin typeface="Times New Roman"/>
                <a:cs typeface="Times New Roman"/>
              </a:rPr>
              <a:t>The </a:t>
            </a:r>
            <a:r>
              <a:rPr lang="en-US" dirty="0">
                <a:latin typeface="Times New Roman"/>
                <a:cs typeface="Times New Roman"/>
              </a:rPr>
              <a:t>weakened cell wall raptures, resulting in </a:t>
            </a:r>
            <a:r>
              <a:rPr lang="en-US" dirty="0" err="1">
                <a:latin typeface="Times New Roman"/>
                <a:cs typeface="Times New Roman"/>
              </a:rPr>
              <a:t>lysis</a:t>
            </a:r>
            <a:r>
              <a:rPr lang="en-US" dirty="0">
                <a:latin typeface="Times New Roman"/>
                <a:cs typeface="Times New Roman"/>
              </a:rPr>
              <a:t> and cell death.  </a:t>
            </a:r>
            <a:endParaRPr lang="en-US" dirty="0" smtClean="0">
              <a:latin typeface="Times New Roman"/>
              <a:cs typeface="Times New Roman"/>
            </a:endParaRPr>
          </a:p>
          <a:p>
            <a:pPr>
              <a:buFont typeface="Arial"/>
              <a:buChar char="•"/>
            </a:pPr>
            <a:r>
              <a:rPr lang="en-US" dirty="0">
                <a:latin typeface="Times New Roman"/>
                <a:cs typeface="Times New Roman"/>
              </a:rPr>
              <a:t>I</a:t>
            </a:r>
            <a:r>
              <a:rPr lang="en-US" dirty="0" smtClean="0">
                <a:latin typeface="Times New Roman"/>
                <a:cs typeface="Times New Roman"/>
              </a:rPr>
              <a:t>nhibit </a:t>
            </a:r>
            <a:r>
              <a:rPr lang="en-US" dirty="0">
                <a:latin typeface="Times New Roman"/>
                <a:cs typeface="Times New Roman"/>
              </a:rPr>
              <a:t>other peptidases involved in cell wall synthesis and block the inhibition of </a:t>
            </a:r>
            <a:r>
              <a:rPr lang="en-US" dirty="0" smtClean="0">
                <a:latin typeface="Times New Roman"/>
                <a:cs typeface="Times New Roman"/>
              </a:rPr>
              <a:t>autolysins.</a:t>
            </a:r>
          </a:p>
          <a:p>
            <a:pPr>
              <a:buFont typeface="Arial"/>
              <a:buChar char="•"/>
            </a:pPr>
            <a:r>
              <a:rPr lang="en-US" dirty="0" smtClean="0">
                <a:latin typeface="Times New Roman"/>
                <a:cs typeface="Times New Roman"/>
              </a:rPr>
              <a:t>Rapidly </a:t>
            </a:r>
            <a:r>
              <a:rPr lang="en-US" dirty="0">
                <a:latin typeface="Times New Roman"/>
                <a:cs typeface="Times New Roman"/>
              </a:rPr>
              <a:t>growing bacteria are most susceptible to the bactericidal effect of penicillin.  </a:t>
            </a:r>
            <a:endParaRPr lang="en-US" dirty="0" smtClean="0">
              <a:latin typeface="Times New Roman"/>
              <a:cs typeface="Times New Roman"/>
            </a:endParaRPr>
          </a:p>
          <a:p>
            <a:pPr>
              <a:buFont typeface="Arial"/>
              <a:buChar char="•"/>
            </a:pPr>
            <a:r>
              <a:rPr lang="en-US" dirty="0" smtClean="0">
                <a:latin typeface="Times New Roman"/>
                <a:cs typeface="Times New Roman"/>
              </a:rPr>
              <a:t>The </a:t>
            </a:r>
            <a:r>
              <a:rPr lang="en-US" dirty="0">
                <a:latin typeface="Times New Roman"/>
                <a:cs typeface="Times New Roman"/>
              </a:rPr>
              <a:t>penicillins are primarily effective against Gram (+) aerobes and anaerobes.  The broad-spectrum, semisynthetic penicillins are also effective against some Gram (-) pathogens.</a:t>
            </a:r>
          </a:p>
          <a:p>
            <a:endParaRPr lang="en-US" dirty="0"/>
          </a:p>
        </p:txBody>
      </p:sp>
    </p:spTree>
    <p:extLst>
      <p:ext uri="{BB962C8B-B14F-4D97-AF65-F5344CB8AC3E}">
        <p14:creationId xmlns:p14="http://schemas.microsoft.com/office/powerpoint/2010/main" val="3293337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txBody>
          <a:bodyPr>
            <a:normAutofit fontScale="90000"/>
          </a:bodyPr>
          <a:lstStyle/>
          <a:p>
            <a:r>
              <a:rPr lang="en-US" sz="3600" dirty="0" smtClean="0">
                <a:solidFill>
                  <a:srgbClr val="FFFF00"/>
                </a:solidFill>
                <a:latin typeface="Times New Roman"/>
                <a:cs typeface="Times New Roman"/>
              </a:rPr>
              <a:t/>
            </a:r>
            <a:br>
              <a:rPr lang="en-US" sz="3600" dirty="0" smtClean="0">
                <a:solidFill>
                  <a:srgbClr val="FFFF00"/>
                </a:solidFill>
                <a:latin typeface="Times New Roman"/>
                <a:cs typeface="Times New Roman"/>
              </a:rPr>
            </a:br>
            <a:r>
              <a:rPr lang="en-US" sz="3600" u="sng" dirty="0" smtClean="0">
                <a:solidFill>
                  <a:srgbClr val="FFFF00"/>
                </a:solidFill>
                <a:latin typeface="Times New Roman"/>
                <a:cs typeface="Times New Roman"/>
              </a:rPr>
              <a:t>THERAPEUTIC USES </a:t>
            </a:r>
            <a:r>
              <a:rPr lang="en-US" dirty="0"/>
              <a:t/>
            </a:r>
            <a:br>
              <a:rPr lang="en-US" dirty="0"/>
            </a:br>
            <a:endParaRPr lang="en-US" dirty="0"/>
          </a:p>
        </p:txBody>
      </p:sp>
      <p:sp>
        <p:nvSpPr>
          <p:cNvPr id="3" name="Content Placeholder 2"/>
          <p:cNvSpPr>
            <a:spLocks noGrp="1"/>
          </p:cNvSpPr>
          <p:nvPr>
            <p:ph idx="1"/>
          </p:nvPr>
        </p:nvSpPr>
        <p:spPr>
          <a:xfrm>
            <a:off x="457200" y="914400"/>
            <a:ext cx="8229600" cy="5715000"/>
          </a:xfrm>
        </p:spPr>
        <p:txBody>
          <a:bodyPr>
            <a:normAutofit fontScale="62500" lnSpcReduction="20000"/>
          </a:bodyPr>
          <a:lstStyle/>
          <a:p>
            <a:pPr marL="514350" lvl="0" indent="-514350">
              <a:buFont typeface="+mj-lt"/>
              <a:buAutoNum type="arabicPeriod"/>
            </a:pPr>
            <a:r>
              <a:rPr lang="en-US" b="1" i="1" dirty="0" smtClean="0">
                <a:solidFill>
                  <a:srgbClr val="FFFF00"/>
                </a:solidFill>
                <a:latin typeface="Times New Roman"/>
                <a:cs typeface="Times New Roman"/>
              </a:rPr>
              <a:t>Natural </a:t>
            </a:r>
            <a:r>
              <a:rPr lang="en-US" b="1" i="1" dirty="0">
                <a:solidFill>
                  <a:srgbClr val="FFFF00"/>
                </a:solidFill>
                <a:latin typeface="Times New Roman"/>
                <a:cs typeface="Times New Roman"/>
              </a:rPr>
              <a:t>penicillins</a:t>
            </a:r>
            <a:endParaRPr lang="en-US" b="1" dirty="0">
              <a:solidFill>
                <a:srgbClr val="FFFF00"/>
              </a:solidFill>
              <a:latin typeface="Times New Roman"/>
              <a:cs typeface="Times New Roman"/>
            </a:endParaRPr>
          </a:p>
          <a:p>
            <a:pPr marL="971550" lvl="1" indent="-514350">
              <a:buFont typeface="+mj-lt"/>
              <a:buAutoNum type="alphaLcPeriod"/>
            </a:pPr>
            <a:r>
              <a:rPr lang="en-US" b="1" dirty="0">
                <a:solidFill>
                  <a:srgbClr val="04D235"/>
                </a:solidFill>
                <a:latin typeface="Times New Roman"/>
                <a:cs typeface="Times New Roman"/>
              </a:rPr>
              <a:t>Penicillin </a:t>
            </a:r>
            <a:r>
              <a:rPr lang="en-US" b="1" dirty="0" smtClean="0">
                <a:solidFill>
                  <a:srgbClr val="04D235"/>
                </a:solidFill>
                <a:latin typeface="Times New Roman"/>
                <a:cs typeface="Times New Roman"/>
              </a:rPr>
              <a:t>G</a:t>
            </a:r>
            <a:r>
              <a:rPr lang="en-US" dirty="0" smtClean="0">
                <a:solidFill>
                  <a:srgbClr val="04D235"/>
                </a:solidFill>
                <a:latin typeface="Times New Roman"/>
                <a:cs typeface="Times New Roman"/>
              </a:rPr>
              <a:t>  </a:t>
            </a:r>
            <a:r>
              <a:rPr lang="en-US" dirty="0">
                <a:latin typeface="Times New Roman"/>
                <a:cs typeface="Times New Roman"/>
              </a:rPr>
              <a:t>(benzylpenicillin</a:t>
            </a:r>
            <a:r>
              <a:rPr lang="en-US" dirty="0" smtClean="0">
                <a:latin typeface="Times New Roman"/>
                <a:cs typeface="Times New Roman"/>
              </a:rPr>
              <a:t>):  </a:t>
            </a:r>
            <a:r>
              <a:rPr lang="en-US" dirty="0">
                <a:latin typeface="Times New Roman"/>
                <a:cs typeface="Times New Roman"/>
              </a:rPr>
              <a:t>It is the most potent penicillin for Gram (+</a:t>
            </a:r>
            <a:r>
              <a:rPr lang="en-US" dirty="0" smtClean="0">
                <a:latin typeface="Times New Roman"/>
                <a:cs typeface="Times New Roman"/>
              </a:rPr>
              <a:t>) </a:t>
            </a:r>
            <a:r>
              <a:rPr lang="en-US" dirty="0">
                <a:latin typeface="Times New Roman"/>
                <a:cs typeface="Times New Roman"/>
              </a:rPr>
              <a:t>organisms. </a:t>
            </a:r>
          </a:p>
          <a:p>
            <a:pPr marL="971550" lvl="1" indent="-514350">
              <a:buFont typeface="+mj-lt"/>
              <a:buAutoNum type="alphaLcPeriod"/>
            </a:pPr>
            <a:r>
              <a:rPr lang="en-US" b="1" dirty="0">
                <a:solidFill>
                  <a:srgbClr val="04D235"/>
                </a:solidFill>
                <a:latin typeface="Times New Roman"/>
                <a:cs typeface="Times New Roman"/>
              </a:rPr>
              <a:t>Penicillin </a:t>
            </a:r>
            <a:r>
              <a:rPr lang="en-US" b="1" dirty="0" smtClean="0">
                <a:solidFill>
                  <a:srgbClr val="04D235"/>
                </a:solidFill>
                <a:latin typeface="Times New Roman"/>
                <a:cs typeface="Times New Roman"/>
              </a:rPr>
              <a:t>V:</a:t>
            </a:r>
            <a:r>
              <a:rPr lang="en-US" dirty="0" smtClean="0">
                <a:solidFill>
                  <a:srgbClr val="04D235"/>
                </a:solidFill>
                <a:latin typeface="Times New Roman"/>
                <a:cs typeface="Times New Roman"/>
              </a:rPr>
              <a:t> </a:t>
            </a:r>
            <a:r>
              <a:rPr lang="en-US" dirty="0" smtClean="0">
                <a:latin typeface="Times New Roman"/>
                <a:cs typeface="Times New Roman"/>
              </a:rPr>
              <a:t>It used rarely </a:t>
            </a:r>
            <a:r>
              <a:rPr lang="en-US" dirty="0">
                <a:latin typeface="Times New Roman"/>
                <a:cs typeface="Times New Roman"/>
              </a:rPr>
              <a:t>for long-term oral therapy of Gram (+) bacterial infections in dogs, cats, and horses.</a:t>
            </a:r>
          </a:p>
          <a:p>
            <a:pPr marL="514350" lvl="0" indent="-514350">
              <a:lnSpc>
                <a:spcPct val="110000"/>
              </a:lnSpc>
              <a:buFont typeface="+mj-lt"/>
              <a:buAutoNum type="arabicPeriod"/>
            </a:pPr>
            <a:r>
              <a:rPr lang="en-US" b="1" i="1" dirty="0">
                <a:solidFill>
                  <a:srgbClr val="FFFF00"/>
                </a:solidFill>
                <a:latin typeface="Times New Roman"/>
                <a:cs typeface="Times New Roman"/>
              </a:rPr>
              <a:t>Penicillinase-resistant penicillins</a:t>
            </a:r>
            <a:r>
              <a:rPr lang="en-US" b="1" dirty="0">
                <a:solidFill>
                  <a:srgbClr val="FFFF00"/>
                </a:solidFill>
                <a:latin typeface="Times New Roman"/>
                <a:cs typeface="Times New Roman"/>
              </a:rPr>
              <a:t>:</a:t>
            </a:r>
            <a:r>
              <a:rPr lang="en-US" dirty="0">
                <a:solidFill>
                  <a:srgbClr val="FFFF00"/>
                </a:solidFill>
                <a:latin typeface="Times New Roman"/>
                <a:cs typeface="Times New Roman"/>
              </a:rPr>
              <a:t> </a:t>
            </a:r>
            <a:r>
              <a:rPr lang="en-US" dirty="0">
                <a:latin typeface="Times New Roman"/>
                <a:cs typeface="Times New Roman"/>
              </a:rPr>
              <a:t>this group includes methicillin, oxacillin, and cloxacillin.  They are suitable for use to treat sever staphylococcal infections caused by </a:t>
            </a:r>
            <a:r>
              <a:rPr lang="en-US" dirty="0">
                <a:latin typeface="Symbol" charset="2"/>
                <a:cs typeface="Symbol" charset="2"/>
              </a:rPr>
              <a:t>b</a:t>
            </a:r>
            <a:r>
              <a:rPr lang="en-US" dirty="0">
                <a:latin typeface="Times New Roman"/>
                <a:cs typeface="Times New Roman"/>
              </a:rPr>
              <a:t>-lactamase-producing organisms (some bovine mastitis).</a:t>
            </a:r>
          </a:p>
          <a:p>
            <a:pPr marL="514350" lvl="0" indent="-514350">
              <a:buFont typeface="+mj-lt"/>
              <a:buAutoNum type="arabicPeriod"/>
            </a:pPr>
            <a:r>
              <a:rPr lang="en-US" b="1" i="1" dirty="0">
                <a:solidFill>
                  <a:srgbClr val="FFFF00"/>
                </a:solidFill>
                <a:latin typeface="Times New Roman"/>
                <a:cs typeface="Times New Roman"/>
              </a:rPr>
              <a:t>Broad-</a:t>
            </a:r>
            <a:r>
              <a:rPr lang="en-US" b="1" dirty="0">
                <a:solidFill>
                  <a:srgbClr val="FFFF00"/>
                </a:solidFill>
                <a:latin typeface="Times New Roman"/>
                <a:cs typeface="Times New Roman"/>
              </a:rPr>
              <a:t>spectrum penicillins: </a:t>
            </a:r>
            <a:endParaRPr lang="en-US" dirty="0" smtClean="0">
              <a:latin typeface="Times New Roman"/>
              <a:cs typeface="Times New Roman"/>
            </a:endParaRPr>
          </a:p>
          <a:p>
            <a:pPr marL="971550" lvl="1" indent="-514350">
              <a:lnSpc>
                <a:spcPct val="110000"/>
              </a:lnSpc>
              <a:buFont typeface="+mj-lt"/>
              <a:buAutoNum type="alphaLcPeriod"/>
            </a:pPr>
            <a:r>
              <a:rPr lang="en-US" b="1" i="1" dirty="0" smtClean="0">
                <a:solidFill>
                  <a:srgbClr val="04D235"/>
                </a:solidFill>
                <a:latin typeface="Times New Roman"/>
                <a:cs typeface="Times New Roman"/>
              </a:rPr>
              <a:t>Aminopenicillins:</a:t>
            </a:r>
            <a:r>
              <a:rPr lang="en-US" dirty="0" smtClean="0">
                <a:solidFill>
                  <a:srgbClr val="04D235"/>
                </a:solidFill>
                <a:latin typeface="Times New Roman"/>
                <a:cs typeface="Times New Roman"/>
              </a:rPr>
              <a:t>  </a:t>
            </a:r>
            <a:r>
              <a:rPr lang="en-US" dirty="0" smtClean="0">
                <a:latin typeface="Times New Roman"/>
                <a:cs typeface="Times New Roman"/>
              </a:rPr>
              <a:t>ampicillin and amoxicillin are active against many Gram (-) aerobes as well as Gram (+) pathogens.</a:t>
            </a:r>
          </a:p>
          <a:p>
            <a:pPr marL="971550" lvl="1" indent="-514350">
              <a:buFont typeface="+mj-lt"/>
              <a:buAutoNum type="alphaLcPeriod"/>
            </a:pPr>
            <a:r>
              <a:rPr lang="en-US" b="1" i="1" dirty="0" smtClean="0">
                <a:solidFill>
                  <a:srgbClr val="04D235"/>
                </a:solidFill>
                <a:latin typeface="Times New Roman"/>
                <a:cs typeface="Times New Roman"/>
              </a:rPr>
              <a:t>Carbenicillin </a:t>
            </a:r>
            <a:r>
              <a:rPr lang="en-US" b="1" i="1" dirty="0">
                <a:solidFill>
                  <a:srgbClr val="04D235"/>
                </a:solidFill>
                <a:latin typeface="Times New Roman"/>
                <a:cs typeface="Times New Roman"/>
              </a:rPr>
              <a:t>and ticarcillin</a:t>
            </a:r>
            <a:r>
              <a:rPr lang="en-US" b="1" i="1" dirty="0">
                <a:latin typeface="Times New Roman"/>
                <a:cs typeface="Times New Roman"/>
              </a:rPr>
              <a:t>:</a:t>
            </a:r>
            <a:r>
              <a:rPr lang="en-US" dirty="0">
                <a:latin typeface="Times New Roman"/>
                <a:cs typeface="Times New Roman"/>
              </a:rPr>
              <a:t> They are useful for ear and skin infections in dogs caused by</a:t>
            </a:r>
            <a:r>
              <a:rPr lang="en-US" i="1" dirty="0">
                <a:latin typeface="Times New Roman"/>
                <a:cs typeface="Times New Roman"/>
              </a:rPr>
              <a:t> Pseudomonad</a:t>
            </a:r>
            <a:r>
              <a:rPr lang="en-US" dirty="0">
                <a:latin typeface="Times New Roman"/>
                <a:cs typeface="Times New Roman"/>
              </a:rPr>
              <a:t> species.</a:t>
            </a:r>
          </a:p>
          <a:p>
            <a:pPr marL="971550" lvl="1" indent="-514350">
              <a:buFont typeface="+mj-lt"/>
              <a:buAutoNum type="alphaLcPeriod"/>
            </a:pPr>
            <a:r>
              <a:rPr lang="en-US" b="1" i="1" dirty="0">
                <a:solidFill>
                  <a:srgbClr val="04D235"/>
                </a:solidFill>
                <a:latin typeface="Times New Roman"/>
                <a:cs typeface="Times New Roman"/>
              </a:rPr>
              <a:t>Piperacilllin:</a:t>
            </a:r>
            <a:r>
              <a:rPr lang="en-US" dirty="0">
                <a:solidFill>
                  <a:srgbClr val="04D235"/>
                </a:solidFill>
                <a:latin typeface="Times New Roman"/>
                <a:cs typeface="Times New Roman"/>
              </a:rPr>
              <a:t> </a:t>
            </a:r>
            <a:r>
              <a:rPr lang="en-US" dirty="0">
                <a:latin typeface="Times New Roman"/>
                <a:cs typeface="Times New Roman"/>
              </a:rPr>
              <a:t>it has extended Gram (-) spectrum including </a:t>
            </a:r>
            <a:r>
              <a:rPr lang="en-US" i="1" dirty="0">
                <a:latin typeface="Times New Roman"/>
                <a:cs typeface="Times New Roman"/>
              </a:rPr>
              <a:t>Pseudomonas, Enterobacter, </a:t>
            </a:r>
            <a:r>
              <a:rPr lang="en-US" dirty="0">
                <a:latin typeface="Times New Roman"/>
                <a:cs typeface="Times New Roman"/>
              </a:rPr>
              <a:t>and</a:t>
            </a:r>
            <a:r>
              <a:rPr lang="en-US" i="1" dirty="0">
                <a:latin typeface="Times New Roman"/>
                <a:cs typeface="Times New Roman"/>
              </a:rPr>
              <a:t> Klebsiella</a:t>
            </a:r>
            <a:r>
              <a:rPr lang="en-US" dirty="0">
                <a:latin typeface="Times New Roman"/>
                <a:cs typeface="Times New Roman"/>
              </a:rPr>
              <a:t> species.</a:t>
            </a:r>
          </a:p>
          <a:p>
            <a:pPr marL="514350" lvl="0" indent="-514350">
              <a:lnSpc>
                <a:spcPct val="110000"/>
              </a:lnSpc>
              <a:buFont typeface="+mj-lt"/>
              <a:buAutoNum type="arabicPeriod"/>
            </a:pPr>
            <a:r>
              <a:rPr lang="en-US" b="1" i="1" dirty="0">
                <a:solidFill>
                  <a:srgbClr val="FFFF00"/>
                </a:solidFill>
                <a:latin typeface="Times New Roman"/>
                <a:cs typeface="Times New Roman"/>
              </a:rPr>
              <a:t>Potentiated penicillins</a:t>
            </a:r>
            <a:r>
              <a:rPr lang="en-US" dirty="0">
                <a:solidFill>
                  <a:srgbClr val="FFFF00"/>
                </a:solidFill>
                <a:latin typeface="Times New Roman"/>
                <a:cs typeface="Times New Roman"/>
              </a:rPr>
              <a:t>: </a:t>
            </a:r>
            <a:r>
              <a:rPr lang="en-US" dirty="0" smtClean="0">
                <a:latin typeface="Times New Roman"/>
                <a:cs typeface="Times New Roman"/>
              </a:rPr>
              <a:t>are </a:t>
            </a:r>
            <a:r>
              <a:rPr lang="en-US" dirty="0">
                <a:latin typeface="Times New Roman"/>
                <a:cs typeface="Times New Roman"/>
              </a:rPr>
              <a:t>used in small animals for extended spectrum antimicrobial action.  Examples of this group include: Clavulanic acid, which inhibits many of the b-lactamase, produced by penicillin-resistant organisms.</a:t>
            </a:r>
          </a:p>
          <a:p>
            <a:endParaRPr lang="en-US" dirty="0"/>
          </a:p>
        </p:txBody>
      </p:sp>
    </p:spTree>
    <p:extLst>
      <p:ext uri="{BB962C8B-B14F-4D97-AF65-F5344CB8AC3E}">
        <p14:creationId xmlns:p14="http://schemas.microsoft.com/office/powerpoint/2010/main" val="41845566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381000"/>
          </a:xfrm>
        </p:spPr>
        <p:txBody>
          <a:bodyPr>
            <a:normAutofit fontScale="90000"/>
          </a:bodyPr>
          <a:lstStyle/>
          <a:p>
            <a:r>
              <a:rPr lang="en-US" sz="3600" b="1" u="sng" dirty="0" smtClean="0">
                <a:solidFill>
                  <a:srgbClr val="FFFF00"/>
                </a:solidFill>
                <a:latin typeface="Times New Roman"/>
                <a:cs typeface="Times New Roman"/>
              </a:rPr>
              <a:t>PHARMACOKINETICS</a:t>
            </a:r>
            <a:r>
              <a:rPr lang="en-US" b="1" dirty="0" smtClean="0">
                <a:latin typeface="Times New Roman"/>
                <a:cs typeface="Times New Roman"/>
              </a:rPr>
              <a:t> </a:t>
            </a:r>
            <a:endParaRPr lang="en-US" dirty="0"/>
          </a:p>
        </p:txBody>
      </p:sp>
      <p:sp>
        <p:nvSpPr>
          <p:cNvPr id="3" name="Content Placeholder 2"/>
          <p:cNvSpPr>
            <a:spLocks noGrp="1"/>
          </p:cNvSpPr>
          <p:nvPr>
            <p:ph idx="1"/>
          </p:nvPr>
        </p:nvSpPr>
        <p:spPr/>
        <p:txBody>
          <a:bodyPr>
            <a:normAutofit fontScale="62500" lnSpcReduction="20000"/>
          </a:bodyPr>
          <a:lstStyle/>
          <a:p>
            <a:r>
              <a:rPr lang="en-US" dirty="0" smtClean="0">
                <a:latin typeface="Times New Roman"/>
                <a:cs typeface="Times New Roman"/>
              </a:rPr>
              <a:t>Many </a:t>
            </a:r>
            <a:r>
              <a:rPr lang="en-US" dirty="0">
                <a:latin typeface="Times New Roman"/>
                <a:cs typeface="Times New Roman"/>
              </a:rPr>
              <a:t>types of penicillin in particular type G is broken down by gastric juice.  About one-third of an orally administered dose of penicillin G is absorbed from the intestinal tract under favorable conditions. </a:t>
            </a:r>
            <a:endParaRPr lang="en-US" dirty="0" smtClean="0">
              <a:latin typeface="Times New Roman"/>
              <a:cs typeface="Times New Roman"/>
            </a:endParaRPr>
          </a:p>
          <a:p>
            <a:pPr>
              <a:lnSpc>
                <a:spcPct val="120000"/>
              </a:lnSpc>
            </a:pPr>
            <a:r>
              <a:rPr lang="en-US" dirty="0" smtClean="0">
                <a:latin typeface="Times New Roman"/>
                <a:cs typeface="Times New Roman"/>
              </a:rPr>
              <a:t>Acid </a:t>
            </a:r>
            <a:r>
              <a:rPr lang="en-US" dirty="0">
                <a:latin typeface="Times New Roman"/>
                <a:cs typeface="Times New Roman"/>
              </a:rPr>
              <a:t>stable penicillins are well absorbed orally.  These include penicillin V, ampicillin, amoxicillin, oxacillin, and indanyl salt of carbenicillin.  </a:t>
            </a:r>
            <a:endParaRPr lang="en-US" dirty="0" smtClean="0">
              <a:latin typeface="Times New Roman"/>
              <a:cs typeface="Times New Roman"/>
            </a:endParaRPr>
          </a:p>
          <a:p>
            <a:pPr>
              <a:lnSpc>
                <a:spcPct val="120000"/>
              </a:lnSpc>
            </a:pPr>
            <a:r>
              <a:rPr lang="en-US" dirty="0" smtClean="0">
                <a:latin typeface="Times New Roman"/>
                <a:cs typeface="Times New Roman"/>
              </a:rPr>
              <a:t>Penicillin </a:t>
            </a:r>
            <a:r>
              <a:rPr lang="en-US" dirty="0">
                <a:latin typeface="Times New Roman"/>
                <a:cs typeface="Times New Roman"/>
              </a:rPr>
              <a:t>G is distributed widely throughout the </a:t>
            </a:r>
            <a:r>
              <a:rPr lang="en-US" dirty="0" smtClean="0">
                <a:latin typeface="Times New Roman"/>
                <a:cs typeface="Times New Roman"/>
              </a:rPr>
              <a:t>body.  </a:t>
            </a:r>
            <a:r>
              <a:rPr lang="en-US" dirty="0">
                <a:latin typeface="Times New Roman"/>
                <a:cs typeface="Times New Roman"/>
              </a:rPr>
              <a:t>The distributions of penicillins are confined mostly to the extracellular spaces.  </a:t>
            </a:r>
            <a:endParaRPr lang="en-US" dirty="0" smtClean="0">
              <a:latin typeface="Times New Roman"/>
              <a:cs typeface="Times New Roman"/>
            </a:endParaRPr>
          </a:p>
          <a:p>
            <a:pPr>
              <a:lnSpc>
                <a:spcPct val="120000"/>
              </a:lnSpc>
            </a:pPr>
            <a:r>
              <a:rPr lang="en-US" dirty="0" smtClean="0">
                <a:latin typeface="Times New Roman"/>
                <a:cs typeface="Times New Roman"/>
              </a:rPr>
              <a:t>Penicillin </a:t>
            </a:r>
            <a:r>
              <a:rPr lang="en-US" dirty="0">
                <a:latin typeface="Times New Roman"/>
                <a:cs typeface="Times New Roman"/>
              </a:rPr>
              <a:t>does not readily enter the CSF when the meninges are normal.  However, when the meninges are acutely inflamed, penicillin penetrates into the CSF more easily. </a:t>
            </a:r>
            <a:endParaRPr lang="en-US" dirty="0" smtClean="0">
              <a:latin typeface="Times New Roman"/>
              <a:cs typeface="Times New Roman"/>
            </a:endParaRPr>
          </a:p>
          <a:p>
            <a:pPr>
              <a:lnSpc>
                <a:spcPct val="120000"/>
              </a:lnSpc>
            </a:pPr>
            <a:r>
              <a:rPr lang="en-US" dirty="0" smtClean="0">
                <a:latin typeface="Times New Roman"/>
                <a:cs typeface="Times New Roman"/>
              </a:rPr>
              <a:t>More </a:t>
            </a:r>
            <a:r>
              <a:rPr lang="en-US" dirty="0">
                <a:latin typeface="Times New Roman"/>
                <a:cs typeface="Times New Roman"/>
              </a:rPr>
              <a:t>than 90% of an administered dose is excreted unchanged in the urine by glomerular filtration and active tubular secretion.  The remainder is metabolized by the liver to penicilloic acid derivatives, which may act as antigenic determinants in penicillin hypersensitivity.</a:t>
            </a:r>
          </a:p>
          <a:p>
            <a:endParaRPr lang="en-US" dirty="0"/>
          </a:p>
        </p:txBody>
      </p:sp>
    </p:spTree>
    <p:extLst>
      <p:ext uri="{BB962C8B-B14F-4D97-AF65-F5344CB8AC3E}">
        <p14:creationId xmlns:p14="http://schemas.microsoft.com/office/powerpoint/2010/main" val="337276344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1195</TotalTime>
  <Words>2733</Words>
  <Application>Microsoft Office PowerPoint</Application>
  <PresentationFormat>On-screen Show (4:3)</PresentationFormat>
  <Paragraphs>187</Paragraphs>
  <Slides>31</Slides>
  <Notes>0</Notes>
  <HiddenSlides>0</HiddenSlides>
  <MMClips>0</MMClips>
  <ScaleCrop>false</ScaleCrop>
  <HeadingPairs>
    <vt:vector size="4" baseType="variant">
      <vt:variant>
        <vt:lpstr>Theme</vt:lpstr>
      </vt:variant>
      <vt:variant>
        <vt:i4>1</vt:i4>
      </vt:variant>
      <vt:variant>
        <vt:lpstr>Slide Titles</vt:lpstr>
      </vt:variant>
      <vt:variant>
        <vt:i4>31</vt:i4>
      </vt:variant>
    </vt:vector>
  </HeadingPairs>
  <TitlesOfParts>
    <vt:vector size="32" baseType="lpstr">
      <vt:lpstr>Office Theme</vt:lpstr>
      <vt:lpstr>University of Karbala College of veterinary medicine  Second semester Pharmacology Lect. # 1  Antibacterial Drugs Part two  Dr. Sattar K. Abdul-Hussain, Ph.D, DVM, DABT </vt:lpstr>
      <vt:lpstr> PENICILLINS </vt:lpstr>
      <vt:lpstr>HISTORY OF PENICILLINS </vt:lpstr>
      <vt:lpstr>CHEMISTRY OF PENICILLIN</vt:lpstr>
      <vt:lpstr>STRUCTER OF PENICILLIN</vt:lpstr>
      <vt:lpstr>UNITAGE OF PENICILLIN </vt:lpstr>
      <vt:lpstr>MECHANISM OF ACTION</vt:lpstr>
      <vt:lpstr> THERAPEUTIC USES  </vt:lpstr>
      <vt:lpstr>PHARMACOKINETICS </vt:lpstr>
      <vt:lpstr>ADMINISTRATION  </vt:lpstr>
      <vt:lpstr>RESISTANCE </vt:lpstr>
      <vt:lpstr> ADVERSE EFFECTS  </vt:lpstr>
      <vt:lpstr>Structure of penicillins and products of their enzymatic hydrolysis </vt:lpstr>
      <vt:lpstr>Mechanisms of action of antibacterial drugs. The five general mechanisms are (1) inhibit synthesis of cell wall, (2) damage outer membrane, (3) modify nucleic acid/DNA synthesis, (4) modify protein synthesis, and (5) modify energy metabolism in the cytoplasm at folate cycle </vt:lpstr>
      <vt:lpstr>CEPHALOSPORINS </vt:lpstr>
      <vt:lpstr>CEPHALOSPORINS –Con’d</vt:lpstr>
      <vt:lpstr>CEPHALOSPORINS CLASSIFICATION</vt:lpstr>
      <vt:lpstr>CEPHALOSPORINS CLASSIFICATION</vt:lpstr>
      <vt:lpstr>CEPHALOSPORINS CLASSIFICATION</vt:lpstr>
      <vt:lpstr>CEPHALOSPORINS – Cont’d</vt:lpstr>
      <vt:lpstr>CEPHALOSPORINS – Cont’d</vt:lpstr>
      <vt:lpstr>CARBAPENEMS </vt:lpstr>
      <vt:lpstr> Examples of carbapenes: </vt:lpstr>
      <vt:lpstr>CARBAPENEMS – Cont’d</vt:lpstr>
      <vt:lpstr>MONOBACTAMS </vt:lpstr>
      <vt:lpstr>AMINOGLYCOSIDES</vt:lpstr>
      <vt:lpstr> Mechanism of action-Cont’d  </vt:lpstr>
      <vt:lpstr>Mechanism of action-Cont’d</vt:lpstr>
      <vt:lpstr>Therapeutic uses</vt:lpstr>
      <vt:lpstr>AMINOGLYCOSIDES – Cont’d</vt:lpstr>
      <vt:lpstr>AMINOGLYCOSIDES – Cont’d</vt:lpstr>
    </vt:vector>
  </TitlesOfParts>
  <LinksUpToDate>false</LinksUpToDate>
  <SharedDoc>false</SharedDoc>
  <HyperlinkBase/>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Pharmacology Lect. # 1  Antibacterial Drugs Part 2</dc:title>
  <dc:subject>Pharmacology</dc:subject>
  <dc:creator>Dr. Sattar K. Abdul-Hussain</dc:creator>
  <cp:lastModifiedBy>DR.Ahmed Saker 2o1O</cp:lastModifiedBy>
  <cp:revision>65</cp:revision>
  <dcterms:created xsi:type="dcterms:W3CDTF">2016-02-24T06:48:30Z</dcterms:created>
  <dcterms:modified xsi:type="dcterms:W3CDTF">2016-02-28T09:01:12Z</dcterms:modified>
</cp:coreProperties>
</file>