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B87B554-6BF0-4106-ABDD-2D7882BA9B7F}" type="datetimeFigureOut">
              <a:rPr lang="ar-IQ" smtClean="0"/>
              <a:t>20/05/1437</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7E9EA60-EBD5-4851-9725-93735E6AA36B}" type="slidenum">
              <a:rPr lang="ar-IQ" smtClean="0"/>
              <a:t>‹#›</a:t>
            </a:fld>
            <a:endParaRPr lang="ar-IQ"/>
          </a:p>
        </p:txBody>
      </p:sp>
    </p:spTree>
    <p:extLst>
      <p:ext uri="{BB962C8B-B14F-4D97-AF65-F5344CB8AC3E}">
        <p14:creationId xmlns:p14="http://schemas.microsoft.com/office/powerpoint/2010/main" val="387531030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77E9EA60-EBD5-4851-9725-93735E6AA36B}" type="slidenum">
              <a:rPr lang="ar-IQ" smtClean="0"/>
              <a:t>7</a:t>
            </a:fld>
            <a:endParaRPr lang="ar-IQ"/>
          </a:p>
        </p:txBody>
      </p:sp>
    </p:spTree>
    <p:extLst>
      <p:ext uri="{BB962C8B-B14F-4D97-AF65-F5344CB8AC3E}">
        <p14:creationId xmlns:p14="http://schemas.microsoft.com/office/powerpoint/2010/main" val="804976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20/05/1437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20/05/1437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20/05/1437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20/05/1437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20/05/1437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20/05/1437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20/05/1437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20/05/1437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20/05/1437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20/05/1437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20/05/1437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20/05/1437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sz="5400" b="1" i="1" dirty="0">
                <a:solidFill>
                  <a:srgbClr val="FF0000"/>
                </a:solidFill>
                <a:latin typeface="Times New Roman" pitchFamily="18" charset="0"/>
                <a:cs typeface="Times New Roman" pitchFamily="18" charset="0"/>
              </a:rPr>
              <a:t>Inhalant </a:t>
            </a:r>
            <a:r>
              <a:rPr lang="en-US" sz="5400" b="1" i="1" dirty="0" err="1">
                <a:solidFill>
                  <a:srgbClr val="FF0000"/>
                </a:solidFill>
                <a:latin typeface="Times New Roman" pitchFamily="18" charset="0"/>
                <a:cs typeface="Times New Roman" pitchFamily="18" charset="0"/>
              </a:rPr>
              <a:t>anaesthetics</a:t>
            </a:r>
            <a:endParaRPr lang="ar-IQ" sz="5400" b="1" i="1" dirty="0">
              <a:solidFill>
                <a:srgbClr val="FF0000"/>
              </a:solidFill>
            </a:endParaRPr>
          </a:p>
        </p:txBody>
      </p:sp>
      <p:sp>
        <p:nvSpPr>
          <p:cNvPr id="3" name="عنصر نائب للمحتوى 2"/>
          <p:cNvSpPr>
            <a:spLocks noGrp="1"/>
          </p:cNvSpPr>
          <p:nvPr>
            <p:ph idx="1"/>
          </p:nvPr>
        </p:nvSpPr>
        <p:spPr>
          <a:xfrm>
            <a:off x="323528" y="1600200"/>
            <a:ext cx="8496944" cy="4781128"/>
          </a:xfrm>
        </p:spPr>
        <p:txBody>
          <a:bodyPr>
            <a:normAutofit/>
          </a:bodyPr>
          <a:lstStyle/>
          <a:p>
            <a:pPr lvl="0" algn="l" rtl="0">
              <a:buNone/>
            </a:pPr>
            <a:r>
              <a:rPr lang="en-US" dirty="0">
                <a:solidFill>
                  <a:prstClr val="black"/>
                </a:solidFill>
                <a:latin typeface="Times New Roman" pitchFamily="18" charset="0"/>
                <a:cs typeface="Times New Roman" pitchFamily="18" charset="0"/>
              </a:rPr>
              <a:t>Volatile or gaseous</a:t>
            </a:r>
          </a:p>
          <a:p>
            <a:pPr lvl="0" algn="l" rtl="0">
              <a:buNone/>
            </a:pPr>
            <a:r>
              <a:rPr lang="en-US" dirty="0">
                <a:solidFill>
                  <a:prstClr val="black"/>
                </a:solidFill>
                <a:latin typeface="Times New Roman" pitchFamily="18" charset="0"/>
                <a:cs typeface="Times New Roman" pitchFamily="18" charset="0"/>
              </a:rPr>
              <a:t>     e.g. ether</a:t>
            </a:r>
          </a:p>
          <a:p>
            <a:pPr lvl="0" algn="l" rtl="0">
              <a:buNone/>
            </a:pP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methoxiflurane</a:t>
            </a:r>
            <a:endParaRPr lang="en-US" dirty="0">
              <a:solidFill>
                <a:prstClr val="black"/>
              </a:solidFill>
              <a:latin typeface="Times New Roman" pitchFamily="18" charset="0"/>
              <a:cs typeface="Times New Roman" pitchFamily="18" charset="0"/>
            </a:endParaRPr>
          </a:p>
          <a:p>
            <a:pPr lvl="0" algn="l" rtl="0">
              <a:buNone/>
            </a:pPr>
            <a:r>
              <a:rPr lang="en-US" dirty="0">
                <a:solidFill>
                  <a:prstClr val="black"/>
                </a:solidFill>
                <a:latin typeface="Times New Roman" pitchFamily="18" charset="0"/>
                <a:cs typeface="Times New Roman" pitchFamily="18" charset="0"/>
              </a:rPr>
              <a:t>             halothane</a:t>
            </a:r>
          </a:p>
          <a:p>
            <a:pPr lvl="0" algn="l" rtl="0">
              <a:buNone/>
            </a:pP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isoflurane</a:t>
            </a:r>
            <a:endParaRPr lang="en-US" dirty="0">
              <a:solidFill>
                <a:prstClr val="black"/>
              </a:solidFill>
              <a:latin typeface="Times New Roman" pitchFamily="18" charset="0"/>
              <a:cs typeface="Times New Roman" pitchFamily="18" charset="0"/>
            </a:endParaRPr>
          </a:p>
          <a:p>
            <a:pPr lvl="0" algn="l" rtl="0">
              <a:buNone/>
            </a:pP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sevoflurane</a:t>
            </a:r>
            <a:endParaRPr lang="en-US" dirty="0">
              <a:solidFill>
                <a:prstClr val="black"/>
              </a:solidFill>
              <a:latin typeface="Times New Roman" pitchFamily="18" charset="0"/>
              <a:cs typeface="Times New Roman" pitchFamily="18" charset="0"/>
            </a:endParaRPr>
          </a:p>
          <a:p>
            <a:pPr lvl="0" algn="l" rtl="0">
              <a:buNone/>
            </a:pP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desflurane</a:t>
            </a:r>
            <a:endParaRPr lang="en-US" dirty="0">
              <a:solidFill>
                <a:prstClr val="black"/>
              </a:solidFill>
              <a:latin typeface="Times New Roman" pitchFamily="18" charset="0"/>
              <a:cs typeface="Times New Roman" pitchFamily="18" charset="0"/>
            </a:endParaRPr>
          </a:p>
          <a:p>
            <a:pPr lvl="0" algn="l" rtl="0">
              <a:buNone/>
            </a:pPr>
            <a:r>
              <a:rPr lang="en-US" dirty="0">
                <a:solidFill>
                  <a:prstClr val="black"/>
                </a:solidFill>
                <a:latin typeface="Times New Roman" pitchFamily="18" charset="0"/>
                <a:cs typeface="Times New Roman" pitchFamily="18" charset="0"/>
              </a:rPr>
              <a:t>             nitrous oxide</a:t>
            </a:r>
          </a:p>
          <a:p>
            <a:pPr algn="l" rtl="0"/>
            <a:endParaRPr lang="ar-IQ" dirty="0"/>
          </a:p>
        </p:txBody>
      </p:sp>
    </p:spTree>
    <p:extLst>
      <p:ext uri="{BB962C8B-B14F-4D97-AF65-F5344CB8AC3E}">
        <p14:creationId xmlns:p14="http://schemas.microsoft.com/office/powerpoint/2010/main" val="3271118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9512" y="274638"/>
            <a:ext cx="8784976" cy="6394722"/>
          </a:xfrm>
        </p:spPr>
        <p:txBody>
          <a:bodyPr>
            <a:normAutofit/>
          </a:bodyPr>
          <a:lstStyle/>
          <a:p>
            <a:pPr algn="l" rtl="0"/>
            <a:r>
              <a:rPr lang="en-US" sz="3200" b="1" i="1" u="sng" dirty="0">
                <a:solidFill>
                  <a:srgbClr val="FF0000"/>
                </a:solidFill>
              </a:rPr>
              <a:t>Problems encountered in general anesthesia in bovine: -</a:t>
            </a:r>
            <a:r>
              <a:rPr lang="en-US" sz="2800" i="1" u="sng" dirty="0">
                <a:solidFill>
                  <a:srgbClr val="04617B"/>
                </a:solidFill>
              </a:rPr>
              <a:t/>
            </a:r>
            <a:br>
              <a:rPr lang="en-US" sz="2800" i="1" u="sng" dirty="0">
                <a:solidFill>
                  <a:srgbClr val="04617B"/>
                </a:solidFill>
              </a:rPr>
            </a:br>
            <a:r>
              <a:rPr lang="en-US" sz="2800" dirty="0">
                <a:solidFill>
                  <a:srgbClr val="04617B"/>
                </a:solidFill>
              </a:rPr>
              <a:t/>
            </a:r>
            <a:br>
              <a:rPr lang="en-US" sz="2800" dirty="0">
                <a:solidFill>
                  <a:srgbClr val="04617B"/>
                </a:solidFill>
              </a:rPr>
            </a:br>
            <a:r>
              <a:rPr lang="en-US" sz="2800" b="1" dirty="0">
                <a:solidFill>
                  <a:prstClr val="black"/>
                </a:solidFill>
              </a:rPr>
              <a:t>General anesthesia in bovine is so dangerous so that nerve block and infiltration analgesia are preferred. </a:t>
            </a:r>
            <a:r>
              <a:rPr lang="en-US" sz="2200" dirty="0">
                <a:solidFill>
                  <a:srgbClr val="04617B"/>
                </a:solidFill>
              </a:rPr>
              <a:t/>
            </a:r>
            <a:br>
              <a:rPr lang="en-US" sz="2200" dirty="0">
                <a:solidFill>
                  <a:srgbClr val="04617B"/>
                </a:solidFill>
              </a:rPr>
            </a:br>
            <a:r>
              <a:rPr lang="en-US" sz="2200" dirty="0">
                <a:solidFill>
                  <a:srgbClr val="04617B"/>
                </a:solidFill>
              </a:rPr>
              <a:t/>
            </a:r>
            <a:br>
              <a:rPr lang="en-US" sz="2200" dirty="0">
                <a:solidFill>
                  <a:srgbClr val="04617B"/>
                </a:solidFill>
              </a:rPr>
            </a:br>
            <a:endParaRPr lang="ar-IQ" dirty="0"/>
          </a:p>
        </p:txBody>
      </p:sp>
    </p:spTree>
    <p:extLst>
      <p:ext uri="{BB962C8B-B14F-4D97-AF65-F5344CB8AC3E}">
        <p14:creationId xmlns:p14="http://schemas.microsoft.com/office/powerpoint/2010/main" val="30277054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9512" y="274638"/>
            <a:ext cx="8784976" cy="6322714"/>
          </a:xfrm>
        </p:spPr>
        <p:txBody>
          <a:bodyPr>
            <a:normAutofit/>
          </a:bodyPr>
          <a:lstStyle/>
          <a:p>
            <a:pPr algn="l" rtl="0"/>
            <a:r>
              <a:rPr lang="en-US" sz="2000" b="1" dirty="0">
                <a:solidFill>
                  <a:prstClr val="black"/>
                </a:solidFill>
              </a:rPr>
              <a:t>Generally, the problems encountered in bovine general anesthesia are:</a:t>
            </a:r>
            <a:r>
              <a:rPr lang="en-US" sz="2000" b="1" dirty="0">
                <a:solidFill>
                  <a:srgbClr val="04617B"/>
                </a:solidFill>
              </a:rPr>
              <a:t/>
            </a:r>
            <a:br>
              <a:rPr lang="en-US" sz="2000" b="1" dirty="0">
                <a:solidFill>
                  <a:srgbClr val="04617B"/>
                </a:solidFill>
              </a:rPr>
            </a:br>
            <a:r>
              <a:rPr lang="en-US" sz="2000" b="1" u="sng" dirty="0">
                <a:solidFill>
                  <a:srgbClr val="FF0000"/>
                </a:solidFill>
              </a:rPr>
              <a:t>1-Bloat and regurgitation: -</a:t>
            </a:r>
            <a:r>
              <a:rPr lang="en-US" sz="2000" b="1" dirty="0">
                <a:solidFill>
                  <a:srgbClr val="04617B"/>
                </a:solidFill>
              </a:rPr>
              <a:t/>
            </a:r>
            <a:br>
              <a:rPr lang="en-US" sz="2000" b="1" dirty="0">
                <a:solidFill>
                  <a:srgbClr val="04617B"/>
                </a:solidFill>
              </a:rPr>
            </a:br>
            <a:r>
              <a:rPr lang="en-US" sz="2000" b="1" dirty="0">
                <a:solidFill>
                  <a:prstClr val="black"/>
                </a:solidFill>
              </a:rPr>
              <a:t>the excessively formed gas in the rumen can't be regurgitated normally with the animal in lateral </a:t>
            </a:r>
            <a:r>
              <a:rPr lang="en-US" sz="2000" b="1" dirty="0" err="1">
                <a:solidFill>
                  <a:prstClr val="black"/>
                </a:solidFill>
              </a:rPr>
              <a:t>recumbency</a:t>
            </a:r>
            <a:r>
              <a:rPr lang="en-US" sz="2000" b="1" dirty="0">
                <a:solidFill>
                  <a:prstClr val="black"/>
                </a:solidFill>
              </a:rPr>
              <a:t>, due to higher level of </a:t>
            </a:r>
            <a:r>
              <a:rPr lang="en-US" sz="2000" b="1" dirty="0" err="1">
                <a:solidFill>
                  <a:prstClr val="black"/>
                </a:solidFill>
              </a:rPr>
              <a:t>ruminal</a:t>
            </a:r>
            <a:r>
              <a:rPr lang="en-US" sz="2000" b="1" dirty="0">
                <a:solidFill>
                  <a:prstClr val="black"/>
                </a:solidFill>
              </a:rPr>
              <a:t> </a:t>
            </a:r>
            <a:r>
              <a:rPr lang="en-US" sz="2000" b="1" dirty="0" smtClean="0">
                <a:solidFill>
                  <a:prstClr val="black"/>
                </a:solidFill>
              </a:rPr>
              <a:t>fluid. </a:t>
            </a:r>
            <a:r>
              <a:rPr lang="en-US" sz="2000" b="1" dirty="0">
                <a:solidFill>
                  <a:prstClr val="black"/>
                </a:solidFill>
              </a:rPr>
              <a:t>This large amount of gases causes:</a:t>
            </a:r>
            <a:r>
              <a:rPr lang="en-US" sz="2000" b="1" dirty="0">
                <a:solidFill>
                  <a:srgbClr val="04617B"/>
                </a:solidFill>
              </a:rPr>
              <a:t/>
            </a:r>
            <a:br>
              <a:rPr lang="en-US" sz="2000" b="1" dirty="0">
                <a:solidFill>
                  <a:srgbClr val="04617B"/>
                </a:solidFill>
              </a:rPr>
            </a:br>
            <a:r>
              <a:rPr lang="en-US" sz="2000" b="1" dirty="0">
                <a:solidFill>
                  <a:srgbClr val="FF0000"/>
                </a:solidFill>
              </a:rPr>
              <a:t>a-</a:t>
            </a:r>
            <a:r>
              <a:rPr lang="en-US" sz="2000" b="1" dirty="0">
                <a:solidFill>
                  <a:prstClr val="black"/>
                </a:solidFill>
              </a:rPr>
              <a:t>Interference with the already impaired respiration, caused by the recumbence position and pressure on diaphragm</a:t>
            </a:r>
            <a:r>
              <a:rPr lang="en-US" sz="2000" b="1" dirty="0">
                <a:solidFill>
                  <a:srgbClr val="04617B"/>
                </a:solidFill>
              </a:rPr>
              <a:t/>
            </a:r>
            <a:br>
              <a:rPr lang="en-US" sz="2000" b="1" dirty="0">
                <a:solidFill>
                  <a:srgbClr val="04617B"/>
                </a:solidFill>
              </a:rPr>
            </a:br>
            <a:r>
              <a:rPr lang="en-US" sz="2000" b="1" dirty="0">
                <a:solidFill>
                  <a:srgbClr val="FF0000"/>
                </a:solidFill>
              </a:rPr>
              <a:t>b-</a:t>
            </a:r>
            <a:r>
              <a:rPr lang="en-US" sz="2000" b="1" dirty="0">
                <a:solidFill>
                  <a:prstClr val="black"/>
                </a:solidFill>
              </a:rPr>
              <a:t>As the pressure increases it will press the cardiac opening that is augmented by the depth of anesthesia, with relaxation of the cardiac opening, so that the fluid flows from the rumen, then it may be collected in the pharyngeal region and may be aspirated leading to drenching pneumonia or death</a:t>
            </a:r>
            <a:r>
              <a:rPr lang="en-US" sz="2000" b="1" dirty="0">
                <a:solidFill>
                  <a:srgbClr val="04617B"/>
                </a:solidFill>
              </a:rPr>
              <a:t/>
            </a:r>
            <a:br>
              <a:rPr lang="en-US" sz="2000" b="1" dirty="0">
                <a:solidFill>
                  <a:srgbClr val="04617B"/>
                </a:solidFill>
              </a:rPr>
            </a:br>
            <a:r>
              <a:rPr lang="en-US" sz="2000" b="1" u="sng" dirty="0">
                <a:solidFill>
                  <a:srgbClr val="FF0000"/>
                </a:solidFill>
              </a:rPr>
              <a:t>2-Anoxia: -</a:t>
            </a:r>
            <a:r>
              <a:rPr lang="en-US" sz="2000" b="1" dirty="0">
                <a:solidFill>
                  <a:srgbClr val="04617B"/>
                </a:solidFill>
              </a:rPr>
              <a:t/>
            </a:r>
            <a:br>
              <a:rPr lang="en-US" sz="2000" b="1" dirty="0">
                <a:solidFill>
                  <a:srgbClr val="04617B"/>
                </a:solidFill>
              </a:rPr>
            </a:br>
            <a:r>
              <a:rPr lang="en-US" sz="2000" b="1" dirty="0">
                <a:solidFill>
                  <a:srgbClr val="7030A0"/>
                </a:solidFill>
              </a:rPr>
              <a:t>It resulted from: </a:t>
            </a:r>
            <a:r>
              <a:rPr lang="en-US" sz="2000" b="1" dirty="0">
                <a:solidFill>
                  <a:srgbClr val="04617B"/>
                </a:solidFill>
              </a:rPr>
              <a:t/>
            </a:r>
            <a:br>
              <a:rPr lang="en-US" sz="2000" b="1" dirty="0">
                <a:solidFill>
                  <a:srgbClr val="04617B"/>
                </a:solidFill>
              </a:rPr>
            </a:br>
            <a:r>
              <a:rPr lang="en-US" sz="2000" b="1" dirty="0">
                <a:solidFill>
                  <a:srgbClr val="FF0000"/>
                </a:solidFill>
              </a:rPr>
              <a:t>a-</a:t>
            </a:r>
            <a:r>
              <a:rPr lang="en-US" sz="2000" b="1" dirty="0">
                <a:solidFill>
                  <a:prstClr val="black"/>
                </a:solidFill>
              </a:rPr>
              <a:t>Respiratory embarrassment by compression of the lower lung due to lateral </a:t>
            </a:r>
            <a:r>
              <a:rPr lang="en-US" sz="2000" b="1" dirty="0" err="1">
                <a:solidFill>
                  <a:prstClr val="black"/>
                </a:solidFill>
              </a:rPr>
              <a:t>recumbency</a:t>
            </a:r>
            <a:r>
              <a:rPr lang="en-US" sz="2000" b="1" dirty="0">
                <a:solidFill>
                  <a:prstClr val="black"/>
                </a:solidFill>
              </a:rPr>
              <a:t>. </a:t>
            </a:r>
            <a:r>
              <a:rPr lang="en-US" sz="2000" b="1" dirty="0">
                <a:solidFill>
                  <a:srgbClr val="04617B"/>
                </a:solidFill>
              </a:rPr>
              <a:t/>
            </a:r>
            <a:br>
              <a:rPr lang="en-US" sz="2000" b="1" dirty="0">
                <a:solidFill>
                  <a:srgbClr val="04617B"/>
                </a:solidFill>
              </a:rPr>
            </a:br>
            <a:r>
              <a:rPr lang="en-US" sz="2000" b="1" dirty="0">
                <a:solidFill>
                  <a:srgbClr val="FF0000"/>
                </a:solidFill>
              </a:rPr>
              <a:t>b-</a:t>
            </a:r>
            <a:r>
              <a:rPr lang="en-US" sz="2000" b="1" dirty="0">
                <a:solidFill>
                  <a:prstClr val="black"/>
                </a:solidFill>
              </a:rPr>
              <a:t>Deep anesthesia causes more diaphragmatic breathing </a:t>
            </a:r>
            <a:r>
              <a:rPr lang="en-US" sz="2000" b="1" dirty="0">
                <a:solidFill>
                  <a:srgbClr val="04617B"/>
                </a:solidFill>
              </a:rPr>
              <a:t/>
            </a:r>
            <a:br>
              <a:rPr lang="en-US" sz="2000" b="1" dirty="0">
                <a:solidFill>
                  <a:srgbClr val="04617B"/>
                </a:solidFill>
              </a:rPr>
            </a:br>
            <a:r>
              <a:rPr lang="en-US" sz="2000" b="1" dirty="0">
                <a:solidFill>
                  <a:srgbClr val="FF0000"/>
                </a:solidFill>
              </a:rPr>
              <a:t>c-</a:t>
            </a:r>
            <a:r>
              <a:rPr lang="en-US" sz="2000" b="1" dirty="0">
                <a:solidFill>
                  <a:prstClr val="black"/>
                </a:solidFill>
              </a:rPr>
              <a:t>Pressure on diaphragm by abdominal viscera</a:t>
            </a:r>
            <a:br>
              <a:rPr lang="en-US" sz="2000" b="1" dirty="0">
                <a:solidFill>
                  <a:prstClr val="black"/>
                </a:solidFill>
              </a:rPr>
            </a:br>
            <a:endParaRPr lang="ar-IQ" dirty="0"/>
          </a:p>
        </p:txBody>
      </p:sp>
    </p:spTree>
    <p:extLst>
      <p:ext uri="{BB962C8B-B14F-4D97-AF65-F5344CB8AC3E}">
        <p14:creationId xmlns:p14="http://schemas.microsoft.com/office/powerpoint/2010/main" val="3705810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9512" y="116632"/>
            <a:ext cx="8856984" cy="6480720"/>
          </a:xfrm>
        </p:spPr>
        <p:txBody>
          <a:bodyPr>
            <a:normAutofit/>
          </a:bodyPr>
          <a:lstStyle/>
          <a:p>
            <a:pPr algn="l" rtl="0"/>
            <a:r>
              <a:rPr lang="en-US" sz="3200" b="1" i="1" u="sng" dirty="0">
                <a:solidFill>
                  <a:srgbClr val="FF0000"/>
                </a:solidFill>
              </a:rPr>
              <a:t>3-Radial paralysis: -</a:t>
            </a:r>
            <a:r>
              <a:rPr lang="en-US" sz="2900" u="sng" dirty="0">
                <a:solidFill>
                  <a:srgbClr val="04617B"/>
                </a:solidFill>
              </a:rPr>
              <a:t/>
            </a:r>
            <a:br>
              <a:rPr lang="en-US" sz="2900" u="sng" dirty="0">
                <a:solidFill>
                  <a:srgbClr val="04617B"/>
                </a:solidFill>
              </a:rPr>
            </a:br>
            <a:r>
              <a:rPr lang="en-US" sz="2900" dirty="0">
                <a:solidFill>
                  <a:srgbClr val="04617B"/>
                </a:solidFill>
              </a:rPr>
              <a:t/>
            </a:r>
            <a:br>
              <a:rPr lang="en-US" sz="2900" dirty="0">
                <a:solidFill>
                  <a:srgbClr val="04617B"/>
                </a:solidFill>
              </a:rPr>
            </a:br>
            <a:r>
              <a:rPr lang="en-US" sz="2900" b="1" dirty="0">
                <a:solidFill>
                  <a:prstClr val="black"/>
                </a:solidFill>
              </a:rPr>
              <a:t>This condition may lasts from few minutes to few weeks and its occurrence depends up on:</a:t>
            </a:r>
            <a:r>
              <a:rPr lang="en-US" sz="2900" dirty="0">
                <a:solidFill>
                  <a:srgbClr val="04617B"/>
                </a:solidFill>
              </a:rPr>
              <a:t/>
            </a:r>
            <a:br>
              <a:rPr lang="en-US" sz="2900" dirty="0">
                <a:solidFill>
                  <a:srgbClr val="04617B"/>
                </a:solidFill>
              </a:rPr>
            </a:br>
            <a:r>
              <a:rPr lang="en-US" sz="2900" b="1" dirty="0">
                <a:solidFill>
                  <a:srgbClr val="FF0000"/>
                </a:solidFill>
              </a:rPr>
              <a:t>a-</a:t>
            </a:r>
            <a:r>
              <a:rPr lang="en-US" sz="2900" b="1" dirty="0">
                <a:solidFill>
                  <a:prstClr val="black"/>
                </a:solidFill>
              </a:rPr>
              <a:t>Length of time of </a:t>
            </a:r>
            <a:r>
              <a:rPr lang="en-US" sz="2900" b="1" dirty="0" err="1">
                <a:solidFill>
                  <a:prstClr val="black"/>
                </a:solidFill>
              </a:rPr>
              <a:t>recumbency</a:t>
            </a:r>
            <a:r>
              <a:rPr lang="en-US" sz="2900" b="1" dirty="0">
                <a:solidFill>
                  <a:prstClr val="black"/>
                </a:solidFill>
              </a:rPr>
              <a:t/>
            </a:r>
            <a:br>
              <a:rPr lang="en-US" sz="2900" b="1" dirty="0">
                <a:solidFill>
                  <a:prstClr val="black"/>
                </a:solidFill>
              </a:rPr>
            </a:br>
            <a:r>
              <a:rPr lang="en-US" sz="2900" b="1" dirty="0">
                <a:solidFill>
                  <a:srgbClr val="FF0000"/>
                </a:solidFill>
              </a:rPr>
              <a:t>b-</a:t>
            </a:r>
            <a:r>
              <a:rPr lang="en-US" sz="2900" b="1" dirty="0">
                <a:solidFill>
                  <a:prstClr val="black"/>
                </a:solidFill>
              </a:rPr>
              <a:t>Body weight</a:t>
            </a:r>
            <a:br>
              <a:rPr lang="en-US" sz="2900" b="1" dirty="0">
                <a:solidFill>
                  <a:prstClr val="black"/>
                </a:solidFill>
              </a:rPr>
            </a:br>
            <a:r>
              <a:rPr lang="en-US" sz="2900" b="1" dirty="0">
                <a:solidFill>
                  <a:srgbClr val="FF0000"/>
                </a:solidFill>
              </a:rPr>
              <a:t>c-</a:t>
            </a:r>
            <a:r>
              <a:rPr lang="en-US" sz="2900" b="1" dirty="0">
                <a:solidFill>
                  <a:prstClr val="black"/>
                </a:solidFill>
              </a:rPr>
              <a:t>Thickness of subcutaneous fat</a:t>
            </a:r>
            <a:br>
              <a:rPr lang="en-US" sz="2900" b="1" dirty="0">
                <a:solidFill>
                  <a:prstClr val="black"/>
                </a:solidFill>
              </a:rPr>
            </a:br>
            <a:r>
              <a:rPr lang="en-US" sz="2900" b="1" dirty="0">
                <a:solidFill>
                  <a:prstClr val="black"/>
                </a:solidFill>
              </a:rPr>
              <a:t>generally this condition can be avoided by placing inflated tire under the point of shoulder at the time of casting</a:t>
            </a:r>
            <a:r>
              <a:rPr lang="en-US" sz="2900" dirty="0">
                <a:solidFill>
                  <a:srgbClr val="04617B"/>
                </a:solidFill>
              </a:rPr>
              <a:t/>
            </a:r>
            <a:br>
              <a:rPr lang="en-US" sz="2900" dirty="0">
                <a:solidFill>
                  <a:srgbClr val="04617B"/>
                </a:solidFill>
              </a:rPr>
            </a:br>
            <a:r>
              <a:rPr lang="en-US" sz="3200" b="1" u="sng" dirty="0">
                <a:solidFill>
                  <a:srgbClr val="FF0000"/>
                </a:solidFill>
              </a:rPr>
              <a:t>4-Salivation: -</a:t>
            </a:r>
            <a:r>
              <a:rPr lang="en-US" sz="2900" u="sng" dirty="0">
                <a:solidFill>
                  <a:srgbClr val="04617B"/>
                </a:solidFill>
              </a:rPr>
              <a:t/>
            </a:r>
            <a:br>
              <a:rPr lang="en-US" sz="2900" u="sng" dirty="0">
                <a:solidFill>
                  <a:srgbClr val="04617B"/>
                </a:solidFill>
              </a:rPr>
            </a:br>
            <a:r>
              <a:rPr lang="en-US" sz="2900" b="1" dirty="0" smtClean="0">
                <a:solidFill>
                  <a:prstClr val="black"/>
                </a:solidFill>
              </a:rPr>
              <a:t>Use </a:t>
            </a:r>
            <a:r>
              <a:rPr lang="en-US" sz="2900" b="1" dirty="0">
                <a:solidFill>
                  <a:prstClr val="black"/>
                </a:solidFill>
              </a:rPr>
              <a:t>of atropine sulfate reduces amount of </a:t>
            </a:r>
            <a:r>
              <a:rPr lang="en-US" sz="2900" b="1" dirty="0" smtClean="0">
                <a:solidFill>
                  <a:prstClr val="black"/>
                </a:solidFill>
              </a:rPr>
              <a:t>saliva.</a:t>
            </a:r>
            <a:endParaRPr lang="ar-IQ" dirty="0"/>
          </a:p>
        </p:txBody>
      </p:sp>
    </p:spTree>
    <p:extLst>
      <p:ext uri="{BB962C8B-B14F-4D97-AF65-F5344CB8AC3E}">
        <p14:creationId xmlns:p14="http://schemas.microsoft.com/office/powerpoint/2010/main" val="125794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188640"/>
            <a:ext cx="8892480" cy="648072"/>
          </a:xfrm>
        </p:spPr>
        <p:txBody>
          <a:bodyPr>
            <a:noAutofit/>
          </a:bodyPr>
          <a:lstStyle/>
          <a:p>
            <a:pPr algn="ctr" rtl="0"/>
            <a:r>
              <a:rPr lang="en-US" sz="3400" i="1" dirty="0">
                <a:solidFill>
                  <a:srgbClr val="FF0000"/>
                </a:solidFill>
                <a:latin typeface="Times New Roman" pitchFamily="18" charset="0"/>
                <a:cs typeface="Times New Roman" pitchFamily="18" charset="0"/>
              </a:rPr>
              <a:t>Methods of induction of inhalation anesthesia</a:t>
            </a:r>
            <a:endParaRPr lang="ar-IQ" sz="3400" i="1" dirty="0">
              <a:solidFill>
                <a:srgbClr val="FF0000"/>
              </a:solidFill>
              <a:latin typeface="Times New Roman" pitchFamily="18" charset="0"/>
              <a:cs typeface="Times New Roman" pitchFamily="18" charset="0"/>
            </a:endParaRPr>
          </a:p>
        </p:txBody>
      </p:sp>
      <p:sp>
        <p:nvSpPr>
          <p:cNvPr id="3" name="عنصر نائب للمحتوى 2"/>
          <p:cNvSpPr>
            <a:spLocks noGrp="1"/>
          </p:cNvSpPr>
          <p:nvPr>
            <p:ph idx="1"/>
          </p:nvPr>
        </p:nvSpPr>
        <p:spPr>
          <a:xfrm>
            <a:off x="5364088" y="1124744"/>
            <a:ext cx="3322712" cy="3417243"/>
          </a:xfrm>
        </p:spPr>
        <p:txBody>
          <a:bodyPr/>
          <a:lstStyle/>
          <a:p>
            <a:endParaRPr lang="ar-IQ" dirty="0"/>
          </a:p>
        </p:txBody>
      </p:sp>
      <p:sp>
        <p:nvSpPr>
          <p:cNvPr id="4" name="عنصر نائب للنص 3"/>
          <p:cNvSpPr>
            <a:spLocks noGrp="1"/>
          </p:cNvSpPr>
          <p:nvPr>
            <p:ph type="body" sz="half" idx="2"/>
          </p:nvPr>
        </p:nvSpPr>
        <p:spPr>
          <a:xfrm>
            <a:off x="251520" y="980728"/>
            <a:ext cx="5112568" cy="5472608"/>
          </a:xfrm>
        </p:spPr>
        <p:txBody>
          <a:bodyPr>
            <a:normAutofit/>
          </a:bodyPr>
          <a:lstStyle/>
          <a:p>
            <a:pPr algn="l" rtl="0"/>
            <a:r>
              <a:rPr lang="en-US" sz="2400" b="1" u="sng" dirty="0">
                <a:solidFill>
                  <a:srgbClr val="FF0000"/>
                </a:solidFill>
                <a:ea typeface="+mj-ea"/>
                <a:cs typeface="+mj-cs"/>
              </a:rPr>
              <a:t>1-Open method: -</a:t>
            </a:r>
            <a:r>
              <a:rPr lang="en-US" sz="2400" b="1" dirty="0">
                <a:solidFill>
                  <a:prstClr val="black"/>
                </a:solidFill>
                <a:ea typeface="+mj-ea"/>
                <a:cs typeface="+mj-cs"/>
              </a:rPr>
              <a:t/>
            </a:r>
            <a:br>
              <a:rPr lang="en-US" sz="2400" b="1" dirty="0">
                <a:solidFill>
                  <a:prstClr val="black"/>
                </a:solidFill>
                <a:ea typeface="+mj-ea"/>
                <a:cs typeface="+mj-cs"/>
              </a:rPr>
            </a:br>
            <a:r>
              <a:rPr lang="en-US" sz="2400" b="1" dirty="0">
                <a:solidFill>
                  <a:prstClr val="black"/>
                </a:solidFill>
                <a:ea typeface="+mj-ea"/>
                <a:cs typeface="+mj-cs"/>
              </a:rPr>
              <a:t>It can be used for ether or ethyl chloride spray, by dropping it on a piece of gauze or lint that should be kept of the nostril of the animal. This piece of gauze can be stretched over a wire frame to form a mask with preservation of free flow of air between the mask and the face.</a:t>
            </a:r>
            <a:br>
              <a:rPr lang="en-US" sz="2400" b="1" dirty="0">
                <a:solidFill>
                  <a:prstClr val="black"/>
                </a:solidFill>
                <a:ea typeface="+mj-ea"/>
                <a:cs typeface="+mj-cs"/>
              </a:rPr>
            </a:br>
            <a:r>
              <a:rPr lang="en-US" sz="2400" b="1" i="1" u="sng" dirty="0">
                <a:solidFill>
                  <a:srgbClr val="FF0000"/>
                </a:solidFill>
                <a:ea typeface="+mj-ea"/>
                <a:cs typeface="+mj-cs"/>
              </a:rPr>
              <a:t>Disadvantages:</a:t>
            </a:r>
            <a:r>
              <a:rPr lang="en-US" sz="2400" b="1" dirty="0">
                <a:solidFill>
                  <a:prstClr val="black"/>
                </a:solidFill>
                <a:ea typeface="+mj-ea"/>
                <a:cs typeface="+mj-cs"/>
              </a:rPr>
              <a:t/>
            </a:r>
            <a:br>
              <a:rPr lang="en-US" sz="2400" b="1" dirty="0">
                <a:solidFill>
                  <a:prstClr val="black"/>
                </a:solidFill>
                <a:ea typeface="+mj-ea"/>
                <a:cs typeface="+mj-cs"/>
              </a:rPr>
            </a:br>
            <a:r>
              <a:rPr lang="en-US" sz="2400" b="1" dirty="0">
                <a:solidFill>
                  <a:prstClr val="black"/>
                </a:solidFill>
                <a:ea typeface="+mj-ea"/>
                <a:cs typeface="+mj-cs"/>
              </a:rPr>
              <a:t>1-Lack of control of ventilation, as oxygen enrichment should be always given during general anesthesia</a:t>
            </a:r>
            <a:br>
              <a:rPr lang="en-US" sz="2400" b="1" dirty="0">
                <a:solidFill>
                  <a:prstClr val="black"/>
                </a:solidFill>
                <a:ea typeface="+mj-ea"/>
                <a:cs typeface="+mj-cs"/>
              </a:rPr>
            </a:br>
            <a:r>
              <a:rPr lang="en-US" sz="2400" b="1" dirty="0">
                <a:solidFill>
                  <a:prstClr val="black"/>
                </a:solidFill>
                <a:ea typeface="+mj-ea"/>
                <a:cs typeface="+mj-cs"/>
              </a:rPr>
              <a:t>2-Excessive loss of volatile agents</a:t>
            </a:r>
            <a:br>
              <a:rPr lang="en-US" sz="2400" b="1" dirty="0">
                <a:solidFill>
                  <a:prstClr val="black"/>
                </a:solidFill>
                <a:ea typeface="+mj-ea"/>
                <a:cs typeface="+mj-cs"/>
              </a:rPr>
            </a:br>
            <a:endParaRPr lang="ar-IQ" dirty="0"/>
          </a:p>
        </p:txBody>
      </p:sp>
      <p:pic>
        <p:nvPicPr>
          <p:cNvPr id="1026" name="Picture 2" descr="D:\جاسم 2\محضرات رابع عملي\صور تخدير\h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100328"/>
            <a:ext cx="3672408" cy="5064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52150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579296" cy="635670"/>
          </a:xfrm>
        </p:spPr>
        <p:txBody>
          <a:bodyPr/>
          <a:lstStyle/>
          <a:p>
            <a:pPr algn="ctr" rtl="0"/>
            <a:r>
              <a:rPr lang="en-US" sz="3400" i="1" dirty="0">
                <a:solidFill>
                  <a:srgbClr val="FF0000"/>
                </a:solidFill>
                <a:latin typeface="Times New Roman" pitchFamily="18" charset="0"/>
                <a:cs typeface="Times New Roman" pitchFamily="18" charset="0"/>
              </a:rPr>
              <a:t>Methods of induction of inhalation anesthesia</a:t>
            </a:r>
            <a:endParaRPr lang="ar-IQ" dirty="0"/>
          </a:p>
        </p:txBody>
      </p:sp>
      <p:sp>
        <p:nvSpPr>
          <p:cNvPr id="3" name="عنصر نائب للمحتوى 2"/>
          <p:cNvSpPr>
            <a:spLocks noGrp="1"/>
          </p:cNvSpPr>
          <p:nvPr>
            <p:ph idx="1"/>
          </p:nvPr>
        </p:nvSpPr>
        <p:spPr>
          <a:xfrm>
            <a:off x="5796136" y="1556792"/>
            <a:ext cx="2890664" cy="4569371"/>
          </a:xfrm>
        </p:spPr>
        <p:txBody>
          <a:bodyPr/>
          <a:lstStyle/>
          <a:p>
            <a:endParaRPr lang="ar-IQ" dirty="0"/>
          </a:p>
        </p:txBody>
      </p:sp>
      <p:sp>
        <p:nvSpPr>
          <p:cNvPr id="4" name="عنصر نائب للنص 3"/>
          <p:cNvSpPr>
            <a:spLocks noGrp="1"/>
          </p:cNvSpPr>
          <p:nvPr>
            <p:ph type="body" sz="half" idx="2"/>
          </p:nvPr>
        </p:nvSpPr>
        <p:spPr>
          <a:xfrm>
            <a:off x="251520" y="1124744"/>
            <a:ext cx="5400600" cy="5184576"/>
          </a:xfrm>
        </p:spPr>
        <p:txBody>
          <a:bodyPr>
            <a:normAutofit/>
          </a:bodyPr>
          <a:lstStyle/>
          <a:p>
            <a:pPr algn="l" rtl="0"/>
            <a:r>
              <a:rPr lang="en-US" sz="3200" b="1" u="sng" dirty="0">
                <a:solidFill>
                  <a:srgbClr val="FF0000"/>
                </a:solidFill>
                <a:ea typeface="+mj-ea"/>
                <a:cs typeface="+mj-cs"/>
              </a:rPr>
              <a:t>2-Semi-open method: -</a:t>
            </a:r>
            <a:r>
              <a:rPr lang="en-US" sz="3200" b="1" dirty="0">
                <a:solidFill>
                  <a:prstClr val="black"/>
                </a:solidFill>
                <a:ea typeface="+mj-ea"/>
                <a:cs typeface="+mj-cs"/>
              </a:rPr>
              <a:t/>
            </a:r>
            <a:br>
              <a:rPr lang="en-US" sz="3200" b="1" dirty="0">
                <a:solidFill>
                  <a:prstClr val="black"/>
                </a:solidFill>
                <a:ea typeface="+mj-ea"/>
                <a:cs typeface="+mj-cs"/>
              </a:rPr>
            </a:br>
            <a:r>
              <a:rPr lang="en-US" sz="3200" b="1" dirty="0">
                <a:solidFill>
                  <a:prstClr val="black"/>
                </a:solidFill>
                <a:ea typeface="+mj-ea"/>
                <a:cs typeface="+mj-cs"/>
              </a:rPr>
              <a:t>All inspired air is made to pass through the mask in which the vapor of anesthetic agent is present. The space between the mask and the face is closed with double thick layer of </a:t>
            </a:r>
            <a:r>
              <a:rPr lang="en-US" sz="3200" b="1" dirty="0" err="1" smtClean="0">
                <a:solidFill>
                  <a:prstClr val="black"/>
                </a:solidFill>
                <a:ea typeface="+mj-ea"/>
                <a:cs typeface="+mj-cs"/>
              </a:rPr>
              <a:t>gamgee</a:t>
            </a:r>
            <a:r>
              <a:rPr lang="en-US" sz="3200" b="1" dirty="0" smtClean="0">
                <a:solidFill>
                  <a:prstClr val="black"/>
                </a:solidFill>
                <a:ea typeface="+mj-ea"/>
                <a:cs typeface="+mj-cs"/>
              </a:rPr>
              <a:t>.  </a:t>
            </a:r>
            <a:r>
              <a:rPr lang="en-US" sz="3200" b="1" dirty="0">
                <a:solidFill>
                  <a:prstClr val="black"/>
                </a:solidFill>
                <a:ea typeface="+mj-ea"/>
                <a:cs typeface="+mj-cs"/>
              </a:rPr>
              <a:t/>
            </a:r>
            <a:br>
              <a:rPr lang="en-US" sz="3200" b="1" dirty="0">
                <a:solidFill>
                  <a:prstClr val="black"/>
                </a:solidFill>
                <a:ea typeface="+mj-ea"/>
                <a:cs typeface="+mj-cs"/>
              </a:rPr>
            </a:br>
            <a:r>
              <a:rPr lang="en-US" sz="3200" b="1" i="1" u="sng" dirty="0">
                <a:solidFill>
                  <a:srgbClr val="FF0000"/>
                </a:solidFill>
                <a:ea typeface="+mj-ea"/>
                <a:cs typeface="+mj-cs"/>
              </a:rPr>
              <a:t>Disadvantages:</a:t>
            </a:r>
            <a:r>
              <a:rPr lang="en-US" sz="3200" b="1" dirty="0">
                <a:solidFill>
                  <a:prstClr val="black"/>
                </a:solidFill>
                <a:ea typeface="+mj-ea"/>
                <a:cs typeface="+mj-cs"/>
              </a:rPr>
              <a:t/>
            </a:r>
            <a:br>
              <a:rPr lang="en-US" sz="3200" b="1" dirty="0">
                <a:solidFill>
                  <a:prstClr val="black"/>
                </a:solidFill>
                <a:ea typeface="+mj-ea"/>
                <a:cs typeface="+mj-cs"/>
              </a:rPr>
            </a:br>
            <a:r>
              <a:rPr lang="en-US" sz="3200" b="1" dirty="0">
                <a:solidFill>
                  <a:prstClr val="black"/>
                </a:solidFill>
                <a:ea typeface="+mj-ea"/>
                <a:cs typeface="+mj-cs"/>
              </a:rPr>
              <a:t>Same as open method</a:t>
            </a:r>
            <a:endParaRPr lang="ar-IQ" sz="3200" dirty="0"/>
          </a:p>
        </p:txBody>
      </p:sp>
      <p:pic>
        <p:nvPicPr>
          <p:cNvPr id="1026" name="Picture 2" descr="D:\جاسم 2\محضرات رابع عملي\anesthesa\صور تخدير\h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1412776"/>
            <a:ext cx="3108960"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7410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1520" y="273050"/>
            <a:ext cx="8640960" cy="635670"/>
          </a:xfrm>
        </p:spPr>
        <p:txBody>
          <a:bodyPr>
            <a:normAutofit/>
          </a:bodyPr>
          <a:lstStyle/>
          <a:p>
            <a:pPr algn="l" rtl="0"/>
            <a:r>
              <a:rPr lang="en-US" sz="3400" i="1" dirty="0">
                <a:solidFill>
                  <a:srgbClr val="FF0000"/>
                </a:solidFill>
                <a:latin typeface="Times New Roman" pitchFamily="18" charset="0"/>
                <a:cs typeface="Times New Roman" pitchFamily="18" charset="0"/>
              </a:rPr>
              <a:t>Methods of induction of inhalation anesthesia</a:t>
            </a:r>
            <a:endParaRPr lang="ar-IQ" dirty="0"/>
          </a:p>
        </p:txBody>
      </p:sp>
      <p:sp>
        <p:nvSpPr>
          <p:cNvPr id="3" name="عنصر نائب للمحتوى 2"/>
          <p:cNvSpPr>
            <a:spLocks noGrp="1"/>
          </p:cNvSpPr>
          <p:nvPr>
            <p:ph idx="1"/>
          </p:nvPr>
        </p:nvSpPr>
        <p:spPr>
          <a:xfrm>
            <a:off x="5724128" y="1268760"/>
            <a:ext cx="2962672" cy="3744416"/>
          </a:xfrm>
        </p:spPr>
        <p:txBody>
          <a:bodyPr/>
          <a:lstStyle/>
          <a:p>
            <a:endParaRPr lang="ar-IQ" dirty="0"/>
          </a:p>
        </p:txBody>
      </p:sp>
      <p:sp>
        <p:nvSpPr>
          <p:cNvPr id="4" name="عنصر نائب للنص 3"/>
          <p:cNvSpPr>
            <a:spLocks noGrp="1"/>
          </p:cNvSpPr>
          <p:nvPr>
            <p:ph type="body" sz="half" idx="2"/>
          </p:nvPr>
        </p:nvSpPr>
        <p:spPr>
          <a:xfrm>
            <a:off x="323528" y="908720"/>
            <a:ext cx="4680520" cy="5472608"/>
          </a:xfrm>
        </p:spPr>
        <p:txBody>
          <a:bodyPr>
            <a:normAutofit/>
          </a:bodyPr>
          <a:lstStyle/>
          <a:p>
            <a:pPr algn="l" rtl="0"/>
            <a:r>
              <a:rPr lang="en-US" sz="3200" b="1" u="sng" dirty="0">
                <a:solidFill>
                  <a:srgbClr val="FF0000"/>
                </a:solidFill>
                <a:ea typeface="+mj-ea"/>
                <a:cs typeface="+mj-cs"/>
              </a:rPr>
              <a:t>3-Semi-closed method: -</a:t>
            </a:r>
            <a:r>
              <a:rPr lang="en-US" sz="3200" b="1" dirty="0">
                <a:solidFill>
                  <a:prstClr val="black"/>
                </a:solidFill>
                <a:ea typeface="+mj-ea"/>
                <a:cs typeface="+mj-cs"/>
              </a:rPr>
              <a:t/>
            </a:r>
            <a:br>
              <a:rPr lang="en-US" sz="3200" b="1" dirty="0">
                <a:solidFill>
                  <a:prstClr val="black"/>
                </a:solidFill>
                <a:ea typeface="+mj-ea"/>
                <a:cs typeface="+mj-cs"/>
              </a:rPr>
            </a:br>
            <a:r>
              <a:rPr lang="en-US" sz="3200" b="1" dirty="0">
                <a:solidFill>
                  <a:prstClr val="black"/>
                </a:solidFill>
                <a:ea typeface="+mj-ea"/>
                <a:cs typeface="+mj-cs"/>
              </a:rPr>
              <a:t>Vapors flow from anesthetic apparatus into reservoir bag from which the animal inhales through endotracheal tube, while part of all exhaled mixture passes out through an expiratory valve into the atmosphere.</a:t>
            </a:r>
            <a:endParaRPr lang="ar-IQ" sz="3200" dirty="0"/>
          </a:p>
        </p:txBody>
      </p:sp>
      <p:pic>
        <p:nvPicPr>
          <p:cNvPr id="3074" name="Picture 2" descr="D:\جاسم 2\محضرات رابع عملي\صور تخدير\h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196752"/>
            <a:ext cx="3960440"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478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1520" y="273050"/>
            <a:ext cx="8640960" cy="635670"/>
          </a:xfrm>
        </p:spPr>
        <p:txBody>
          <a:bodyPr/>
          <a:lstStyle/>
          <a:p>
            <a:pPr algn="ctr" rtl="0"/>
            <a:r>
              <a:rPr lang="en-US" sz="3400" i="1" dirty="0">
                <a:solidFill>
                  <a:srgbClr val="FF0000"/>
                </a:solidFill>
                <a:latin typeface="Times New Roman" pitchFamily="18" charset="0"/>
                <a:cs typeface="Times New Roman" pitchFamily="18" charset="0"/>
              </a:rPr>
              <a:t>Methods of induction of inhalation anesthesia</a:t>
            </a:r>
            <a:endParaRPr lang="ar-IQ" dirty="0"/>
          </a:p>
        </p:txBody>
      </p:sp>
      <p:sp>
        <p:nvSpPr>
          <p:cNvPr id="3" name="عنصر نائب للمحتوى 2"/>
          <p:cNvSpPr>
            <a:spLocks noGrp="1"/>
          </p:cNvSpPr>
          <p:nvPr>
            <p:ph idx="1"/>
          </p:nvPr>
        </p:nvSpPr>
        <p:spPr>
          <a:xfrm>
            <a:off x="5724128" y="1772816"/>
            <a:ext cx="2962672" cy="4209331"/>
          </a:xfrm>
        </p:spPr>
        <p:txBody>
          <a:bodyPr/>
          <a:lstStyle/>
          <a:p>
            <a:endParaRPr lang="ar-IQ" dirty="0"/>
          </a:p>
        </p:txBody>
      </p:sp>
      <p:sp>
        <p:nvSpPr>
          <p:cNvPr id="4" name="عنصر نائب للنص 3"/>
          <p:cNvSpPr>
            <a:spLocks noGrp="1"/>
          </p:cNvSpPr>
          <p:nvPr>
            <p:ph type="body" sz="half" idx="2"/>
          </p:nvPr>
        </p:nvSpPr>
        <p:spPr>
          <a:xfrm>
            <a:off x="179512" y="1052736"/>
            <a:ext cx="5112568" cy="5616624"/>
          </a:xfrm>
        </p:spPr>
        <p:txBody>
          <a:bodyPr>
            <a:normAutofit lnSpcReduction="10000"/>
          </a:bodyPr>
          <a:lstStyle/>
          <a:p>
            <a:pPr algn="l" rtl="0"/>
            <a:r>
              <a:rPr lang="en-US" sz="2400" b="1" u="sng" dirty="0">
                <a:solidFill>
                  <a:srgbClr val="FF0000"/>
                </a:solidFill>
                <a:ea typeface="+mj-ea"/>
                <a:cs typeface="+mj-cs"/>
              </a:rPr>
              <a:t>4-Closed method: -</a:t>
            </a:r>
            <a:r>
              <a:rPr lang="en-US" sz="2400" b="1" dirty="0">
                <a:solidFill>
                  <a:prstClr val="black"/>
                </a:solidFill>
                <a:ea typeface="+mj-ea"/>
                <a:cs typeface="+mj-cs"/>
              </a:rPr>
              <a:t/>
            </a:r>
            <a:br>
              <a:rPr lang="en-US" sz="2400" b="1" dirty="0">
                <a:solidFill>
                  <a:prstClr val="black"/>
                </a:solidFill>
                <a:ea typeface="+mj-ea"/>
                <a:cs typeface="+mj-cs"/>
              </a:rPr>
            </a:br>
            <a:r>
              <a:rPr lang="en-US" sz="2400" b="1" dirty="0">
                <a:solidFill>
                  <a:prstClr val="black"/>
                </a:solidFill>
                <a:ea typeface="+mj-ea"/>
                <a:cs typeface="+mj-cs"/>
              </a:rPr>
              <a:t>In this method, vapors flow from anesthetic apparatus into reservoir bag from which the animal inhales through endotracheal tube. The exhaled anesthetic agent, which is mixed with Co2, is directed to closed bag at which Co2 is removed (by soda lime of 90% calcium hydroxide, 5% sodium hydroxide, and 5% silicates and water to prevent powdering) and O2 is added, then the same vapor is re-breathed.</a:t>
            </a:r>
            <a:br>
              <a:rPr lang="en-US" sz="2400" b="1" dirty="0">
                <a:solidFill>
                  <a:prstClr val="black"/>
                </a:solidFill>
                <a:ea typeface="+mj-ea"/>
                <a:cs typeface="+mj-cs"/>
              </a:rPr>
            </a:br>
            <a:r>
              <a:rPr lang="en-US" sz="2400" b="1" i="1" u="sng" dirty="0">
                <a:solidFill>
                  <a:srgbClr val="FF0000"/>
                </a:solidFill>
                <a:ea typeface="+mj-ea"/>
                <a:cs typeface="+mj-cs"/>
              </a:rPr>
              <a:t>Advantages:</a:t>
            </a:r>
            <a:r>
              <a:rPr lang="en-US" sz="2400" b="1" dirty="0">
                <a:solidFill>
                  <a:prstClr val="black"/>
                </a:solidFill>
                <a:ea typeface="+mj-ea"/>
                <a:cs typeface="+mj-cs"/>
              </a:rPr>
              <a:t/>
            </a:r>
            <a:br>
              <a:rPr lang="en-US" sz="2400" b="1" dirty="0">
                <a:solidFill>
                  <a:prstClr val="black"/>
                </a:solidFill>
                <a:ea typeface="+mj-ea"/>
                <a:cs typeface="+mj-cs"/>
              </a:rPr>
            </a:br>
            <a:r>
              <a:rPr lang="en-US" sz="2400" b="1" dirty="0">
                <a:solidFill>
                  <a:prstClr val="black"/>
                </a:solidFill>
                <a:ea typeface="+mj-ea"/>
                <a:cs typeface="+mj-cs"/>
              </a:rPr>
              <a:t>It is a simple method that consumes less anesthetic agent</a:t>
            </a:r>
            <a:br>
              <a:rPr lang="en-US" sz="2400" b="1" dirty="0">
                <a:solidFill>
                  <a:prstClr val="black"/>
                </a:solidFill>
                <a:ea typeface="+mj-ea"/>
                <a:cs typeface="+mj-cs"/>
              </a:rPr>
            </a:br>
            <a:endParaRPr lang="ar-IQ" dirty="0"/>
          </a:p>
        </p:txBody>
      </p:sp>
      <p:pic>
        <p:nvPicPr>
          <p:cNvPr id="4098" name="Picture 2" descr="D:\جاسم 2\محضرات رابع عملي\صور تخدير\h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772816"/>
            <a:ext cx="3456384"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3725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273050"/>
            <a:ext cx="8964488" cy="635670"/>
          </a:xfrm>
        </p:spPr>
        <p:txBody>
          <a:bodyPr/>
          <a:lstStyle/>
          <a:p>
            <a:pPr algn="ctr" rtl="0"/>
            <a:r>
              <a:rPr lang="en-US" sz="3400" i="1" dirty="0">
                <a:solidFill>
                  <a:srgbClr val="FF0000"/>
                </a:solidFill>
                <a:latin typeface="Times New Roman" pitchFamily="18" charset="0"/>
                <a:cs typeface="Times New Roman" pitchFamily="18" charset="0"/>
              </a:rPr>
              <a:t>Methods of induction of inhalation anesthesia</a:t>
            </a:r>
            <a:endParaRPr lang="ar-IQ" dirty="0"/>
          </a:p>
        </p:txBody>
      </p:sp>
      <p:sp>
        <p:nvSpPr>
          <p:cNvPr id="4" name="عنصر نائب للنص 3"/>
          <p:cNvSpPr>
            <a:spLocks noGrp="1"/>
          </p:cNvSpPr>
          <p:nvPr>
            <p:ph type="body" sz="half" idx="2"/>
          </p:nvPr>
        </p:nvSpPr>
        <p:spPr>
          <a:xfrm>
            <a:off x="323528" y="1124744"/>
            <a:ext cx="4968552" cy="5472608"/>
          </a:xfrm>
        </p:spPr>
        <p:txBody>
          <a:bodyPr>
            <a:normAutofit fontScale="92500" lnSpcReduction="10000"/>
          </a:bodyPr>
          <a:lstStyle/>
          <a:p>
            <a:pPr algn="l" rtl="0"/>
            <a:r>
              <a:rPr lang="en-US" sz="3200" dirty="0" err="1">
                <a:solidFill>
                  <a:srgbClr val="FF0000"/>
                </a:solidFill>
                <a:ea typeface="+mj-ea"/>
                <a:cs typeface="+mj-cs"/>
              </a:rPr>
              <a:t>Hinz's</a:t>
            </a:r>
            <a:r>
              <a:rPr lang="en-US" sz="3200" dirty="0">
                <a:solidFill>
                  <a:srgbClr val="FF0000"/>
                </a:solidFill>
                <a:ea typeface="+mj-ea"/>
                <a:cs typeface="+mj-cs"/>
              </a:rPr>
              <a:t> Box</a:t>
            </a:r>
            <a:r>
              <a:rPr lang="en-US" sz="3200" dirty="0">
                <a:solidFill>
                  <a:srgbClr val="04617B"/>
                </a:solidFill>
                <a:ea typeface="+mj-ea"/>
                <a:cs typeface="+mj-cs"/>
              </a:rPr>
              <a:t/>
            </a:r>
            <a:br>
              <a:rPr lang="en-US" sz="3200" dirty="0">
                <a:solidFill>
                  <a:srgbClr val="04617B"/>
                </a:solidFill>
                <a:ea typeface="+mj-ea"/>
                <a:cs typeface="+mj-cs"/>
              </a:rPr>
            </a:br>
            <a:r>
              <a:rPr lang="en-US" sz="3200" dirty="0">
                <a:solidFill>
                  <a:srgbClr val="04617B"/>
                </a:solidFill>
                <a:ea typeface="+mj-ea"/>
                <a:cs typeface="+mj-cs"/>
              </a:rPr>
              <a:t>It is a glass or transparent plastic box used for inhalation anesthesia (ether) in cat and dog.</a:t>
            </a:r>
            <a:br>
              <a:rPr lang="en-US" sz="3200" dirty="0">
                <a:solidFill>
                  <a:srgbClr val="04617B"/>
                </a:solidFill>
                <a:ea typeface="+mj-ea"/>
                <a:cs typeface="+mj-cs"/>
              </a:rPr>
            </a:br>
            <a:r>
              <a:rPr lang="en-US" sz="3200" i="1" u="sng" dirty="0">
                <a:solidFill>
                  <a:srgbClr val="FF0000"/>
                </a:solidFill>
                <a:ea typeface="+mj-ea"/>
                <a:cs typeface="+mj-cs"/>
              </a:rPr>
              <a:t>Advantages:</a:t>
            </a:r>
            <a:r>
              <a:rPr lang="en-US" sz="3200" dirty="0">
                <a:solidFill>
                  <a:srgbClr val="04617B"/>
                </a:solidFill>
                <a:ea typeface="+mj-ea"/>
                <a:cs typeface="+mj-cs"/>
              </a:rPr>
              <a:t/>
            </a:r>
            <a:br>
              <a:rPr lang="en-US" sz="3200" dirty="0">
                <a:solidFill>
                  <a:srgbClr val="04617B"/>
                </a:solidFill>
                <a:ea typeface="+mj-ea"/>
                <a:cs typeface="+mj-cs"/>
              </a:rPr>
            </a:br>
            <a:r>
              <a:rPr lang="en-US" sz="3200" dirty="0">
                <a:solidFill>
                  <a:srgbClr val="04617B"/>
                </a:solidFill>
                <a:ea typeface="+mj-ea"/>
                <a:cs typeface="+mj-cs"/>
              </a:rPr>
              <a:t>1-Require no restraint and no assistant</a:t>
            </a:r>
            <a:br>
              <a:rPr lang="en-US" sz="3200" dirty="0">
                <a:solidFill>
                  <a:srgbClr val="04617B"/>
                </a:solidFill>
                <a:ea typeface="+mj-ea"/>
                <a:cs typeface="+mj-cs"/>
              </a:rPr>
            </a:br>
            <a:r>
              <a:rPr lang="en-US" sz="3200" dirty="0">
                <a:solidFill>
                  <a:srgbClr val="04617B"/>
                </a:solidFill>
                <a:ea typeface="+mj-ea"/>
                <a:cs typeface="+mj-cs"/>
              </a:rPr>
              <a:t>2-Minimised anesthetic emergency</a:t>
            </a:r>
            <a:br>
              <a:rPr lang="en-US" sz="3200" dirty="0">
                <a:solidFill>
                  <a:srgbClr val="04617B"/>
                </a:solidFill>
                <a:ea typeface="+mj-ea"/>
                <a:cs typeface="+mj-cs"/>
              </a:rPr>
            </a:br>
            <a:r>
              <a:rPr lang="en-US" sz="3200" dirty="0">
                <a:solidFill>
                  <a:srgbClr val="04617B"/>
                </a:solidFill>
                <a:ea typeface="+mj-ea"/>
                <a:cs typeface="+mj-cs"/>
              </a:rPr>
              <a:t>3-Animal passes into a state of anesthesia with minimal amount of struggling</a:t>
            </a:r>
            <a:endParaRPr lang="ar-IQ"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36096" y="1268760"/>
            <a:ext cx="3528392" cy="496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70558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6632"/>
            <a:ext cx="8291264" cy="864096"/>
          </a:xfrm>
        </p:spPr>
        <p:txBody>
          <a:bodyPr>
            <a:normAutofit fontScale="90000"/>
          </a:bodyPr>
          <a:lstStyle/>
          <a:p>
            <a:pPr rtl="0"/>
            <a:r>
              <a:rPr lang="en-US" sz="4900" b="1" i="1" dirty="0" smtClean="0">
                <a:solidFill>
                  <a:srgbClr val="FF0000"/>
                </a:solidFill>
              </a:rPr>
              <a:t/>
            </a:r>
            <a:br>
              <a:rPr lang="en-US" sz="4900" b="1" i="1" dirty="0" smtClean="0">
                <a:solidFill>
                  <a:srgbClr val="FF0000"/>
                </a:solidFill>
              </a:rPr>
            </a:br>
            <a:r>
              <a:rPr lang="en-US" b="1" i="1" dirty="0">
                <a:solidFill>
                  <a:srgbClr val="FF0000"/>
                </a:solidFill>
                <a:latin typeface="Times New Roman" pitchFamily="18" charset="0"/>
                <a:cs typeface="Times New Roman" pitchFamily="18" charset="0"/>
              </a:rPr>
              <a:t>Stages of general anesthesia</a:t>
            </a:r>
            <a:r>
              <a:rPr lang="en-US" sz="2500" b="1" i="1" u="sng" dirty="0">
                <a:solidFill>
                  <a:srgbClr val="04617B"/>
                </a:solidFill>
              </a:rPr>
              <a:t/>
            </a:r>
            <a:br>
              <a:rPr lang="en-US" sz="2500" b="1" i="1" u="sng" dirty="0">
                <a:solidFill>
                  <a:srgbClr val="04617B"/>
                </a:solidFill>
              </a:rPr>
            </a:br>
            <a:endParaRPr lang="ar-IQ" dirty="0"/>
          </a:p>
        </p:txBody>
      </p:sp>
      <p:sp>
        <p:nvSpPr>
          <p:cNvPr id="3" name="عنصر نائب للمحتوى 2"/>
          <p:cNvSpPr>
            <a:spLocks noGrp="1"/>
          </p:cNvSpPr>
          <p:nvPr>
            <p:ph idx="1"/>
          </p:nvPr>
        </p:nvSpPr>
        <p:spPr>
          <a:xfrm>
            <a:off x="251520" y="1052736"/>
            <a:ext cx="8712968" cy="5472608"/>
          </a:xfrm>
        </p:spPr>
        <p:txBody>
          <a:bodyPr>
            <a:normAutofit/>
          </a:bodyPr>
          <a:lstStyle/>
          <a:p>
            <a:pPr marL="0" indent="0" algn="l">
              <a:buNone/>
            </a:pPr>
            <a:r>
              <a:rPr lang="en-US" sz="2500" b="1" u="sng" dirty="0">
                <a:solidFill>
                  <a:srgbClr val="FF0000"/>
                </a:solidFill>
                <a:ea typeface="+mj-ea"/>
                <a:cs typeface="+mj-cs"/>
              </a:rPr>
              <a:t>1-Stage I (Stage of voluntary excitement or Induction stage): -</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a-</a:t>
            </a:r>
            <a:r>
              <a:rPr lang="en-US" sz="2500" b="1" dirty="0">
                <a:solidFill>
                  <a:prstClr val="black"/>
                </a:solidFill>
                <a:ea typeface="+mj-ea"/>
                <a:cs typeface="+mj-cs"/>
              </a:rPr>
              <a:t>The animal is conscious</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b-</a:t>
            </a:r>
            <a:r>
              <a:rPr lang="en-US" sz="2500" b="1" dirty="0">
                <a:solidFill>
                  <a:prstClr val="black"/>
                </a:solidFill>
                <a:ea typeface="+mj-ea"/>
                <a:cs typeface="+mj-cs"/>
              </a:rPr>
              <a:t>Respiratory and pulse rates increase</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c-</a:t>
            </a:r>
            <a:r>
              <a:rPr lang="en-US" sz="2500" b="1" dirty="0">
                <a:solidFill>
                  <a:prstClr val="black"/>
                </a:solidFill>
                <a:ea typeface="+mj-ea"/>
                <a:cs typeface="+mj-cs"/>
              </a:rPr>
              <a:t>Dilatation of the pupil</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d-</a:t>
            </a:r>
            <a:r>
              <a:rPr lang="en-US" sz="2500" b="1" dirty="0">
                <a:solidFill>
                  <a:prstClr val="black"/>
                </a:solidFill>
                <a:ea typeface="+mj-ea"/>
                <a:cs typeface="+mj-cs"/>
              </a:rPr>
              <a:t>Urine and faces may be voided</a:t>
            </a:r>
            <a:br>
              <a:rPr lang="en-US" sz="2500" b="1" dirty="0">
                <a:solidFill>
                  <a:prstClr val="black"/>
                </a:solidFill>
                <a:ea typeface="+mj-ea"/>
                <a:cs typeface="+mj-cs"/>
              </a:rPr>
            </a:br>
            <a:r>
              <a:rPr lang="en-US" sz="2500" dirty="0">
                <a:solidFill>
                  <a:srgbClr val="04617B"/>
                </a:solidFill>
                <a:ea typeface="+mj-ea"/>
                <a:cs typeface="+mj-cs"/>
              </a:rPr>
              <a:t/>
            </a:r>
            <a:br>
              <a:rPr lang="en-US" sz="2500" dirty="0">
                <a:solidFill>
                  <a:srgbClr val="04617B"/>
                </a:solidFill>
                <a:ea typeface="+mj-ea"/>
                <a:cs typeface="+mj-cs"/>
              </a:rPr>
            </a:br>
            <a:r>
              <a:rPr lang="en-US" sz="2500" b="1" u="sng" dirty="0">
                <a:solidFill>
                  <a:srgbClr val="FF0000"/>
                </a:solidFill>
                <a:ea typeface="+mj-ea"/>
                <a:cs typeface="+mj-cs"/>
              </a:rPr>
              <a:t>2-Stage II (Stage of involuntary excitement or </a:t>
            </a:r>
            <a:r>
              <a:rPr lang="en-US" sz="2500" b="1" u="sng" dirty="0" smtClean="0">
                <a:solidFill>
                  <a:srgbClr val="FF0000"/>
                </a:solidFill>
                <a:ea typeface="+mj-ea"/>
                <a:cs typeface="+mj-cs"/>
              </a:rPr>
              <a:t>Delirium </a:t>
            </a:r>
            <a:r>
              <a:rPr lang="en-US" sz="2500" b="1" u="sng" dirty="0">
                <a:solidFill>
                  <a:srgbClr val="FF0000"/>
                </a:solidFill>
                <a:ea typeface="+mj-ea"/>
                <a:cs typeface="+mj-cs"/>
              </a:rPr>
              <a:t>stage): -</a:t>
            </a:r>
            <a:r>
              <a:rPr lang="en-US" sz="2500" b="1" dirty="0">
                <a:solidFill>
                  <a:srgbClr val="FF0000"/>
                </a:solidFill>
                <a:ea typeface="+mj-ea"/>
                <a:cs typeface="+mj-cs"/>
              </a:rPr>
              <a:t/>
            </a:r>
            <a:br>
              <a:rPr lang="en-US" sz="2500" b="1" dirty="0">
                <a:solidFill>
                  <a:srgbClr val="FF0000"/>
                </a:solidFill>
                <a:ea typeface="+mj-ea"/>
                <a:cs typeface="+mj-cs"/>
              </a:rPr>
            </a:br>
            <a:r>
              <a:rPr lang="en-US" sz="2500" dirty="0">
                <a:solidFill>
                  <a:srgbClr val="FF0000"/>
                </a:solidFill>
                <a:ea typeface="+mj-ea"/>
                <a:cs typeface="+mj-cs"/>
              </a:rPr>
              <a:t>a-</a:t>
            </a:r>
            <a:r>
              <a:rPr lang="en-US" sz="2500" b="1" dirty="0">
                <a:solidFill>
                  <a:prstClr val="black"/>
                </a:solidFill>
                <a:ea typeface="+mj-ea"/>
                <a:cs typeface="+mj-cs"/>
              </a:rPr>
              <a:t>Loss of consciousness</a:t>
            </a:r>
            <a:r>
              <a:rPr lang="en-US" sz="2500" dirty="0">
                <a:solidFill>
                  <a:srgbClr val="04617B"/>
                </a:solidFill>
                <a:ea typeface="+mj-ea"/>
                <a:cs typeface="+mj-cs"/>
              </a:rPr>
              <a:t/>
            </a:r>
            <a:br>
              <a:rPr lang="en-US" sz="2500" dirty="0">
                <a:solidFill>
                  <a:srgbClr val="04617B"/>
                </a:solidFill>
                <a:ea typeface="+mj-ea"/>
                <a:cs typeface="+mj-cs"/>
              </a:rPr>
            </a:br>
            <a:r>
              <a:rPr lang="en-US" sz="2500" dirty="0" smtClean="0">
                <a:solidFill>
                  <a:srgbClr val="FF0000"/>
                </a:solidFill>
                <a:ea typeface="+mj-ea"/>
                <a:cs typeface="+mj-cs"/>
              </a:rPr>
              <a:t>b-</a:t>
            </a:r>
            <a:r>
              <a:rPr lang="en-US" sz="2500" b="1" dirty="0" smtClean="0">
                <a:solidFill>
                  <a:prstClr val="black"/>
                </a:solidFill>
                <a:ea typeface="+mj-ea"/>
                <a:cs typeface="+mj-cs"/>
              </a:rPr>
              <a:t>Exaggerated </a:t>
            </a:r>
            <a:r>
              <a:rPr lang="en-US" sz="2500" b="1" dirty="0">
                <a:solidFill>
                  <a:prstClr val="black"/>
                </a:solidFill>
                <a:ea typeface="+mj-ea"/>
                <a:cs typeface="+mj-cs"/>
              </a:rPr>
              <a:t>reflex to stimuli</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c-</a:t>
            </a:r>
            <a:r>
              <a:rPr lang="en-US" sz="2500" b="1" dirty="0">
                <a:solidFill>
                  <a:prstClr val="black"/>
                </a:solidFill>
                <a:ea typeface="+mj-ea"/>
                <a:cs typeface="+mj-cs"/>
              </a:rPr>
              <a:t>Very irregular respiration</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d-</a:t>
            </a:r>
            <a:r>
              <a:rPr lang="en-US" sz="2500" b="1" dirty="0">
                <a:solidFill>
                  <a:prstClr val="black"/>
                </a:solidFill>
                <a:ea typeface="+mj-ea"/>
                <a:cs typeface="+mj-cs"/>
              </a:rPr>
              <a:t>Eye ball moves from side to side</a:t>
            </a:r>
            <a:r>
              <a:rPr lang="en-US" sz="2500" dirty="0">
                <a:solidFill>
                  <a:srgbClr val="04617B"/>
                </a:solidFill>
                <a:ea typeface="+mj-ea"/>
                <a:cs typeface="+mj-cs"/>
              </a:rPr>
              <a:t/>
            </a:r>
            <a:br>
              <a:rPr lang="en-US" sz="2500" dirty="0">
                <a:solidFill>
                  <a:srgbClr val="04617B"/>
                </a:solidFill>
                <a:ea typeface="+mj-ea"/>
                <a:cs typeface="+mj-cs"/>
              </a:rPr>
            </a:br>
            <a:r>
              <a:rPr lang="en-US" sz="2500" dirty="0">
                <a:solidFill>
                  <a:srgbClr val="FF0000"/>
                </a:solidFill>
                <a:ea typeface="+mj-ea"/>
                <a:cs typeface="+mj-cs"/>
              </a:rPr>
              <a:t>e-</a:t>
            </a:r>
            <a:r>
              <a:rPr lang="en-US" sz="2500" b="1" dirty="0">
                <a:solidFill>
                  <a:prstClr val="black"/>
                </a:solidFill>
                <a:ea typeface="+mj-ea"/>
                <a:cs typeface="+mj-cs"/>
              </a:rPr>
              <a:t>Vomiting may occur due to pharyngeal reflex</a:t>
            </a:r>
            <a:endParaRPr lang="ar-IQ" dirty="0"/>
          </a:p>
        </p:txBody>
      </p:sp>
    </p:spTree>
    <p:extLst>
      <p:ext uri="{BB962C8B-B14F-4D97-AF65-F5344CB8AC3E}">
        <p14:creationId xmlns:p14="http://schemas.microsoft.com/office/powerpoint/2010/main" val="3081832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778098"/>
          </a:xfrm>
        </p:spPr>
        <p:txBody>
          <a:bodyPr/>
          <a:lstStyle/>
          <a:p>
            <a:pPr rtl="0"/>
            <a:r>
              <a:rPr lang="en-US" sz="4000" b="1" i="1" dirty="0">
                <a:solidFill>
                  <a:srgbClr val="FF0000"/>
                </a:solidFill>
                <a:latin typeface="Times New Roman" pitchFamily="18" charset="0"/>
                <a:cs typeface="Times New Roman" pitchFamily="18" charset="0"/>
              </a:rPr>
              <a:t>Stages of general anesthesia</a:t>
            </a:r>
            <a:endParaRPr lang="ar-IQ" dirty="0"/>
          </a:p>
        </p:txBody>
      </p:sp>
      <p:sp>
        <p:nvSpPr>
          <p:cNvPr id="3" name="عنصر نائب للمحتوى 2"/>
          <p:cNvSpPr>
            <a:spLocks noGrp="1"/>
          </p:cNvSpPr>
          <p:nvPr>
            <p:ph idx="1"/>
          </p:nvPr>
        </p:nvSpPr>
        <p:spPr>
          <a:xfrm>
            <a:off x="179512" y="1052736"/>
            <a:ext cx="8856984" cy="5544616"/>
          </a:xfrm>
        </p:spPr>
        <p:txBody>
          <a:bodyPr>
            <a:normAutofit fontScale="92500" lnSpcReduction="10000"/>
          </a:bodyPr>
          <a:lstStyle/>
          <a:p>
            <a:pPr marL="0" indent="0" algn="l" rtl="0">
              <a:buNone/>
            </a:pPr>
            <a:r>
              <a:rPr lang="en-US" sz="2500" b="1" u="sng" dirty="0">
                <a:solidFill>
                  <a:srgbClr val="FF0000"/>
                </a:solidFill>
                <a:ea typeface="+mj-ea"/>
                <a:cs typeface="+mj-cs"/>
              </a:rPr>
              <a:t>3-Stgae III (Stage of surgical anesthesia): -</a:t>
            </a:r>
            <a:br>
              <a:rPr lang="en-US" sz="2500" b="1" u="sng" dirty="0">
                <a:solidFill>
                  <a:srgbClr val="FF0000"/>
                </a:solidFill>
                <a:ea typeface="+mj-ea"/>
                <a:cs typeface="+mj-cs"/>
              </a:rPr>
            </a:br>
            <a:r>
              <a:rPr lang="en-US" sz="2200" dirty="0">
                <a:solidFill>
                  <a:srgbClr val="04617B"/>
                </a:solidFill>
                <a:ea typeface="+mj-ea"/>
                <a:cs typeface="+mj-cs"/>
              </a:rPr>
              <a:t/>
            </a:r>
            <a:br>
              <a:rPr lang="en-US" sz="2200" dirty="0">
                <a:solidFill>
                  <a:srgbClr val="04617B"/>
                </a:solidFill>
                <a:ea typeface="+mj-ea"/>
                <a:cs typeface="+mj-cs"/>
              </a:rPr>
            </a:br>
            <a:r>
              <a:rPr lang="en-US" sz="2200" b="1" dirty="0">
                <a:solidFill>
                  <a:srgbClr val="FF0000"/>
                </a:solidFill>
                <a:ea typeface="+mj-ea"/>
                <a:cs typeface="+mj-cs"/>
              </a:rPr>
              <a:t>a-</a:t>
            </a:r>
            <a:r>
              <a:rPr lang="en-US" sz="2200" b="1" dirty="0">
                <a:solidFill>
                  <a:prstClr val="black"/>
                </a:solidFill>
                <a:ea typeface="+mj-ea"/>
                <a:cs typeface="+mj-cs"/>
              </a:rPr>
              <a:t>Increase regular automatic breathing</a:t>
            </a:r>
            <a:r>
              <a:rPr lang="en-US" sz="2200" b="1" dirty="0">
                <a:solidFill>
                  <a:srgbClr val="04617B"/>
                </a:solidFill>
                <a:ea typeface="+mj-ea"/>
                <a:cs typeface="+mj-cs"/>
              </a:rPr>
              <a:t/>
            </a:r>
            <a:br>
              <a:rPr lang="en-US" sz="2200" b="1" dirty="0">
                <a:solidFill>
                  <a:srgbClr val="04617B"/>
                </a:solidFill>
                <a:ea typeface="+mj-ea"/>
                <a:cs typeface="+mj-cs"/>
              </a:rPr>
            </a:br>
            <a:r>
              <a:rPr lang="en-US" sz="2200" b="1" dirty="0">
                <a:solidFill>
                  <a:srgbClr val="FF0000"/>
                </a:solidFill>
                <a:ea typeface="+mj-ea"/>
                <a:cs typeface="+mj-cs"/>
              </a:rPr>
              <a:t>b-</a:t>
            </a:r>
            <a:r>
              <a:rPr lang="en-US" sz="2200" b="1" dirty="0">
                <a:solidFill>
                  <a:prstClr val="black"/>
                </a:solidFill>
                <a:ea typeface="+mj-ea"/>
                <a:cs typeface="+mj-cs"/>
              </a:rPr>
              <a:t>Fixation of the eyeball</a:t>
            </a:r>
            <a:r>
              <a:rPr lang="en-US" sz="2200" b="1" dirty="0">
                <a:solidFill>
                  <a:srgbClr val="04617B"/>
                </a:solidFill>
                <a:ea typeface="+mj-ea"/>
                <a:cs typeface="+mj-cs"/>
              </a:rPr>
              <a:t/>
            </a:r>
            <a:br>
              <a:rPr lang="en-US" sz="2200" b="1" dirty="0">
                <a:solidFill>
                  <a:srgbClr val="04617B"/>
                </a:solidFill>
                <a:ea typeface="+mj-ea"/>
                <a:cs typeface="+mj-cs"/>
              </a:rPr>
            </a:br>
            <a:r>
              <a:rPr lang="en-US" sz="2200" b="1" dirty="0">
                <a:solidFill>
                  <a:srgbClr val="FF0000"/>
                </a:solidFill>
                <a:ea typeface="+mj-ea"/>
                <a:cs typeface="+mj-cs"/>
              </a:rPr>
              <a:t>c-</a:t>
            </a:r>
            <a:r>
              <a:rPr lang="en-US" sz="2200" b="1" dirty="0">
                <a:solidFill>
                  <a:prstClr val="black"/>
                </a:solidFill>
                <a:ea typeface="+mj-ea"/>
                <a:cs typeface="+mj-cs"/>
              </a:rPr>
              <a:t>Absence of all reflexes</a:t>
            </a:r>
            <a:r>
              <a:rPr lang="en-US" sz="2200" b="1" dirty="0">
                <a:solidFill>
                  <a:srgbClr val="04617B"/>
                </a:solidFill>
                <a:ea typeface="+mj-ea"/>
                <a:cs typeface="+mj-cs"/>
              </a:rPr>
              <a:t/>
            </a:r>
            <a:br>
              <a:rPr lang="en-US" sz="2200" b="1" dirty="0">
                <a:solidFill>
                  <a:srgbClr val="04617B"/>
                </a:solidFill>
                <a:ea typeface="+mj-ea"/>
                <a:cs typeface="+mj-cs"/>
              </a:rPr>
            </a:br>
            <a:r>
              <a:rPr lang="en-US" sz="2200" b="1" dirty="0">
                <a:solidFill>
                  <a:srgbClr val="FF0000"/>
                </a:solidFill>
                <a:ea typeface="+mj-ea"/>
                <a:cs typeface="+mj-cs"/>
              </a:rPr>
              <a:t>d-</a:t>
            </a:r>
            <a:r>
              <a:rPr lang="en-US" sz="2200" b="1" dirty="0">
                <a:solidFill>
                  <a:prstClr val="black"/>
                </a:solidFill>
                <a:ea typeface="+mj-ea"/>
                <a:cs typeface="+mj-cs"/>
              </a:rPr>
              <a:t>Complete muscle relaxation</a:t>
            </a:r>
            <a:br>
              <a:rPr lang="en-US" sz="2200" b="1" dirty="0">
                <a:solidFill>
                  <a:prstClr val="black"/>
                </a:solidFill>
                <a:ea typeface="+mj-ea"/>
                <a:cs typeface="+mj-cs"/>
              </a:rPr>
            </a:br>
            <a:r>
              <a:rPr lang="en-US" sz="2200" dirty="0">
                <a:solidFill>
                  <a:srgbClr val="04617B"/>
                </a:solidFill>
                <a:ea typeface="+mj-ea"/>
                <a:cs typeface="+mj-cs"/>
              </a:rPr>
              <a:t/>
            </a:r>
            <a:br>
              <a:rPr lang="en-US" sz="2200" dirty="0">
                <a:solidFill>
                  <a:srgbClr val="04617B"/>
                </a:solidFill>
                <a:ea typeface="+mj-ea"/>
                <a:cs typeface="+mj-cs"/>
              </a:rPr>
            </a:br>
            <a:r>
              <a:rPr lang="en-US" sz="2500" b="1" u="sng" dirty="0">
                <a:solidFill>
                  <a:srgbClr val="FF0000"/>
                </a:solidFill>
                <a:ea typeface="+mj-ea"/>
                <a:cs typeface="+mj-cs"/>
              </a:rPr>
              <a:t>4-Stage IV (Over dose stage): -</a:t>
            </a:r>
            <a:br>
              <a:rPr lang="en-US" sz="2500" b="1" u="sng" dirty="0">
                <a:solidFill>
                  <a:srgbClr val="FF0000"/>
                </a:solidFill>
                <a:ea typeface="+mj-ea"/>
                <a:cs typeface="+mj-cs"/>
              </a:rPr>
            </a:br>
            <a:r>
              <a:rPr lang="en-US" sz="2200" dirty="0">
                <a:solidFill>
                  <a:srgbClr val="04617B"/>
                </a:solidFill>
                <a:ea typeface="+mj-ea"/>
                <a:cs typeface="+mj-cs"/>
              </a:rPr>
              <a:t/>
            </a:r>
            <a:br>
              <a:rPr lang="en-US" sz="2200" dirty="0">
                <a:solidFill>
                  <a:srgbClr val="04617B"/>
                </a:solidFill>
                <a:ea typeface="+mj-ea"/>
                <a:cs typeface="+mj-cs"/>
              </a:rPr>
            </a:br>
            <a:r>
              <a:rPr lang="en-US" sz="2200" b="1" dirty="0">
                <a:solidFill>
                  <a:srgbClr val="FF0000"/>
                </a:solidFill>
                <a:ea typeface="+mj-ea"/>
                <a:cs typeface="+mj-cs"/>
              </a:rPr>
              <a:t>a-</a:t>
            </a:r>
            <a:r>
              <a:rPr lang="en-US" sz="2200" b="1" dirty="0">
                <a:solidFill>
                  <a:prstClr val="black"/>
                </a:solidFill>
                <a:ea typeface="+mj-ea"/>
                <a:cs typeface="+mj-cs"/>
              </a:rPr>
              <a:t>Complete paralysis of thoracic muscles with active diaphragm, which causes bulging of the relaxed abdominal wall while the relaxed thoracic wall moves inward like resting position during expiration</a:t>
            </a:r>
            <a:br>
              <a:rPr lang="en-US" sz="2200" b="1" dirty="0">
                <a:solidFill>
                  <a:prstClr val="black"/>
                </a:solidFill>
                <a:ea typeface="+mj-ea"/>
                <a:cs typeface="+mj-cs"/>
              </a:rPr>
            </a:br>
            <a:r>
              <a:rPr lang="en-US" sz="2200" b="1" dirty="0">
                <a:solidFill>
                  <a:srgbClr val="FF0000"/>
                </a:solidFill>
                <a:ea typeface="+mj-ea"/>
                <a:cs typeface="+mj-cs"/>
              </a:rPr>
              <a:t>b-</a:t>
            </a:r>
            <a:r>
              <a:rPr lang="en-US" sz="2200" b="1" dirty="0">
                <a:solidFill>
                  <a:prstClr val="black"/>
                </a:solidFill>
                <a:ea typeface="+mj-ea"/>
                <a:cs typeface="+mj-cs"/>
              </a:rPr>
              <a:t>The respiration is gasping in character as a result of jerky movement of the diaphragm.</a:t>
            </a:r>
            <a:br>
              <a:rPr lang="en-US" sz="2200" b="1" dirty="0">
                <a:solidFill>
                  <a:prstClr val="black"/>
                </a:solidFill>
                <a:ea typeface="+mj-ea"/>
                <a:cs typeface="+mj-cs"/>
              </a:rPr>
            </a:br>
            <a:r>
              <a:rPr lang="en-US" sz="2200" b="1" dirty="0">
                <a:solidFill>
                  <a:srgbClr val="FF0000"/>
                </a:solidFill>
                <a:ea typeface="+mj-ea"/>
                <a:cs typeface="+mj-cs"/>
              </a:rPr>
              <a:t>c-</a:t>
            </a:r>
            <a:r>
              <a:rPr lang="en-US" sz="2200" b="1" dirty="0">
                <a:solidFill>
                  <a:prstClr val="black"/>
                </a:solidFill>
                <a:ea typeface="+mj-ea"/>
                <a:cs typeface="+mj-cs"/>
              </a:rPr>
              <a:t>The pulse rate increase</a:t>
            </a:r>
            <a:br>
              <a:rPr lang="en-US" sz="2200" b="1" dirty="0">
                <a:solidFill>
                  <a:prstClr val="black"/>
                </a:solidFill>
                <a:ea typeface="+mj-ea"/>
                <a:cs typeface="+mj-cs"/>
              </a:rPr>
            </a:br>
            <a:r>
              <a:rPr lang="en-US" sz="2200" b="1" dirty="0">
                <a:solidFill>
                  <a:srgbClr val="FF0000"/>
                </a:solidFill>
                <a:ea typeface="+mj-ea"/>
                <a:cs typeface="+mj-cs"/>
              </a:rPr>
              <a:t>d-</a:t>
            </a:r>
            <a:r>
              <a:rPr lang="en-US" sz="2200" b="1" dirty="0">
                <a:solidFill>
                  <a:prstClr val="black"/>
                </a:solidFill>
                <a:ea typeface="+mj-ea"/>
                <a:cs typeface="+mj-cs"/>
              </a:rPr>
              <a:t>The pupil dilate and the eyeball present in fish-eye appearance due to cessation of lachrymal secretion</a:t>
            </a:r>
            <a:br>
              <a:rPr lang="en-US" sz="2200" b="1" dirty="0">
                <a:solidFill>
                  <a:prstClr val="black"/>
                </a:solidFill>
                <a:ea typeface="+mj-ea"/>
                <a:cs typeface="+mj-cs"/>
              </a:rPr>
            </a:br>
            <a:r>
              <a:rPr lang="en-US" sz="2200" b="1" dirty="0">
                <a:solidFill>
                  <a:srgbClr val="FF0000"/>
                </a:solidFill>
                <a:ea typeface="+mj-ea"/>
                <a:cs typeface="+mj-cs"/>
              </a:rPr>
              <a:t>e-</a:t>
            </a:r>
            <a:r>
              <a:rPr lang="en-US" sz="2200" b="1" dirty="0">
                <a:solidFill>
                  <a:prstClr val="black"/>
                </a:solidFill>
                <a:ea typeface="+mj-ea"/>
                <a:cs typeface="+mj-cs"/>
              </a:rPr>
              <a:t>The animal enters stage of death with coma and cyanosis</a:t>
            </a:r>
            <a:endParaRPr lang="ar-IQ" dirty="0"/>
          </a:p>
        </p:txBody>
      </p:sp>
    </p:spTree>
    <p:extLst>
      <p:ext uri="{BB962C8B-B14F-4D97-AF65-F5344CB8AC3E}">
        <p14:creationId xmlns:p14="http://schemas.microsoft.com/office/powerpoint/2010/main" val="6176158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9512" y="274638"/>
            <a:ext cx="8784976" cy="6178698"/>
          </a:xfrm>
        </p:spPr>
        <p:txBody>
          <a:bodyPr/>
          <a:lstStyle/>
          <a:p>
            <a:pPr algn="l" rtl="0"/>
            <a:r>
              <a:rPr lang="en-US" sz="3100" b="1" i="1" u="sng" dirty="0">
                <a:solidFill>
                  <a:srgbClr val="FF0000"/>
                </a:solidFill>
              </a:rPr>
              <a:t>Treatment of overdoses inhalation anesthesia: -</a:t>
            </a:r>
            <a:r>
              <a:rPr lang="en-US" sz="2400" dirty="0">
                <a:solidFill>
                  <a:srgbClr val="04617B"/>
                </a:solidFill>
              </a:rPr>
              <a:t/>
            </a:r>
            <a:br>
              <a:rPr lang="en-US" sz="2400" dirty="0">
                <a:solidFill>
                  <a:srgbClr val="04617B"/>
                </a:solidFill>
              </a:rPr>
            </a:br>
            <a:r>
              <a:rPr lang="en-US" sz="2400" b="1" dirty="0">
                <a:solidFill>
                  <a:srgbClr val="FF0000"/>
                </a:solidFill>
              </a:rPr>
              <a:t>1-</a:t>
            </a:r>
            <a:r>
              <a:rPr lang="en-US" sz="2400" b="1" dirty="0">
                <a:solidFill>
                  <a:prstClr val="black"/>
                </a:solidFill>
              </a:rPr>
              <a:t>Stop of gas inhalation</a:t>
            </a:r>
            <a:r>
              <a:rPr lang="en-US" sz="2400" dirty="0">
                <a:solidFill>
                  <a:srgbClr val="04617B"/>
                </a:solidFill>
              </a:rPr>
              <a:t/>
            </a:r>
            <a:br>
              <a:rPr lang="en-US" sz="2400" dirty="0">
                <a:solidFill>
                  <a:srgbClr val="04617B"/>
                </a:solidFill>
              </a:rPr>
            </a:br>
            <a:r>
              <a:rPr lang="en-US" sz="2400" b="1" dirty="0">
                <a:solidFill>
                  <a:srgbClr val="FF0000"/>
                </a:solidFill>
              </a:rPr>
              <a:t>2-</a:t>
            </a:r>
            <a:r>
              <a:rPr lang="en-US" sz="2400" b="1" dirty="0">
                <a:solidFill>
                  <a:prstClr val="black"/>
                </a:solidFill>
              </a:rPr>
              <a:t>Increase oxygen supply</a:t>
            </a:r>
            <a:r>
              <a:rPr lang="en-US" sz="2400" dirty="0">
                <a:solidFill>
                  <a:srgbClr val="04617B"/>
                </a:solidFill>
              </a:rPr>
              <a:t/>
            </a:r>
            <a:br>
              <a:rPr lang="en-US" sz="2400" dirty="0">
                <a:solidFill>
                  <a:srgbClr val="04617B"/>
                </a:solidFill>
              </a:rPr>
            </a:br>
            <a:r>
              <a:rPr lang="en-US" sz="2400" b="1" dirty="0">
                <a:solidFill>
                  <a:srgbClr val="FF0000"/>
                </a:solidFill>
              </a:rPr>
              <a:t>3-</a:t>
            </a:r>
            <a:r>
              <a:rPr lang="en-US" sz="2400" b="1" dirty="0">
                <a:solidFill>
                  <a:prstClr val="black"/>
                </a:solidFill>
              </a:rPr>
              <a:t>Artificial respiration</a:t>
            </a:r>
            <a:r>
              <a:rPr lang="en-US" sz="2400" dirty="0">
                <a:solidFill>
                  <a:srgbClr val="04617B"/>
                </a:solidFill>
              </a:rPr>
              <a:t/>
            </a:r>
            <a:br>
              <a:rPr lang="en-US" sz="2400" dirty="0">
                <a:solidFill>
                  <a:srgbClr val="04617B"/>
                </a:solidFill>
              </a:rPr>
            </a:br>
            <a:r>
              <a:rPr lang="en-US" sz="2400" b="1" dirty="0" smtClean="0">
                <a:solidFill>
                  <a:srgbClr val="FF0000"/>
                </a:solidFill>
              </a:rPr>
              <a:t>6-</a:t>
            </a:r>
            <a:r>
              <a:rPr lang="en-US" sz="2400" b="1" dirty="0" smtClean="0">
                <a:solidFill>
                  <a:prstClr val="black"/>
                </a:solidFill>
              </a:rPr>
              <a:t>Warming </a:t>
            </a:r>
            <a:r>
              <a:rPr lang="en-US" sz="2400" b="1" dirty="0">
                <a:solidFill>
                  <a:prstClr val="black"/>
                </a:solidFill>
              </a:rPr>
              <a:t>of the animal by straw</a:t>
            </a:r>
            <a:br>
              <a:rPr lang="en-US" sz="2400" b="1" dirty="0">
                <a:solidFill>
                  <a:prstClr val="black"/>
                </a:solidFill>
              </a:rPr>
            </a:br>
            <a:r>
              <a:rPr lang="en-US" sz="2400" dirty="0">
                <a:solidFill>
                  <a:srgbClr val="04617B"/>
                </a:solidFill>
              </a:rPr>
              <a:t/>
            </a:r>
            <a:br>
              <a:rPr lang="en-US" sz="2400" dirty="0">
                <a:solidFill>
                  <a:srgbClr val="04617B"/>
                </a:solidFill>
              </a:rPr>
            </a:br>
            <a:r>
              <a:rPr lang="en-US" sz="2800" b="1" i="1" u="sng" dirty="0">
                <a:solidFill>
                  <a:srgbClr val="FF0000"/>
                </a:solidFill>
              </a:rPr>
              <a:t>Complications of over doses of anesthesia: -</a:t>
            </a:r>
            <a:r>
              <a:rPr lang="en-US" sz="2400" i="1" u="sng" dirty="0">
                <a:solidFill>
                  <a:srgbClr val="04617B"/>
                </a:solidFill>
              </a:rPr>
              <a:t/>
            </a:r>
            <a:br>
              <a:rPr lang="en-US" sz="2400" i="1" u="sng" dirty="0">
                <a:solidFill>
                  <a:srgbClr val="04617B"/>
                </a:solidFill>
              </a:rPr>
            </a:br>
            <a:r>
              <a:rPr lang="en-US" sz="2400" dirty="0">
                <a:solidFill>
                  <a:srgbClr val="04617B"/>
                </a:solidFill>
              </a:rPr>
              <a:t/>
            </a:r>
            <a:br>
              <a:rPr lang="en-US" sz="2400" dirty="0">
                <a:solidFill>
                  <a:srgbClr val="04617B"/>
                </a:solidFill>
              </a:rPr>
            </a:br>
            <a:r>
              <a:rPr lang="en-US" sz="2400" b="1" dirty="0" smtClean="0">
                <a:solidFill>
                  <a:srgbClr val="FF0000"/>
                </a:solidFill>
              </a:rPr>
              <a:t>1- </a:t>
            </a:r>
            <a:r>
              <a:rPr lang="en-US" sz="2400" b="1" dirty="0" smtClean="0">
                <a:solidFill>
                  <a:prstClr val="black"/>
                </a:solidFill>
              </a:rPr>
              <a:t>Syncope, </a:t>
            </a:r>
            <a:r>
              <a:rPr lang="en-US" sz="2400" b="1" dirty="0">
                <a:solidFill>
                  <a:prstClr val="black"/>
                </a:solidFill>
              </a:rPr>
              <a:t>and pathologic affection of respiration and circulation</a:t>
            </a:r>
            <a:br>
              <a:rPr lang="en-US" sz="2400" b="1" dirty="0">
                <a:solidFill>
                  <a:prstClr val="black"/>
                </a:solidFill>
              </a:rPr>
            </a:br>
            <a:r>
              <a:rPr lang="en-US" sz="2400" b="1" dirty="0">
                <a:solidFill>
                  <a:srgbClr val="FF0000"/>
                </a:solidFill>
              </a:rPr>
              <a:t>2-</a:t>
            </a:r>
            <a:r>
              <a:rPr lang="en-US" sz="2400" b="1" dirty="0">
                <a:solidFill>
                  <a:prstClr val="black"/>
                </a:solidFill>
              </a:rPr>
              <a:t>Respiratory arrest</a:t>
            </a:r>
            <a:br>
              <a:rPr lang="en-US" sz="2400" b="1" dirty="0">
                <a:solidFill>
                  <a:prstClr val="black"/>
                </a:solidFill>
              </a:rPr>
            </a:br>
            <a:r>
              <a:rPr lang="en-US" sz="2400" b="1" dirty="0">
                <a:solidFill>
                  <a:srgbClr val="FF0000"/>
                </a:solidFill>
              </a:rPr>
              <a:t>3-</a:t>
            </a:r>
            <a:r>
              <a:rPr lang="en-US" sz="2400" b="1" dirty="0">
                <a:solidFill>
                  <a:prstClr val="black"/>
                </a:solidFill>
              </a:rPr>
              <a:t>Liver intoxication</a:t>
            </a:r>
            <a:endParaRPr lang="ar-IQ" dirty="0"/>
          </a:p>
        </p:txBody>
      </p:sp>
    </p:spTree>
    <p:extLst>
      <p:ext uri="{BB962C8B-B14F-4D97-AF65-F5344CB8AC3E}">
        <p14:creationId xmlns:p14="http://schemas.microsoft.com/office/powerpoint/2010/main" val="3852023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307</TotalTime>
  <Words>127</Words>
  <Application>Microsoft Office PowerPoint</Application>
  <PresentationFormat>عرض على الشاشة (3:4)‏</PresentationFormat>
  <Paragraphs>28</Paragraphs>
  <Slides>12</Slides>
  <Notes>1</Notes>
  <HiddenSlides>0</HiddenSlides>
  <MMClips>0</MMClips>
  <ScaleCrop>false</ScaleCrop>
  <HeadingPairs>
    <vt:vector size="4" baseType="variant">
      <vt:variant>
        <vt:lpstr>نسق</vt:lpstr>
      </vt:variant>
      <vt:variant>
        <vt:i4>1</vt:i4>
      </vt:variant>
      <vt:variant>
        <vt:lpstr>عناوين الشرائح</vt:lpstr>
      </vt:variant>
      <vt:variant>
        <vt:i4>12</vt:i4>
      </vt:variant>
    </vt:vector>
  </HeadingPairs>
  <TitlesOfParts>
    <vt:vector size="13" baseType="lpstr">
      <vt:lpstr>سمة Office</vt:lpstr>
      <vt:lpstr>Inhalant anaesthetics</vt:lpstr>
      <vt:lpstr>Methods of induction of inhalation anesthesia</vt:lpstr>
      <vt:lpstr>Methods of induction of inhalation anesthesia</vt:lpstr>
      <vt:lpstr>Methods of induction of inhalation anesthesia</vt:lpstr>
      <vt:lpstr>Methods of induction of inhalation anesthesia</vt:lpstr>
      <vt:lpstr>Methods of induction of inhalation anesthesia</vt:lpstr>
      <vt:lpstr> Stages of general anesthesia </vt:lpstr>
      <vt:lpstr>Stages of general anesthesia</vt:lpstr>
      <vt:lpstr>Treatment of overdoses inhalation anesthesia: - 1-Stop of gas inhalation 2-Increase oxygen supply 3-Artificial respiration 6-Warming of the animal by straw  Complications of over doses of anesthesia: -  1- Syncope, and pathologic affection of respiration and circulation 2-Respiratory arrest 3-Liver intoxication</vt:lpstr>
      <vt:lpstr>Problems encountered in general anesthesia in bovine: -  General anesthesia in bovine is so dangerous so that nerve block and infiltration analgesia are preferred.   </vt:lpstr>
      <vt:lpstr>Generally, the problems encountered in bovine general anesthesia are: 1-Bloat and regurgitation: - the excessively formed gas in the rumen can't be regurgitated normally with the animal in lateral recumbency, due to higher level of ruminal fluid. This large amount of gases causes: a-Interference with the already impaired respiration, caused by the recumbence position and pressure on diaphragm b-As the pressure increases it will press the cardiac opening that is augmented by the depth of anesthesia, with relaxation of the cardiac opening, so that the fluid flows from the rumen, then it may be collected in the pharyngeal region and may be aspirated leading to drenching pneumonia or death 2-Anoxia: - It resulted from:  a-Respiratory embarrassment by compression of the lower lung due to lateral recumbency.  b-Deep anesthesia causes more diaphragmatic breathing  c-Pressure on diaphragm by abdominal viscera </vt:lpstr>
      <vt:lpstr>3-Radial paralysis: -  This condition may lasts from few minutes to few weeks and its occurrence depends up on: a-Length of time of recumbency b-Body weight c-Thickness of subcutaneous fat generally this condition can be avoided by placing inflated tire under the point of shoulder at the time of casting 4-Salivation: - Use of atropine sulfate reduces amount of saliva.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Inhalant anaesthetics</dc:title>
  <dc:creator>Jassim</dc:creator>
  <cp:lastModifiedBy>waf</cp:lastModifiedBy>
  <cp:revision>17</cp:revision>
  <dcterms:created xsi:type="dcterms:W3CDTF">2015-02-25T05:05:11Z</dcterms:created>
  <dcterms:modified xsi:type="dcterms:W3CDTF">2016-02-29T06:26:28Z</dcterms:modified>
</cp:coreProperties>
</file>