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99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4C25F131-4C1D-4FA9-A8AD-8A8CE4D44414}" type="datetimeFigureOut">
              <a:rPr lang="ar-IQ" smtClean="0"/>
              <a:t>14/05/1437</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23619D1-0641-44C5-BE08-48EDA70814A1}" type="slidenum">
              <a:rPr lang="ar-IQ" smtClean="0"/>
              <a:t>‹#›</a:t>
            </a:fld>
            <a:endParaRPr lang="ar-IQ"/>
          </a:p>
        </p:txBody>
      </p:sp>
    </p:spTree>
    <p:extLst>
      <p:ext uri="{BB962C8B-B14F-4D97-AF65-F5344CB8AC3E}">
        <p14:creationId xmlns:p14="http://schemas.microsoft.com/office/powerpoint/2010/main" val="195338053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F23619D1-0641-44C5-BE08-48EDA70814A1}" type="slidenum">
              <a:rPr lang="ar-IQ" smtClean="0"/>
              <a:t>1</a:t>
            </a:fld>
            <a:endParaRPr lang="ar-IQ"/>
          </a:p>
        </p:txBody>
      </p:sp>
    </p:spTree>
    <p:extLst>
      <p:ext uri="{BB962C8B-B14F-4D97-AF65-F5344CB8AC3E}">
        <p14:creationId xmlns:p14="http://schemas.microsoft.com/office/powerpoint/2010/main" val="561048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14/05/1437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14/05/1437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14/05/1437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14/05/1437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14/05/1437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t>14/05/1437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t>14/05/1437</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t>14/05/1437</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t>14/05/1437</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14/05/1437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14/05/1437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t>14/05/1437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hyperlink" Target="http://www.veterinarysurgery.8m.com/rich_text_5.html"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6178698"/>
          </a:xfrm>
        </p:spPr>
        <p:txBody>
          <a:bodyPr/>
          <a:lstStyle/>
          <a:p>
            <a:pPr algn="l" fontAlgn="base">
              <a:spcAft>
                <a:spcPct val="0"/>
              </a:spcAft>
            </a:pPr>
            <a:r>
              <a:rPr lang="en-US" sz="1200" b="1" dirty="0">
                <a:solidFill>
                  <a:prstClr val="black"/>
                </a:solidFill>
                <a:latin typeface="Arial" pitchFamily="34" charset="0"/>
                <a:ea typeface="Times New Roman" pitchFamily="18" charset="0"/>
                <a:cs typeface="Arial" pitchFamily="34" charset="0"/>
              </a:rPr>
              <a:t> </a:t>
            </a:r>
            <a:r>
              <a:rPr lang="en-US" sz="1200" b="1" dirty="0" smtClean="0">
                <a:solidFill>
                  <a:prstClr val="black"/>
                </a:solidFill>
                <a:latin typeface="Arial" pitchFamily="34" charset="0"/>
                <a:ea typeface="Times New Roman" pitchFamily="18" charset="0"/>
                <a:cs typeface="Arial" pitchFamily="34" charset="0"/>
              </a:rPr>
              <a:t>                                     </a:t>
            </a:r>
            <a:r>
              <a:rPr lang="en-US" sz="3200" b="1" i="1" dirty="0" smtClean="0">
                <a:solidFill>
                  <a:srgbClr val="FF0000"/>
                </a:solidFill>
                <a:latin typeface="Arial" pitchFamily="34" charset="0"/>
                <a:ea typeface="Times New Roman" pitchFamily="18" charset="0"/>
                <a:cs typeface="Arial" pitchFamily="34" charset="0"/>
              </a:rPr>
              <a:t>GENERAL </a:t>
            </a:r>
            <a:r>
              <a:rPr lang="en-US" sz="3200" b="1" i="1" dirty="0">
                <a:solidFill>
                  <a:srgbClr val="FF0000"/>
                </a:solidFill>
                <a:latin typeface="Arial" pitchFamily="34" charset="0"/>
                <a:ea typeface="Times New Roman" pitchFamily="18" charset="0"/>
                <a:cs typeface="Arial" pitchFamily="34" charset="0"/>
              </a:rPr>
              <a:t>ANASTHESIA       </a:t>
            </a:r>
            <a:r>
              <a:rPr lang="en-US" sz="3200" b="1" dirty="0">
                <a:solidFill>
                  <a:srgbClr val="FF0000"/>
                </a:solidFill>
                <a:latin typeface="Arial" pitchFamily="34" charset="0"/>
                <a:ea typeface="Times New Roman" pitchFamily="18" charset="0"/>
                <a:cs typeface="Arial" pitchFamily="34" charset="0"/>
              </a:rPr>
              <a:t>   </a:t>
            </a:r>
            <a:r>
              <a:rPr lang="en-US" sz="3200" dirty="0">
                <a:solidFill>
                  <a:srgbClr val="FF0000"/>
                </a:solidFill>
                <a:latin typeface="Arial" pitchFamily="34" charset="0"/>
                <a:ea typeface="Times New Roman" pitchFamily="18" charset="0"/>
                <a:cs typeface="Arial" pitchFamily="34" charset="0"/>
              </a:rPr>
              <a:t/>
            </a:r>
            <a:br>
              <a:rPr lang="en-US" sz="3200" dirty="0">
                <a:solidFill>
                  <a:srgbClr val="FF0000"/>
                </a:solidFill>
                <a:latin typeface="Arial" pitchFamily="34" charset="0"/>
                <a:ea typeface="Times New Roman" pitchFamily="18" charset="0"/>
                <a:cs typeface="Arial" pitchFamily="34" charset="0"/>
              </a:rPr>
            </a:br>
            <a:r>
              <a:rPr lang="en-US" sz="2000" b="1" i="1" u="sng" dirty="0">
                <a:solidFill>
                  <a:srgbClr val="FF0000"/>
                </a:solidFill>
                <a:latin typeface="Arial" pitchFamily="34" charset="0"/>
                <a:ea typeface="Times New Roman" pitchFamily="18" charset="0"/>
                <a:cs typeface="Arial" pitchFamily="34" charset="0"/>
              </a:rPr>
              <a:t>Definition</a:t>
            </a:r>
            <a:r>
              <a:rPr lang="en-US" sz="2000" i="1" u="sng" dirty="0">
                <a:solidFill>
                  <a:prstClr val="black"/>
                </a:solidFill>
                <a:latin typeface="Arial" pitchFamily="34" charset="0"/>
                <a:ea typeface="Times New Roman" pitchFamily="18" charset="0"/>
                <a:cs typeface="Arial" pitchFamily="34" charset="0"/>
              </a:rPr>
              <a:t>:</a:t>
            </a:r>
            <a:r>
              <a:rPr lang="en-US" sz="2000" dirty="0">
                <a:solidFill>
                  <a:prstClr val="black"/>
                </a:solidFill>
                <a:latin typeface="Arial" pitchFamily="34" charset="0"/>
                <a:ea typeface="Times New Roman" pitchFamily="18" charset="0"/>
                <a:cs typeface="Arial" pitchFamily="34" charset="0"/>
              </a:rPr>
              <a:t/>
            </a:r>
            <a:br>
              <a:rPr lang="en-US" sz="2000" dirty="0">
                <a:solidFill>
                  <a:prstClr val="black"/>
                </a:solidFill>
                <a:latin typeface="Arial" pitchFamily="34" charset="0"/>
                <a:ea typeface="Times New Roman" pitchFamily="18" charset="0"/>
                <a:cs typeface="Arial" pitchFamily="34" charset="0"/>
              </a:rPr>
            </a:br>
            <a:r>
              <a:rPr lang="en-US" sz="2000" dirty="0">
                <a:solidFill>
                  <a:prstClr val="black"/>
                </a:solidFill>
                <a:latin typeface="Arial" pitchFamily="34" charset="0"/>
                <a:ea typeface="Times New Roman" pitchFamily="18" charset="0"/>
                <a:cs typeface="Arial" pitchFamily="34" charset="0"/>
              </a:rPr>
              <a:t>It is a state of unconsciousness as a result of controlled reversible intoxication of the central nervous system, and characterized by lowered sensitivity to external stimuli with diminished motor response to such stimuli. </a:t>
            </a:r>
            <a:br>
              <a:rPr lang="en-US" sz="2000" dirty="0">
                <a:solidFill>
                  <a:prstClr val="black"/>
                </a:solidFill>
                <a:latin typeface="Arial" pitchFamily="34" charset="0"/>
                <a:ea typeface="Times New Roman" pitchFamily="18" charset="0"/>
                <a:cs typeface="Arial" pitchFamily="34" charset="0"/>
              </a:rPr>
            </a:br>
            <a:r>
              <a:rPr lang="en-US" sz="2000" b="1" i="1" u="sng" dirty="0">
                <a:solidFill>
                  <a:srgbClr val="FF0000"/>
                </a:solidFill>
                <a:latin typeface="Arial" pitchFamily="34" charset="0"/>
                <a:ea typeface="Times New Roman" pitchFamily="18" charset="0"/>
                <a:cs typeface="Arial" pitchFamily="34" charset="0"/>
              </a:rPr>
              <a:t>Use</a:t>
            </a:r>
            <a:r>
              <a:rPr lang="en-US" sz="2000" b="1" i="1" u="sng" dirty="0">
                <a:solidFill>
                  <a:srgbClr val="FF0000"/>
                </a:solidFill>
                <a:latin typeface="Arial" pitchFamily="34" charset="0"/>
                <a:ea typeface="Times New Roman" pitchFamily="18" charset="0"/>
                <a:cs typeface="Arial" pitchFamily="34" charset="0"/>
              </a:rPr>
              <a:t>:</a:t>
            </a:r>
            <a:r>
              <a:rPr lang="en-US" sz="2000" dirty="0">
                <a:solidFill>
                  <a:prstClr val="black"/>
                </a:solidFill>
                <a:latin typeface="Arial" pitchFamily="34" charset="0"/>
                <a:ea typeface="Times New Roman" pitchFamily="18" charset="0"/>
                <a:cs typeface="Arial" pitchFamily="34" charset="0"/>
              </a:rPr>
              <a:t/>
            </a:r>
            <a:br>
              <a:rPr lang="en-US" sz="2000" dirty="0">
                <a:solidFill>
                  <a:prstClr val="black"/>
                </a:solidFill>
                <a:latin typeface="Arial" pitchFamily="34" charset="0"/>
                <a:ea typeface="Times New Roman" pitchFamily="18" charset="0"/>
                <a:cs typeface="Arial" pitchFamily="34" charset="0"/>
              </a:rPr>
            </a:br>
            <a:r>
              <a:rPr lang="en-US" sz="2000" dirty="0">
                <a:solidFill>
                  <a:prstClr val="black"/>
                </a:solidFill>
                <a:latin typeface="Arial" pitchFamily="34" charset="0"/>
                <a:ea typeface="Times New Roman" pitchFamily="18" charset="0"/>
                <a:cs typeface="Arial" pitchFamily="34" charset="0"/>
              </a:rPr>
              <a:t>It offers the ideal situation for   </a:t>
            </a:r>
            <a:br>
              <a:rPr lang="en-US" sz="2000" dirty="0">
                <a:solidFill>
                  <a:prstClr val="black"/>
                </a:solidFill>
                <a:latin typeface="Arial" pitchFamily="34" charset="0"/>
                <a:ea typeface="Times New Roman" pitchFamily="18" charset="0"/>
                <a:cs typeface="Arial" pitchFamily="34" charset="0"/>
              </a:rPr>
            </a:br>
            <a:r>
              <a:rPr lang="en-US" sz="2000" dirty="0" smtClean="0">
                <a:solidFill>
                  <a:prstClr val="black"/>
                </a:solidFill>
                <a:latin typeface="Arial" pitchFamily="34" charset="0"/>
                <a:ea typeface="Times New Roman" pitchFamily="18" charset="0"/>
                <a:cs typeface="Arial" pitchFamily="34" charset="0"/>
              </a:rPr>
              <a:t>1-Aseptic </a:t>
            </a:r>
            <a:r>
              <a:rPr lang="en-US" sz="2000" dirty="0">
                <a:solidFill>
                  <a:prstClr val="black"/>
                </a:solidFill>
                <a:latin typeface="Arial" pitchFamily="34" charset="0"/>
                <a:ea typeface="Times New Roman" pitchFamily="18" charset="0"/>
                <a:cs typeface="Arial" pitchFamily="34" charset="0"/>
              </a:rPr>
              <a:t>surgery</a:t>
            </a:r>
            <a:br>
              <a:rPr lang="en-US" sz="2000" dirty="0">
                <a:solidFill>
                  <a:prstClr val="black"/>
                </a:solidFill>
                <a:latin typeface="Arial" pitchFamily="34" charset="0"/>
                <a:ea typeface="Times New Roman" pitchFamily="18" charset="0"/>
                <a:cs typeface="Arial" pitchFamily="34" charset="0"/>
              </a:rPr>
            </a:br>
            <a:r>
              <a:rPr lang="en-US" sz="2000" dirty="0" smtClean="0">
                <a:solidFill>
                  <a:prstClr val="black"/>
                </a:solidFill>
                <a:latin typeface="Arial" pitchFamily="34" charset="0"/>
                <a:ea typeface="Times New Roman" pitchFamily="18" charset="0"/>
                <a:cs typeface="Arial" pitchFamily="34" charset="0"/>
              </a:rPr>
              <a:t>2-Proper </a:t>
            </a:r>
            <a:r>
              <a:rPr lang="en-US" sz="2000" dirty="0">
                <a:solidFill>
                  <a:prstClr val="black"/>
                </a:solidFill>
                <a:latin typeface="Arial" pitchFamily="34" charset="0"/>
                <a:ea typeface="Times New Roman" pitchFamily="18" charset="0"/>
                <a:cs typeface="Arial" pitchFamily="34" charset="0"/>
              </a:rPr>
              <a:t>handling of tissue</a:t>
            </a:r>
            <a:br>
              <a:rPr lang="en-US" sz="2000" dirty="0">
                <a:solidFill>
                  <a:prstClr val="black"/>
                </a:solidFill>
                <a:latin typeface="Arial" pitchFamily="34" charset="0"/>
                <a:ea typeface="Times New Roman" pitchFamily="18" charset="0"/>
                <a:cs typeface="Arial" pitchFamily="34" charset="0"/>
              </a:rPr>
            </a:br>
            <a:r>
              <a:rPr lang="en-US" sz="2000" dirty="0">
                <a:solidFill>
                  <a:prstClr val="black"/>
                </a:solidFill>
                <a:latin typeface="Arial" pitchFamily="34" charset="0"/>
                <a:ea typeface="Times New Roman" pitchFamily="18" charset="0"/>
                <a:cs typeface="Arial" pitchFamily="34" charset="0"/>
              </a:rPr>
              <a:t>3-Hemostasis</a:t>
            </a:r>
            <a:br>
              <a:rPr lang="en-US" sz="2000" dirty="0">
                <a:solidFill>
                  <a:prstClr val="black"/>
                </a:solidFill>
                <a:latin typeface="Arial" pitchFamily="34" charset="0"/>
                <a:ea typeface="Times New Roman" pitchFamily="18" charset="0"/>
                <a:cs typeface="Arial" pitchFamily="34" charset="0"/>
              </a:rPr>
            </a:br>
            <a:r>
              <a:rPr lang="en-US" sz="2000" b="1" i="1" u="sng" dirty="0">
                <a:solidFill>
                  <a:srgbClr val="FF0000"/>
                </a:solidFill>
                <a:latin typeface="Arial" pitchFamily="34" charset="0"/>
                <a:ea typeface="Times New Roman" pitchFamily="18" charset="0"/>
                <a:cs typeface="Arial" pitchFamily="34" charset="0"/>
              </a:rPr>
              <a:t>Reflexes that disappeared during general anesthesia</a:t>
            </a:r>
            <a:r>
              <a:rPr lang="en-US" sz="2000" i="1" u="sng" dirty="0">
                <a:solidFill>
                  <a:prstClr val="black"/>
                </a:solidFill>
                <a:latin typeface="Arial" pitchFamily="34" charset="0"/>
                <a:ea typeface="Times New Roman" pitchFamily="18" charset="0"/>
                <a:cs typeface="Arial" pitchFamily="34" charset="0"/>
              </a:rPr>
              <a:t>:</a:t>
            </a:r>
            <a:r>
              <a:rPr lang="en-US" sz="2000" dirty="0">
                <a:solidFill>
                  <a:prstClr val="black"/>
                </a:solidFill>
                <a:latin typeface="Arial" pitchFamily="34" charset="0"/>
                <a:ea typeface="Times New Roman" pitchFamily="18" charset="0"/>
                <a:cs typeface="Arial" pitchFamily="34" charset="0"/>
              </a:rPr>
              <a:t/>
            </a:r>
            <a:br>
              <a:rPr lang="en-US" sz="2000" dirty="0">
                <a:solidFill>
                  <a:prstClr val="black"/>
                </a:solidFill>
                <a:latin typeface="Arial" pitchFamily="34" charset="0"/>
                <a:ea typeface="Times New Roman" pitchFamily="18" charset="0"/>
                <a:cs typeface="Arial" pitchFamily="34" charset="0"/>
              </a:rPr>
            </a:br>
            <a:r>
              <a:rPr lang="en-US" sz="2000" dirty="0">
                <a:solidFill>
                  <a:prstClr val="black"/>
                </a:solidFill>
                <a:latin typeface="Arial" pitchFamily="34" charset="0"/>
                <a:ea typeface="Times New Roman" pitchFamily="18" charset="0"/>
                <a:cs typeface="Arial" pitchFamily="34" charset="0"/>
              </a:rPr>
              <a:t>1-Pedal reflex          2-Anal reflex               3-Tail reflex                             4-Ear reflex            5-Skin pinching reflex</a:t>
            </a:r>
            <a:br>
              <a:rPr lang="en-US" sz="2000" dirty="0">
                <a:solidFill>
                  <a:prstClr val="black"/>
                </a:solidFill>
                <a:latin typeface="Arial" pitchFamily="34" charset="0"/>
                <a:ea typeface="Times New Roman" pitchFamily="18" charset="0"/>
                <a:cs typeface="Arial" pitchFamily="34" charset="0"/>
              </a:rPr>
            </a:br>
            <a:r>
              <a:rPr lang="en-US" sz="2000" dirty="0">
                <a:solidFill>
                  <a:prstClr val="black"/>
                </a:solidFill>
                <a:latin typeface="Arial" pitchFamily="34" charset="0"/>
                <a:ea typeface="Times New Roman" pitchFamily="18" charset="0"/>
                <a:cs typeface="Arial" pitchFamily="34" charset="0"/>
              </a:rPr>
              <a:t>6-Pharyngeal and laryngeal reflexes                             7-Ocular reflex (corneal)</a:t>
            </a:r>
            <a:endParaRPr lang="ar-IQ" dirty="0"/>
          </a:p>
        </p:txBody>
      </p:sp>
    </p:spTree>
    <p:extLst>
      <p:ext uri="{BB962C8B-B14F-4D97-AF65-F5344CB8AC3E}">
        <p14:creationId xmlns:p14="http://schemas.microsoft.com/office/powerpoint/2010/main" val="7753849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sz="3100" dirty="0">
                <a:solidFill>
                  <a:srgbClr val="FF0000"/>
                </a:solidFill>
                <a:latin typeface="Aharoni" pitchFamily="2" charset="-79"/>
                <a:cs typeface="Aharoni" pitchFamily="2" charset="-79"/>
              </a:rPr>
              <a:t>Types of anesthesia (classification of anesthesia)</a:t>
            </a:r>
            <a:endParaRPr lang="ar-IQ" dirty="0"/>
          </a:p>
        </p:txBody>
      </p:sp>
      <p:sp>
        <p:nvSpPr>
          <p:cNvPr id="3" name="عنصر نائب للمحتوى 2"/>
          <p:cNvSpPr>
            <a:spLocks noGrp="1"/>
          </p:cNvSpPr>
          <p:nvPr>
            <p:ph idx="1"/>
          </p:nvPr>
        </p:nvSpPr>
        <p:spPr/>
        <p:txBody>
          <a:bodyPr>
            <a:normAutofit fontScale="92500" lnSpcReduction="10000"/>
          </a:bodyPr>
          <a:lstStyle/>
          <a:p>
            <a:pPr marL="0" lvl="0" indent="0" algn="just" rtl="0">
              <a:buNone/>
            </a:pPr>
            <a:r>
              <a:rPr lang="en-US" sz="4000" b="1" dirty="0">
                <a:solidFill>
                  <a:srgbClr val="C00000"/>
                </a:solidFill>
              </a:rPr>
              <a:t>1- General anesthesia</a:t>
            </a:r>
          </a:p>
          <a:p>
            <a:pPr marL="0" lvl="0" indent="0" algn="just" rtl="0">
              <a:buNone/>
            </a:pPr>
            <a:r>
              <a:rPr lang="en-US" dirty="0">
                <a:solidFill>
                  <a:prstClr val="black"/>
                </a:solidFill>
              </a:rPr>
              <a:t>A-</a:t>
            </a:r>
            <a:r>
              <a:rPr lang="en-US" dirty="0">
                <a:solidFill>
                  <a:prstClr val="black">
                    <a:tint val="75000"/>
                  </a:prstClr>
                </a:solidFill>
              </a:rPr>
              <a:t> </a:t>
            </a:r>
            <a:r>
              <a:rPr lang="en-US" b="1" dirty="0">
                <a:solidFill>
                  <a:srgbClr val="0070C0"/>
                </a:solidFill>
              </a:rPr>
              <a:t>Using </a:t>
            </a:r>
            <a:r>
              <a:rPr lang="en-US" b="1" dirty="0" err="1">
                <a:solidFill>
                  <a:srgbClr val="0070C0"/>
                </a:solidFill>
              </a:rPr>
              <a:t>volitale</a:t>
            </a:r>
            <a:r>
              <a:rPr lang="en-US" b="1" dirty="0">
                <a:solidFill>
                  <a:srgbClr val="0070C0"/>
                </a:solidFill>
              </a:rPr>
              <a:t> anesthetic agents (general anesthesia  by </a:t>
            </a:r>
            <a:r>
              <a:rPr lang="en-US" b="1" dirty="0" err="1">
                <a:solidFill>
                  <a:srgbClr val="0070C0"/>
                </a:solidFill>
              </a:rPr>
              <a:t>anhalation</a:t>
            </a:r>
            <a:r>
              <a:rPr lang="en-US" b="1" dirty="0">
                <a:solidFill>
                  <a:srgbClr val="0070C0"/>
                </a:solidFill>
              </a:rPr>
              <a:t>).</a:t>
            </a:r>
          </a:p>
          <a:p>
            <a:pPr marL="0" lvl="0" indent="0" algn="just" rtl="0">
              <a:buNone/>
            </a:pPr>
            <a:endParaRPr lang="en-US" dirty="0">
              <a:solidFill>
                <a:prstClr val="black">
                  <a:tint val="75000"/>
                </a:prstClr>
              </a:solidFill>
            </a:endParaRPr>
          </a:p>
          <a:p>
            <a:pPr marL="0" lvl="0" indent="0" algn="just" rtl="0">
              <a:buNone/>
            </a:pPr>
            <a:r>
              <a:rPr lang="en-US" dirty="0">
                <a:solidFill>
                  <a:prstClr val="black"/>
                </a:solidFill>
              </a:rPr>
              <a:t>B-</a:t>
            </a:r>
            <a:r>
              <a:rPr lang="en-US" dirty="0">
                <a:solidFill>
                  <a:prstClr val="black">
                    <a:tint val="75000"/>
                  </a:prstClr>
                </a:solidFill>
              </a:rPr>
              <a:t> </a:t>
            </a:r>
            <a:r>
              <a:rPr lang="en-US" b="1" dirty="0">
                <a:solidFill>
                  <a:srgbClr val="0070C0"/>
                </a:solidFill>
              </a:rPr>
              <a:t>Using non-</a:t>
            </a:r>
            <a:r>
              <a:rPr lang="en-US" b="1" dirty="0" err="1">
                <a:solidFill>
                  <a:srgbClr val="0070C0"/>
                </a:solidFill>
              </a:rPr>
              <a:t>volitale</a:t>
            </a:r>
            <a:r>
              <a:rPr lang="en-US" b="1" dirty="0">
                <a:solidFill>
                  <a:srgbClr val="0070C0"/>
                </a:solidFill>
              </a:rPr>
              <a:t> anesthetic agents (by i/v injection, or </a:t>
            </a:r>
            <a:r>
              <a:rPr lang="en-US" b="1" dirty="0" err="1">
                <a:solidFill>
                  <a:srgbClr val="0070C0"/>
                </a:solidFill>
              </a:rPr>
              <a:t>intraperitoneal</a:t>
            </a:r>
            <a:r>
              <a:rPr lang="en-US" b="1" dirty="0">
                <a:solidFill>
                  <a:srgbClr val="0070C0"/>
                </a:solidFill>
              </a:rPr>
              <a:t>, or oral, or rectal administration).</a:t>
            </a:r>
          </a:p>
          <a:p>
            <a:pPr marL="0" lvl="0" indent="0" algn="just" rtl="0">
              <a:buNone/>
            </a:pPr>
            <a:endParaRPr lang="en-US" dirty="0">
              <a:solidFill>
                <a:prstClr val="black">
                  <a:tint val="75000"/>
                </a:prstClr>
              </a:solidFill>
            </a:endParaRPr>
          </a:p>
          <a:p>
            <a:pPr marL="0" lvl="0" indent="0" algn="just" rtl="0">
              <a:buNone/>
            </a:pPr>
            <a:r>
              <a:rPr lang="en-US" dirty="0">
                <a:solidFill>
                  <a:prstClr val="black"/>
                </a:solidFill>
              </a:rPr>
              <a:t>C-</a:t>
            </a:r>
            <a:r>
              <a:rPr lang="en-US" dirty="0">
                <a:solidFill>
                  <a:prstClr val="black">
                    <a:tint val="75000"/>
                  </a:prstClr>
                </a:solidFill>
              </a:rPr>
              <a:t> </a:t>
            </a:r>
            <a:r>
              <a:rPr lang="en-US" b="1" dirty="0">
                <a:solidFill>
                  <a:srgbClr val="0070C0"/>
                </a:solidFill>
              </a:rPr>
              <a:t>By combination of the two .</a:t>
            </a:r>
          </a:p>
          <a:p>
            <a:pPr marL="0" lvl="0" indent="0" algn="just" rtl="0">
              <a:buNone/>
            </a:pPr>
            <a:endParaRPr lang="ar-IQ" sz="2000" dirty="0">
              <a:solidFill>
                <a:prstClr val="black">
                  <a:tint val="75000"/>
                </a:prstClr>
              </a:solidFill>
            </a:endParaRPr>
          </a:p>
          <a:p>
            <a:pPr algn="l" rtl="0"/>
            <a:endParaRPr lang="ar-IQ" dirty="0"/>
          </a:p>
        </p:txBody>
      </p:sp>
    </p:spTree>
    <p:extLst>
      <p:ext uri="{BB962C8B-B14F-4D97-AF65-F5344CB8AC3E}">
        <p14:creationId xmlns:p14="http://schemas.microsoft.com/office/powerpoint/2010/main" val="31623051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1520" y="274638"/>
            <a:ext cx="8712968" cy="6250706"/>
          </a:xfrm>
        </p:spPr>
        <p:txBody>
          <a:bodyPr>
            <a:normAutofit/>
          </a:bodyPr>
          <a:lstStyle/>
          <a:p>
            <a:pPr algn="l"/>
            <a:r>
              <a:rPr lang="en-US" sz="3200" b="1" i="1" u="sng" dirty="0">
                <a:solidFill>
                  <a:srgbClr val="FF0000"/>
                </a:solidFill>
              </a:rPr>
              <a:t>I-Nonvolatile Compounds (Injectable): -</a:t>
            </a:r>
            <a:r>
              <a:rPr lang="en-US" sz="2000" dirty="0">
                <a:solidFill>
                  <a:srgbClr val="04617B"/>
                </a:solidFill>
              </a:rPr>
              <a:t/>
            </a:r>
            <a:br>
              <a:rPr lang="en-US" sz="2000" dirty="0">
                <a:solidFill>
                  <a:srgbClr val="04617B"/>
                </a:solidFill>
              </a:rPr>
            </a:br>
            <a:r>
              <a:rPr lang="en-US" sz="2400" b="1" i="1" u="sng" dirty="0">
                <a:solidFill>
                  <a:srgbClr val="0070C0"/>
                </a:solidFill>
              </a:rPr>
              <a:t>A-Chloral hydrate: </a:t>
            </a:r>
            <a:r>
              <a:rPr lang="en-US" sz="2000" u="sng" dirty="0">
                <a:solidFill>
                  <a:srgbClr val="0070C0"/>
                </a:solidFill>
              </a:rPr>
              <a:t>-</a:t>
            </a:r>
            <a:r>
              <a:rPr lang="en-US" sz="2000" dirty="0">
                <a:solidFill>
                  <a:srgbClr val="04617B"/>
                </a:solidFill>
              </a:rPr>
              <a:t/>
            </a:r>
            <a:br>
              <a:rPr lang="en-US" sz="2000" dirty="0">
                <a:solidFill>
                  <a:srgbClr val="04617B"/>
                </a:solidFill>
              </a:rPr>
            </a:br>
            <a:r>
              <a:rPr lang="en-US" sz="2000" dirty="0">
                <a:solidFill>
                  <a:srgbClr val="04617B"/>
                </a:solidFill>
              </a:rPr>
              <a:t/>
            </a:r>
            <a:br>
              <a:rPr lang="en-US" sz="2000" dirty="0">
                <a:solidFill>
                  <a:srgbClr val="04617B"/>
                </a:solidFill>
              </a:rPr>
            </a:br>
            <a:r>
              <a:rPr lang="en-US" sz="2400" b="1" i="1" u="sng" dirty="0">
                <a:solidFill>
                  <a:srgbClr val="0070C0"/>
                </a:solidFill>
              </a:rPr>
              <a:t>B-Magnesium sulfate + Chloral hydrate + </a:t>
            </a:r>
            <a:r>
              <a:rPr lang="en-US" sz="2400" b="1" i="1" u="sng" dirty="0" err="1">
                <a:solidFill>
                  <a:srgbClr val="0070C0"/>
                </a:solidFill>
              </a:rPr>
              <a:t>Pentobarbiturate</a:t>
            </a:r>
            <a:r>
              <a:rPr lang="en-US" sz="2400" b="1" i="1" u="sng" dirty="0">
                <a:solidFill>
                  <a:srgbClr val="0070C0"/>
                </a:solidFill>
              </a:rPr>
              <a:t> sodium: </a:t>
            </a:r>
            <a:r>
              <a:rPr lang="en-US" sz="2000" dirty="0">
                <a:solidFill>
                  <a:srgbClr val="04617B"/>
                </a:solidFill>
              </a:rPr>
              <a:t/>
            </a:r>
            <a:br>
              <a:rPr lang="en-US" sz="2000" dirty="0">
                <a:solidFill>
                  <a:srgbClr val="04617B"/>
                </a:solidFill>
              </a:rPr>
            </a:br>
            <a:r>
              <a:rPr lang="en-US" sz="2000" dirty="0">
                <a:solidFill>
                  <a:srgbClr val="04617B"/>
                </a:solidFill>
              </a:rPr>
              <a:t>-It is satisfactory general anesthesia in </a:t>
            </a:r>
            <a:r>
              <a:rPr lang="en-US" sz="2000" dirty="0" smtClean="0">
                <a:solidFill>
                  <a:srgbClr val="04617B"/>
                </a:solidFill>
              </a:rPr>
              <a:t>equine</a:t>
            </a:r>
            <a:r>
              <a:rPr lang="en-US" sz="2000" dirty="0">
                <a:solidFill>
                  <a:srgbClr val="04617B"/>
                </a:solidFill>
              </a:rPr>
              <a:t/>
            </a:r>
            <a:br>
              <a:rPr lang="en-US" sz="2000" dirty="0">
                <a:solidFill>
                  <a:srgbClr val="04617B"/>
                </a:solidFill>
              </a:rPr>
            </a:br>
            <a:r>
              <a:rPr lang="en-US" sz="2000" b="1" i="1" u="sng" dirty="0">
                <a:solidFill>
                  <a:srgbClr val="FF0000"/>
                </a:solidFill>
              </a:rPr>
              <a:t>Preparation</a:t>
            </a:r>
            <a:r>
              <a:rPr lang="en-US" sz="2000" i="1" u="sng" dirty="0">
                <a:solidFill>
                  <a:srgbClr val="04617B"/>
                </a:solidFill>
              </a:rPr>
              <a:t>:</a:t>
            </a:r>
            <a:r>
              <a:rPr lang="en-US" sz="2000" dirty="0">
                <a:solidFill>
                  <a:srgbClr val="04617B"/>
                </a:solidFill>
              </a:rPr>
              <a:t/>
            </a:r>
            <a:br>
              <a:rPr lang="en-US" sz="2000" dirty="0">
                <a:solidFill>
                  <a:srgbClr val="04617B"/>
                </a:solidFill>
              </a:rPr>
            </a:br>
            <a:r>
              <a:rPr lang="en-US" sz="2000" dirty="0">
                <a:solidFill>
                  <a:srgbClr val="04617B"/>
                </a:solidFill>
              </a:rPr>
              <a:t>6% chloral hydrate, 3.5% magnesium sulfate, and 0.5% </a:t>
            </a:r>
            <a:r>
              <a:rPr lang="en-US" sz="2000" dirty="0" err="1">
                <a:solidFill>
                  <a:srgbClr val="04617B"/>
                </a:solidFill>
              </a:rPr>
              <a:t>pentobarbiturate</a:t>
            </a:r>
            <a:r>
              <a:rPr lang="en-US" sz="2000" dirty="0">
                <a:solidFill>
                  <a:srgbClr val="04617B"/>
                </a:solidFill>
              </a:rPr>
              <a:t/>
            </a:r>
            <a:br>
              <a:rPr lang="en-US" sz="2000" dirty="0">
                <a:solidFill>
                  <a:srgbClr val="04617B"/>
                </a:solidFill>
              </a:rPr>
            </a:br>
            <a:r>
              <a:rPr lang="en-US" sz="2000" b="1" i="1" u="sng" dirty="0">
                <a:solidFill>
                  <a:srgbClr val="FF0000"/>
                </a:solidFill>
              </a:rPr>
              <a:t>Dose:</a:t>
            </a:r>
            <a:r>
              <a:rPr lang="en-US" sz="2000" dirty="0">
                <a:solidFill>
                  <a:srgbClr val="04617B"/>
                </a:solidFill>
              </a:rPr>
              <a:t/>
            </a:r>
            <a:br>
              <a:rPr lang="en-US" sz="2000" dirty="0">
                <a:solidFill>
                  <a:srgbClr val="04617B"/>
                </a:solidFill>
              </a:rPr>
            </a:br>
            <a:r>
              <a:rPr lang="en-US" sz="2000" dirty="0">
                <a:solidFill>
                  <a:srgbClr val="04617B"/>
                </a:solidFill>
              </a:rPr>
              <a:t>30 ml/ 50Kg IV for equine and bovine and the sedative dose should be reduced to 0.25 of anesthetic dose</a:t>
            </a:r>
            <a:br>
              <a:rPr lang="en-US" sz="2000" dirty="0">
                <a:solidFill>
                  <a:srgbClr val="04617B"/>
                </a:solidFill>
              </a:rPr>
            </a:br>
            <a:r>
              <a:rPr lang="en-US" sz="2000" b="1" i="1" u="sng" dirty="0">
                <a:solidFill>
                  <a:srgbClr val="FF0000"/>
                </a:solidFill>
              </a:rPr>
              <a:t>Advantages:</a:t>
            </a:r>
            <a:r>
              <a:rPr lang="en-US" sz="2000" dirty="0">
                <a:solidFill>
                  <a:srgbClr val="04617B"/>
                </a:solidFill>
              </a:rPr>
              <a:t/>
            </a:r>
            <a:br>
              <a:rPr lang="en-US" sz="2000" dirty="0">
                <a:solidFill>
                  <a:srgbClr val="04617B"/>
                </a:solidFill>
              </a:rPr>
            </a:br>
            <a:r>
              <a:rPr lang="en-US" sz="2000" dirty="0">
                <a:solidFill>
                  <a:srgbClr val="04617B"/>
                </a:solidFill>
              </a:rPr>
              <a:t>1-Smooth induction and recovery</a:t>
            </a:r>
            <a:br>
              <a:rPr lang="en-US" sz="2000" dirty="0">
                <a:solidFill>
                  <a:srgbClr val="04617B"/>
                </a:solidFill>
              </a:rPr>
            </a:br>
            <a:r>
              <a:rPr lang="en-US" sz="2000" dirty="0">
                <a:solidFill>
                  <a:srgbClr val="04617B"/>
                </a:solidFill>
              </a:rPr>
              <a:t>2-Complete muscle relaxation</a:t>
            </a:r>
            <a:br>
              <a:rPr lang="en-US" sz="2000" dirty="0">
                <a:solidFill>
                  <a:srgbClr val="04617B"/>
                </a:solidFill>
              </a:rPr>
            </a:br>
            <a:r>
              <a:rPr lang="en-US" sz="2000" dirty="0">
                <a:solidFill>
                  <a:srgbClr val="04617B"/>
                </a:solidFill>
              </a:rPr>
              <a:t>3-wide safety margin</a:t>
            </a:r>
            <a:br>
              <a:rPr lang="en-US" sz="2000" dirty="0">
                <a:solidFill>
                  <a:srgbClr val="04617B"/>
                </a:solidFill>
              </a:rPr>
            </a:br>
            <a:r>
              <a:rPr lang="en-US" sz="2000" dirty="0">
                <a:solidFill>
                  <a:srgbClr val="04617B"/>
                </a:solidFill>
              </a:rPr>
              <a:t>4-short anesthetic period (up to 30 </a:t>
            </a:r>
            <a:r>
              <a:rPr lang="en-US" sz="2000" dirty="0" err="1">
                <a:solidFill>
                  <a:srgbClr val="04617B"/>
                </a:solidFill>
              </a:rPr>
              <a:t>mins</a:t>
            </a:r>
            <a:r>
              <a:rPr lang="en-US" sz="2000" dirty="0">
                <a:solidFill>
                  <a:srgbClr val="04617B"/>
                </a:solidFill>
              </a:rPr>
              <a:t>)</a:t>
            </a:r>
            <a:r>
              <a:rPr lang="en-US" sz="4500" dirty="0">
                <a:solidFill>
                  <a:srgbClr val="04617B"/>
                </a:solidFill>
              </a:rPr>
              <a:t/>
            </a:r>
            <a:br>
              <a:rPr lang="en-US" sz="4500" dirty="0">
                <a:solidFill>
                  <a:srgbClr val="04617B"/>
                </a:solidFill>
              </a:rPr>
            </a:br>
            <a:endParaRPr lang="ar-IQ" dirty="0"/>
          </a:p>
        </p:txBody>
      </p:sp>
    </p:spTree>
    <p:extLst>
      <p:ext uri="{BB962C8B-B14F-4D97-AF65-F5344CB8AC3E}">
        <p14:creationId xmlns:p14="http://schemas.microsoft.com/office/powerpoint/2010/main" val="27492377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1520" y="274638"/>
            <a:ext cx="8712968" cy="6178698"/>
          </a:xfrm>
        </p:spPr>
        <p:txBody>
          <a:bodyPr>
            <a:normAutofit/>
          </a:bodyPr>
          <a:lstStyle/>
          <a:p>
            <a:pPr algn="l"/>
            <a:r>
              <a:rPr lang="en-US" sz="2400" b="1" i="1" u="sng" dirty="0">
                <a:solidFill>
                  <a:srgbClr val="0070C0"/>
                </a:solidFill>
              </a:rPr>
              <a:t>C-</a:t>
            </a:r>
            <a:r>
              <a:rPr lang="en-US" sz="2400" b="1" i="1" u="sng" dirty="0" err="1">
                <a:solidFill>
                  <a:srgbClr val="0070C0"/>
                </a:solidFill>
              </a:rPr>
              <a:t>Ketamin</a:t>
            </a:r>
            <a:r>
              <a:rPr lang="en-US" sz="2400" b="1" i="1" u="sng" dirty="0">
                <a:solidFill>
                  <a:srgbClr val="0070C0"/>
                </a:solidFill>
              </a:rPr>
              <a:t> </a:t>
            </a:r>
            <a:r>
              <a:rPr lang="en-US" sz="2400" b="1" i="1" u="sng" dirty="0" err="1" smtClean="0">
                <a:solidFill>
                  <a:srgbClr val="0070C0"/>
                </a:solidFill>
              </a:rPr>
              <a:t>HCl</a:t>
            </a:r>
            <a:r>
              <a:rPr lang="en-US" sz="2400" b="1" i="1" u="sng" dirty="0" smtClean="0">
                <a:solidFill>
                  <a:srgbClr val="0070C0"/>
                </a:solidFill>
              </a:rPr>
              <a:t> </a:t>
            </a:r>
            <a:r>
              <a:rPr lang="en-US" sz="2400" b="1" i="1" u="sng" dirty="0">
                <a:solidFill>
                  <a:srgbClr val="0070C0"/>
                </a:solidFill>
              </a:rPr>
              <a:t>(</a:t>
            </a:r>
            <a:r>
              <a:rPr lang="en-US" sz="2400" b="1" i="1" u="sng" dirty="0" err="1">
                <a:solidFill>
                  <a:srgbClr val="0070C0"/>
                </a:solidFill>
              </a:rPr>
              <a:t>Ketalar</a:t>
            </a:r>
            <a:r>
              <a:rPr lang="en-US" sz="2400" b="1" i="1" u="sng" dirty="0">
                <a:solidFill>
                  <a:srgbClr val="0070C0"/>
                </a:solidFill>
              </a:rPr>
              <a:t>®, </a:t>
            </a:r>
            <a:r>
              <a:rPr lang="en-US" sz="2400" b="1" i="1" u="sng" dirty="0" err="1">
                <a:solidFill>
                  <a:srgbClr val="0070C0"/>
                </a:solidFill>
              </a:rPr>
              <a:t>Vetalar</a:t>
            </a:r>
            <a:r>
              <a:rPr lang="en-US" sz="2400" b="1" i="1" u="sng" dirty="0">
                <a:solidFill>
                  <a:srgbClr val="0070C0"/>
                </a:solidFill>
              </a:rPr>
              <a:t>®, or </a:t>
            </a:r>
            <a:r>
              <a:rPr lang="en-US" sz="2400" b="1" i="1" u="sng" dirty="0" err="1">
                <a:solidFill>
                  <a:srgbClr val="0070C0"/>
                </a:solidFill>
              </a:rPr>
              <a:t>Ketaset</a:t>
            </a:r>
            <a:r>
              <a:rPr lang="en-US" sz="2400" b="1" i="1" u="sng" dirty="0">
                <a:solidFill>
                  <a:srgbClr val="0070C0"/>
                </a:solidFill>
              </a:rPr>
              <a:t>®): -</a:t>
            </a:r>
            <a:r>
              <a:rPr lang="en-US" sz="1800" dirty="0">
                <a:solidFill>
                  <a:srgbClr val="04617B"/>
                </a:solidFill>
              </a:rPr>
              <a:t/>
            </a:r>
            <a:br>
              <a:rPr lang="en-US" sz="1800" dirty="0">
                <a:solidFill>
                  <a:srgbClr val="04617B"/>
                </a:solidFill>
              </a:rPr>
            </a:br>
            <a:r>
              <a:rPr lang="en-US" sz="2000" b="1" i="1" u="sng" dirty="0">
                <a:solidFill>
                  <a:srgbClr val="FF0000"/>
                </a:solidFill>
              </a:rPr>
              <a:t>Definition:</a:t>
            </a:r>
            <a:r>
              <a:rPr lang="en-US" sz="1800" dirty="0">
                <a:solidFill>
                  <a:srgbClr val="04617B"/>
                </a:solidFill>
              </a:rPr>
              <a:t/>
            </a:r>
            <a:br>
              <a:rPr lang="en-US" sz="1800" dirty="0">
                <a:solidFill>
                  <a:srgbClr val="04617B"/>
                </a:solidFill>
              </a:rPr>
            </a:br>
            <a:r>
              <a:rPr lang="en-US" sz="2000" dirty="0">
                <a:solidFill>
                  <a:srgbClr val="04617B"/>
                </a:solidFill>
              </a:rPr>
              <a:t>It is a </a:t>
            </a:r>
            <a:r>
              <a:rPr lang="en-US" sz="2000" dirty="0" smtClean="0">
                <a:solidFill>
                  <a:srgbClr val="04617B"/>
                </a:solidFill>
              </a:rPr>
              <a:t>short </a:t>
            </a:r>
            <a:r>
              <a:rPr lang="en-US" sz="2000" dirty="0">
                <a:solidFill>
                  <a:srgbClr val="04617B"/>
                </a:solidFill>
              </a:rPr>
              <a:t>duration</a:t>
            </a:r>
            <a:br>
              <a:rPr lang="en-US" sz="2000" dirty="0">
                <a:solidFill>
                  <a:srgbClr val="04617B"/>
                </a:solidFill>
              </a:rPr>
            </a:br>
            <a:r>
              <a:rPr lang="en-US" sz="2000" i="1" dirty="0">
                <a:solidFill>
                  <a:srgbClr val="04617B"/>
                </a:solidFill>
              </a:rPr>
              <a:t>Clinical effect:</a:t>
            </a:r>
            <a:r>
              <a:rPr lang="en-US" sz="2000" dirty="0">
                <a:solidFill>
                  <a:srgbClr val="04617B"/>
                </a:solidFill>
              </a:rPr>
              <a:t/>
            </a:r>
            <a:br>
              <a:rPr lang="en-US" sz="2000" dirty="0">
                <a:solidFill>
                  <a:srgbClr val="04617B"/>
                </a:solidFill>
              </a:rPr>
            </a:br>
            <a:r>
              <a:rPr lang="en-US" sz="2000" dirty="0">
                <a:solidFill>
                  <a:srgbClr val="04617B"/>
                </a:solidFill>
              </a:rPr>
              <a:t>1-Good analgesic             2-Poor muscle relaxant            3-Mild respiratory distress</a:t>
            </a:r>
            <a:br>
              <a:rPr lang="en-US" sz="2000" dirty="0">
                <a:solidFill>
                  <a:srgbClr val="04617B"/>
                </a:solidFill>
              </a:rPr>
            </a:br>
            <a:r>
              <a:rPr lang="en-US" sz="2000" dirty="0">
                <a:solidFill>
                  <a:srgbClr val="04617B"/>
                </a:solidFill>
              </a:rPr>
              <a:t>4-It raises arterial blood pressure                                    </a:t>
            </a:r>
            <a:br>
              <a:rPr lang="en-US" sz="2000" dirty="0">
                <a:solidFill>
                  <a:srgbClr val="04617B"/>
                </a:solidFill>
              </a:rPr>
            </a:br>
            <a:r>
              <a:rPr lang="en-US" sz="2000" dirty="0">
                <a:solidFill>
                  <a:srgbClr val="04617B"/>
                </a:solidFill>
              </a:rPr>
              <a:t>5-It</a:t>
            </a:r>
            <a:r>
              <a:rPr lang="en-US" sz="2000" dirty="0">
                <a:solidFill>
                  <a:prstClr val="black"/>
                </a:solidFill>
              </a:rPr>
              <a:t> </a:t>
            </a:r>
            <a:r>
              <a:rPr lang="en-US" sz="2000" u="sng" dirty="0">
                <a:solidFill>
                  <a:prstClr val="black"/>
                </a:solidFill>
                <a:hlinkClick r:id="rId2" tooltip="Click to Continue &gt; by Text-Enhance"/>
              </a:rPr>
              <a:t>w</a:t>
            </a:r>
            <a:r>
              <a:rPr lang="en-US" sz="2000" dirty="0">
                <a:solidFill>
                  <a:prstClr val="black"/>
                </a:solidFill>
                <a:hlinkClick r:id="rId2" tooltip="Click to Continue &gt; by Text-Enhance"/>
              </a:rPr>
              <a:t>or</a:t>
            </a:r>
            <a:r>
              <a:rPr lang="en-US" sz="2000" u="sng" dirty="0">
                <a:solidFill>
                  <a:prstClr val="black"/>
                </a:solidFill>
                <a:hlinkClick r:id="rId2" tooltip="Click to Continue &gt; by Text-Enhance"/>
              </a:rPr>
              <a:t>k</a:t>
            </a:r>
            <a:r>
              <a:rPr lang="en-US" sz="2000" dirty="0">
                <a:solidFill>
                  <a:prstClr val="black"/>
                </a:solidFill>
              </a:rPr>
              <a:t> </a:t>
            </a:r>
            <a:r>
              <a:rPr lang="en-US" sz="2000" dirty="0">
                <a:solidFill>
                  <a:srgbClr val="04617B"/>
                </a:solidFill>
              </a:rPr>
              <a:t>well when combined with </a:t>
            </a:r>
            <a:r>
              <a:rPr lang="en-US" sz="2000" dirty="0" err="1">
                <a:solidFill>
                  <a:srgbClr val="04617B"/>
                </a:solidFill>
              </a:rPr>
              <a:t>xylazine</a:t>
            </a:r>
            <a:r>
              <a:rPr lang="en-US" sz="2000" dirty="0">
                <a:solidFill>
                  <a:srgbClr val="04617B"/>
                </a:solidFill>
              </a:rPr>
              <a:t> and or diazepam</a:t>
            </a:r>
            <a:br>
              <a:rPr lang="en-US" sz="2000" dirty="0">
                <a:solidFill>
                  <a:srgbClr val="04617B"/>
                </a:solidFill>
              </a:rPr>
            </a:br>
            <a:r>
              <a:rPr lang="en-US" sz="2000" i="1" dirty="0">
                <a:solidFill>
                  <a:srgbClr val="04617B"/>
                </a:solidFill>
              </a:rPr>
              <a:t>Doses:</a:t>
            </a:r>
            <a:r>
              <a:rPr lang="en-US" sz="2000" dirty="0">
                <a:solidFill>
                  <a:srgbClr val="04617B"/>
                </a:solidFill>
              </a:rPr>
              <a:t/>
            </a:r>
            <a:br>
              <a:rPr lang="en-US" sz="2000" dirty="0">
                <a:solidFill>
                  <a:srgbClr val="04617B"/>
                </a:solidFill>
              </a:rPr>
            </a:br>
            <a:r>
              <a:rPr lang="en-US" sz="2000" b="1" u="sng" dirty="0">
                <a:solidFill>
                  <a:srgbClr val="FF0000"/>
                </a:solidFill>
              </a:rPr>
              <a:t>1-Equine:-</a:t>
            </a:r>
            <a:r>
              <a:rPr lang="en-US" sz="2000" dirty="0">
                <a:solidFill>
                  <a:srgbClr val="04617B"/>
                </a:solidFill>
              </a:rPr>
              <a:t/>
            </a:r>
            <a:br>
              <a:rPr lang="en-US" sz="2000" dirty="0">
                <a:solidFill>
                  <a:srgbClr val="04617B"/>
                </a:solidFill>
              </a:rPr>
            </a:br>
            <a:r>
              <a:rPr lang="en-US" sz="2000" dirty="0">
                <a:solidFill>
                  <a:srgbClr val="04617B"/>
                </a:solidFill>
              </a:rPr>
              <a:t>2.2mg/kg B.W. + </a:t>
            </a:r>
            <a:r>
              <a:rPr lang="en-US" sz="2000" dirty="0" err="1">
                <a:solidFill>
                  <a:srgbClr val="04617B"/>
                </a:solidFill>
              </a:rPr>
              <a:t>xylazine</a:t>
            </a:r>
            <a:r>
              <a:rPr lang="en-US" sz="2000" dirty="0">
                <a:solidFill>
                  <a:srgbClr val="04617B"/>
                </a:solidFill>
              </a:rPr>
              <a:t> 1.1mg/kg+ Diazepam 0.11mg/kg</a:t>
            </a:r>
            <a:br>
              <a:rPr lang="en-US" sz="2000" dirty="0">
                <a:solidFill>
                  <a:srgbClr val="04617B"/>
                </a:solidFill>
              </a:rPr>
            </a:br>
            <a:r>
              <a:rPr lang="en-US" sz="2000" dirty="0">
                <a:solidFill>
                  <a:srgbClr val="04617B"/>
                </a:solidFill>
              </a:rPr>
              <a:t>-Duration of anesthesia is 45 </a:t>
            </a:r>
            <a:r>
              <a:rPr lang="en-US" sz="2000" dirty="0" err="1">
                <a:solidFill>
                  <a:srgbClr val="04617B"/>
                </a:solidFill>
              </a:rPr>
              <a:t>mins</a:t>
            </a:r>
            <a:r>
              <a:rPr lang="en-US" sz="2000" dirty="0">
                <a:solidFill>
                  <a:srgbClr val="04617B"/>
                </a:solidFill>
              </a:rPr>
              <a:t> and recovery is 90 </a:t>
            </a:r>
            <a:r>
              <a:rPr lang="en-US" sz="2000" dirty="0" err="1">
                <a:solidFill>
                  <a:srgbClr val="04617B"/>
                </a:solidFill>
              </a:rPr>
              <a:t>mins</a:t>
            </a:r>
            <a:r>
              <a:rPr lang="en-US" sz="2000" dirty="0">
                <a:solidFill>
                  <a:srgbClr val="04617B"/>
                </a:solidFill>
              </a:rPr>
              <a:t> </a:t>
            </a:r>
            <a:br>
              <a:rPr lang="en-US" sz="2000" dirty="0">
                <a:solidFill>
                  <a:srgbClr val="04617B"/>
                </a:solidFill>
              </a:rPr>
            </a:br>
            <a:r>
              <a:rPr lang="en-US" sz="2000" b="1" u="sng" dirty="0">
                <a:solidFill>
                  <a:srgbClr val="FF0000"/>
                </a:solidFill>
              </a:rPr>
              <a:t>2-Calves: </a:t>
            </a:r>
            <a:r>
              <a:rPr lang="en-US" sz="2000" u="sng" dirty="0">
                <a:solidFill>
                  <a:srgbClr val="04617B"/>
                </a:solidFill>
              </a:rPr>
              <a:t>-</a:t>
            </a:r>
            <a:r>
              <a:rPr lang="en-US" sz="2000" dirty="0">
                <a:solidFill>
                  <a:srgbClr val="04617B"/>
                </a:solidFill>
              </a:rPr>
              <a:t/>
            </a:r>
            <a:br>
              <a:rPr lang="en-US" sz="2000" dirty="0">
                <a:solidFill>
                  <a:srgbClr val="04617B"/>
                </a:solidFill>
              </a:rPr>
            </a:br>
            <a:r>
              <a:rPr lang="en-US" sz="2000" dirty="0">
                <a:solidFill>
                  <a:srgbClr val="04617B"/>
                </a:solidFill>
              </a:rPr>
              <a:t>Calves from </a:t>
            </a:r>
            <a:r>
              <a:rPr lang="en-US" sz="2000" u="sng" dirty="0">
                <a:solidFill>
                  <a:srgbClr val="04617B"/>
                </a:solidFill>
                <a:hlinkClick r:id="rId2" tooltip="Click to Continue &gt; by Text-Enhance"/>
              </a:rPr>
              <a:t>one</a:t>
            </a:r>
            <a:r>
              <a:rPr lang="en-US" sz="2000" dirty="0">
                <a:solidFill>
                  <a:srgbClr val="04617B"/>
                </a:solidFill>
              </a:rPr>
              <a:t> week to one year can be anesthetized in the following manner</a:t>
            </a:r>
            <a:br>
              <a:rPr lang="en-US" sz="2000" dirty="0">
                <a:solidFill>
                  <a:srgbClr val="04617B"/>
                </a:solidFill>
              </a:rPr>
            </a:br>
            <a:r>
              <a:rPr lang="en-US" sz="2000" u="sng" dirty="0">
                <a:solidFill>
                  <a:srgbClr val="04617B"/>
                </a:solidFill>
              </a:rPr>
              <a:t>a-</a:t>
            </a:r>
            <a:r>
              <a:rPr lang="en-US" sz="2000" u="sng" dirty="0" err="1">
                <a:solidFill>
                  <a:srgbClr val="04617B"/>
                </a:solidFill>
              </a:rPr>
              <a:t>Ketamin</a:t>
            </a:r>
            <a:r>
              <a:rPr lang="en-US" sz="2000" u="sng" dirty="0">
                <a:solidFill>
                  <a:srgbClr val="04617B"/>
                </a:solidFill>
              </a:rPr>
              <a:t> 20 mg/ kg (IM or IV)</a:t>
            </a:r>
            <a:r>
              <a:rPr lang="en-US" sz="2000" dirty="0">
                <a:solidFill>
                  <a:srgbClr val="04617B"/>
                </a:solidFill>
              </a:rPr>
              <a:t/>
            </a:r>
            <a:br>
              <a:rPr lang="en-US" sz="2000" dirty="0">
                <a:solidFill>
                  <a:srgbClr val="04617B"/>
                </a:solidFill>
              </a:rPr>
            </a:br>
            <a:r>
              <a:rPr lang="en-US" sz="2000" u="sng" dirty="0">
                <a:solidFill>
                  <a:srgbClr val="04617B"/>
                </a:solidFill>
              </a:rPr>
              <a:t>b-</a:t>
            </a:r>
            <a:r>
              <a:rPr lang="en-US" sz="2000" u="sng" dirty="0" err="1">
                <a:solidFill>
                  <a:srgbClr val="04617B"/>
                </a:solidFill>
              </a:rPr>
              <a:t>Ketamin</a:t>
            </a:r>
            <a:r>
              <a:rPr lang="en-US" sz="2000" u="sng" dirty="0">
                <a:solidFill>
                  <a:srgbClr val="04617B"/>
                </a:solidFill>
              </a:rPr>
              <a:t> 10 mg/ kg + </a:t>
            </a:r>
            <a:r>
              <a:rPr lang="en-US" sz="2000" u="sng" dirty="0" err="1">
                <a:solidFill>
                  <a:srgbClr val="04617B"/>
                </a:solidFill>
              </a:rPr>
              <a:t>Xylazine</a:t>
            </a:r>
            <a:r>
              <a:rPr lang="en-US" sz="2000" u="sng" dirty="0">
                <a:solidFill>
                  <a:srgbClr val="04617B"/>
                </a:solidFill>
              </a:rPr>
              <a:t> 0.2 mg/ kg (IM)</a:t>
            </a:r>
            <a:r>
              <a:rPr lang="en-US" sz="2000" dirty="0">
                <a:solidFill>
                  <a:srgbClr val="04617B"/>
                </a:solidFill>
              </a:rPr>
              <a:t/>
            </a:r>
            <a:br>
              <a:rPr lang="en-US" sz="2000" dirty="0">
                <a:solidFill>
                  <a:srgbClr val="04617B"/>
                </a:solidFill>
              </a:rPr>
            </a:br>
            <a:r>
              <a:rPr lang="en-US" sz="2000" dirty="0">
                <a:solidFill>
                  <a:srgbClr val="04617B"/>
                </a:solidFill>
              </a:rPr>
              <a:t>Onset is few minutes; duration is 35 minutes, and recovery after 80-90 minutes</a:t>
            </a:r>
            <a:br>
              <a:rPr lang="en-US" sz="2000" dirty="0">
                <a:solidFill>
                  <a:srgbClr val="04617B"/>
                </a:solidFill>
              </a:rPr>
            </a:br>
            <a:endParaRPr lang="ar-IQ" dirty="0"/>
          </a:p>
        </p:txBody>
      </p:sp>
    </p:spTree>
    <p:extLst>
      <p:ext uri="{BB962C8B-B14F-4D97-AF65-F5344CB8AC3E}">
        <p14:creationId xmlns:p14="http://schemas.microsoft.com/office/powerpoint/2010/main" val="1161931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1520" y="274638"/>
            <a:ext cx="8712968" cy="6322714"/>
          </a:xfrm>
        </p:spPr>
        <p:txBody>
          <a:bodyPr>
            <a:normAutofit/>
          </a:bodyPr>
          <a:lstStyle/>
          <a:p>
            <a:pPr algn="l"/>
            <a:r>
              <a:rPr lang="en-US" sz="2400" b="1" u="sng" dirty="0">
                <a:solidFill>
                  <a:srgbClr val="FF0000"/>
                </a:solidFill>
              </a:rPr>
              <a:t>3-Small ruminants: -</a:t>
            </a:r>
            <a:r>
              <a:rPr lang="en-US" sz="2400" dirty="0">
                <a:solidFill>
                  <a:srgbClr val="04617B"/>
                </a:solidFill>
              </a:rPr>
              <a:t/>
            </a:r>
            <a:br>
              <a:rPr lang="en-US" sz="2400" dirty="0">
                <a:solidFill>
                  <a:srgbClr val="04617B"/>
                </a:solidFill>
              </a:rPr>
            </a:br>
            <a:r>
              <a:rPr lang="en-US" sz="2400" dirty="0">
                <a:solidFill>
                  <a:srgbClr val="04617B"/>
                </a:solidFill>
              </a:rPr>
              <a:t>They should be </a:t>
            </a:r>
            <a:r>
              <a:rPr lang="en-US" sz="2400" dirty="0" err="1">
                <a:solidFill>
                  <a:srgbClr val="04617B"/>
                </a:solidFill>
              </a:rPr>
              <a:t>premedicated</a:t>
            </a:r>
            <a:r>
              <a:rPr lang="en-US" sz="2400" dirty="0">
                <a:solidFill>
                  <a:srgbClr val="04617B"/>
                </a:solidFill>
              </a:rPr>
              <a:t> with atropine sulfate 0.3 mg/ kg IM</a:t>
            </a:r>
            <a:br>
              <a:rPr lang="en-US" sz="2400" dirty="0">
                <a:solidFill>
                  <a:srgbClr val="04617B"/>
                </a:solidFill>
              </a:rPr>
            </a:br>
            <a:r>
              <a:rPr lang="en-US" sz="2400" u="sng" dirty="0">
                <a:solidFill>
                  <a:srgbClr val="04617B"/>
                </a:solidFill>
              </a:rPr>
              <a:t>a-</a:t>
            </a:r>
            <a:r>
              <a:rPr lang="en-US" sz="2400" u="sng" dirty="0" err="1">
                <a:solidFill>
                  <a:srgbClr val="04617B"/>
                </a:solidFill>
              </a:rPr>
              <a:t>Ketamin</a:t>
            </a:r>
            <a:r>
              <a:rPr lang="en-US" sz="2400" u="sng" dirty="0">
                <a:solidFill>
                  <a:srgbClr val="04617B"/>
                </a:solidFill>
              </a:rPr>
              <a:t> 20 mg/ kg (IM or slow IV)</a:t>
            </a:r>
            <a:r>
              <a:rPr lang="en-US" sz="2400" dirty="0">
                <a:solidFill>
                  <a:srgbClr val="04617B"/>
                </a:solidFill>
              </a:rPr>
              <a:t/>
            </a:r>
            <a:br>
              <a:rPr lang="en-US" sz="2400" dirty="0">
                <a:solidFill>
                  <a:srgbClr val="04617B"/>
                </a:solidFill>
              </a:rPr>
            </a:br>
            <a:r>
              <a:rPr lang="en-US" sz="2400" u="sng" dirty="0">
                <a:solidFill>
                  <a:srgbClr val="04617B"/>
                </a:solidFill>
              </a:rPr>
              <a:t>b-Ketamin10  mg/ kg + </a:t>
            </a:r>
            <a:r>
              <a:rPr lang="en-US" sz="2400" u="sng" dirty="0" err="1">
                <a:solidFill>
                  <a:srgbClr val="04617B"/>
                </a:solidFill>
              </a:rPr>
              <a:t>Xylazine</a:t>
            </a:r>
            <a:r>
              <a:rPr lang="en-US" sz="2400" u="sng" dirty="0">
                <a:solidFill>
                  <a:srgbClr val="04617B"/>
                </a:solidFill>
              </a:rPr>
              <a:t> 0.22 mg/ Kg</a:t>
            </a:r>
            <a:r>
              <a:rPr lang="en-US" sz="2400" dirty="0">
                <a:solidFill>
                  <a:srgbClr val="04617B"/>
                </a:solidFill>
              </a:rPr>
              <a:t/>
            </a:r>
            <a:br>
              <a:rPr lang="en-US" sz="2400" dirty="0">
                <a:solidFill>
                  <a:srgbClr val="04617B"/>
                </a:solidFill>
              </a:rPr>
            </a:br>
            <a:r>
              <a:rPr lang="en-US" sz="2400" u="sng" dirty="0">
                <a:solidFill>
                  <a:srgbClr val="04617B"/>
                </a:solidFill>
              </a:rPr>
              <a:t>c-</a:t>
            </a:r>
            <a:r>
              <a:rPr lang="en-US" sz="2400" u="sng" dirty="0" err="1">
                <a:solidFill>
                  <a:srgbClr val="04617B"/>
                </a:solidFill>
              </a:rPr>
              <a:t>Ketamin</a:t>
            </a:r>
            <a:r>
              <a:rPr lang="en-US" sz="2400" u="sng" dirty="0">
                <a:solidFill>
                  <a:srgbClr val="04617B"/>
                </a:solidFill>
              </a:rPr>
              <a:t> 4 mg/ kg + </a:t>
            </a:r>
            <a:r>
              <a:rPr lang="en-US" sz="2400" u="sng" dirty="0" err="1">
                <a:solidFill>
                  <a:srgbClr val="04617B"/>
                </a:solidFill>
              </a:rPr>
              <a:t>Xylazine</a:t>
            </a:r>
            <a:r>
              <a:rPr lang="en-US" sz="2400" u="sng" dirty="0">
                <a:solidFill>
                  <a:srgbClr val="04617B"/>
                </a:solidFill>
              </a:rPr>
              <a:t> 0.05 mg/ kg + Diazepam 1-2 mg/ kg</a:t>
            </a:r>
            <a:r>
              <a:rPr lang="en-US" sz="2400" dirty="0">
                <a:solidFill>
                  <a:srgbClr val="04617B"/>
                </a:solidFill>
              </a:rPr>
              <a:t/>
            </a:r>
            <a:br>
              <a:rPr lang="en-US" sz="2400" dirty="0">
                <a:solidFill>
                  <a:srgbClr val="04617B"/>
                </a:solidFill>
              </a:rPr>
            </a:br>
            <a:r>
              <a:rPr lang="en-US" sz="2400" b="1" u="sng" dirty="0">
                <a:solidFill>
                  <a:srgbClr val="FF0000"/>
                </a:solidFill>
              </a:rPr>
              <a:t>4-Dog: -</a:t>
            </a:r>
            <a:r>
              <a:rPr lang="en-US" sz="2400" dirty="0">
                <a:solidFill>
                  <a:srgbClr val="04617B"/>
                </a:solidFill>
              </a:rPr>
              <a:t/>
            </a:r>
            <a:br>
              <a:rPr lang="en-US" sz="2400" dirty="0">
                <a:solidFill>
                  <a:srgbClr val="04617B"/>
                </a:solidFill>
              </a:rPr>
            </a:br>
            <a:r>
              <a:rPr lang="en-US" sz="2400" dirty="0">
                <a:solidFill>
                  <a:srgbClr val="04617B"/>
                </a:solidFill>
              </a:rPr>
              <a:t>-5-10 mg/ Kg IM (</a:t>
            </a:r>
            <a:r>
              <a:rPr lang="en-US" sz="2400" dirty="0" err="1">
                <a:solidFill>
                  <a:srgbClr val="04617B"/>
                </a:solidFill>
              </a:rPr>
              <a:t>premedicated</a:t>
            </a:r>
            <a:r>
              <a:rPr lang="en-US" sz="2400" dirty="0">
                <a:solidFill>
                  <a:srgbClr val="04617B"/>
                </a:solidFill>
              </a:rPr>
              <a:t> with Xylazine1mg/kg or </a:t>
            </a:r>
            <a:r>
              <a:rPr lang="en-US" sz="2400" dirty="0" err="1">
                <a:solidFill>
                  <a:srgbClr val="04617B"/>
                </a:solidFill>
              </a:rPr>
              <a:t>chloropromazine</a:t>
            </a:r>
            <a:r>
              <a:rPr lang="en-US" sz="2400" dirty="0">
                <a:solidFill>
                  <a:srgbClr val="04617B"/>
                </a:solidFill>
              </a:rPr>
              <a:t> 4mg/kg)</a:t>
            </a:r>
            <a:br>
              <a:rPr lang="en-US" sz="2400" dirty="0">
                <a:solidFill>
                  <a:srgbClr val="04617B"/>
                </a:solidFill>
              </a:rPr>
            </a:br>
            <a:r>
              <a:rPr lang="en-US" sz="2400" dirty="0">
                <a:solidFill>
                  <a:srgbClr val="04617B"/>
                </a:solidFill>
              </a:rPr>
              <a:t>-Duration of anesthesia is 30 </a:t>
            </a:r>
            <a:r>
              <a:rPr lang="en-US" sz="2400" dirty="0" err="1">
                <a:solidFill>
                  <a:srgbClr val="04617B"/>
                </a:solidFill>
              </a:rPr>
              <a:t>mins</a:t>
            </a:r>
            <a:r>
              <a:rPr lang="en-US" sz="2400" dirty="0">
                <a:solidFill>
                  <a:srgbClr val="04617B"/>
                </a:solidFill>
              </a:rPr>
              <a:t> and recovery is 90 </a:t>
            </a:r>
            <a:r>
              <a:rPr lang="en-US" sz="2400" dirty="0" err="1">
                <a:solidFill>
                  <a:srgbClr val="04617B"/>
                </a:solidFill>
              </a:rPr>
              <a:t>mins</a:t>
            </a:r>
            <a:r>
              <a:rPr lang="en-US" sz="2400" dirty="0">
                <a:solidFill>
                  <a:srgbClr val="04617B"/>
                </a:solidFill>
              </a:rPr>
              <a:t/>
            </a:r>
            <a:br>
              <a:rPr lang="en-US" sz="2400" dirty="0">
                <a:solidFill>
                  <a:srgbClr val="04617B"/>
                </a:solidFill>
              </a:rPr>
            </a:br>
            <a:r>
              <a:rPr lang="en-US" sz="2400" b="1" u="sng" dirty="0">
                <a:solidFill>
                  <a:srgbClr val="FF0000"/>
                </a:solidFill>
              </a:rPr>
              <a:t>5-Cat: -</a:t>
            </a:r>
            <a:r>
              <a:rPr lang="en-US" sz="2400" dirty="0">
                <a:solidFill>
                  <a:srgbClr val="04617B"/>
                </a:solidFill>
              </a:rPr>
              <a:t/>
            </a:r>
            <a:br>
              <a:rPr lang="en-US" sz="2400" dirty="0">
                <a:solidFill>
                  <a:srgbClr val="04617B"/>
                </a:solidFill>
              </a:rPr>
            </a:br>
            <a:r>
              <a:rPr lang="en-US" sz="2400" dirty="0">
                <a:solidFill>
                  <a:srgbClr val="04617B"/>
                </a:solidFill>
              </a:rPr>
              <a:t>-11-22 mg/ Kg IM (</a:t>
            </a:r>
            <a:r>
              <a:rPr lang="en-US" sz="2400" dirty="0" err="1">
                <a:solidFill>
                  <a:srgbClr val="04617B"/>
                </a:solidFill>
              </a:rPr>
              <a:t>premedicated</a:t>
            </a:r>
            <a:r>
              <a:rPr lang="en-US" sz="2400" dirty="0">
                <a:solidFill>
                  <a:srgbClr val="04617B"/>
                </a:solidFill>
              </a:rPr>
              <a:t> with </a:t>
            </a:r>
            <a:r>
              <a:rPr lang="en-US" sz="2400" dirty="0" err="1">
                <a:solidFill>
                  <a:srgbClr val="04617B"/>
                </a:solidFill>
              </a:rPr>
              <a:t>Xylazine</a:t>
            </a:r>
            <a:r>
              <a:rPr lang="en-US" sz="2400" dirty="0">
                <a:solidFill>
                  <a:srgbClr val="04617B"/>
                </a:solidFill>
              </a:rPr>
              <a:t> 0.5-1mg/kg or </a:t>
            </a:r>
            <a:r>
              <a:rPr lang="en-US" sz="2400" dirty="0" err="1">
                <a:solidFill>
                  <a:srgbClr val="04617B"/>
                </a:solidFill>
              </a:rPr>
              <a:t>chloropromazine</a:t>
            </a:r>
            <a:r>
              <a:rPr lang="en-US" sz="2400" dirty="0">
                <a:solidFill>
                  <a:srgbClr val="04617B"/>
                </a:solidFill>
              </a:rPr>
              <a:t> 2mg/kg)</a:t>
            </a:r>
            <a:br>
              <a:rPr lang="en-US" sz="2400" dirty="0">
                <a:solidFill>
                  <a:srgbClr val="04617B"/>
                </a:solidFill>
              </a:rPr>
            </a:br>
            <a:r>
              <a:rPr lang="en-US" sz="2400" dirty="0">
                <a:solidFill>
                  <a:srgbClr val="04617B"/>
                </a:solidFill>
              </a:rPr>
              <a:t>-Duration of anesthesia is 30 </a:t>
            </a:r>
            <a:r>
              <a:rPr lang="en-US" sz="2400" dirty="0" err="1">
                <a:solidFill>
                  <a:srgbClr val="04617B"/>
                </a:solidFill>
              </a:rPr>
              <a:t>mins</a:t>
            </a:r>
            <a:r>
              <a:rPr lang="en-US" sz="2400" dirty="0">
                <a:solidFill>
                  <a:srgbClr val="04617B"/>
                </a:solidFill>
              </a:rPr>
              <a:t> and recovery is 90 </a:t>
            </a:r>
            <a:r>
              <a:rPr lang="en-US" sz="2400" dirty="0" err="1">
                <a:solidFill>
                  <a:srgbClr val="04617B"/>
                </a:solidFill>
              </a:rPr>
              <a:t>mins</a:t>
            </a:r>
            <a:r>
              <a:rPr lang="en-US" sz="4500" dirty="0">
                <a:solidFill>
                  <a:srgbClr val="04617B"/>
                </a:solidFill>
              </a:rPr>
              <a:t/>
            </a:r>
            <a:br>
              <a:rPr lang="en-US" sz="4500" dirty="0">
                <a:solidFill>
                  <a:srgbClr val="04617B"/>
                </a:solidFill>
              </a:rPr>
            </a:br>
            <a:endParaRPr lang="ar-IQ" dirty="0"/>
          </a:p>
        </p:txBody>
      </p:sp>
    </p:spTree>
    <p:extLst>
      <p:ext uri="{BB962C8B-B14F-4D97-AF65-F5344CB8AC3E}">
        <p14:creationId xmlns:p14="http://schemas.microsoft.com/office/powerpoint/2010/main" val="5182551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6178698"/>
          </a:xfrm>
        </p:spPr>
        <p:txBody>
          <a:bodyPr>
            <a:normAutofit fontScale="90000"/>
          </a:bodyPr>
          <a:lstStyle/>
          <a:p>
            <a:pPr algn="l"/>
            <a:r>
              <a:rPr lang="en-US" sz="3200" b="1" i="1" u="sng" dirty="0">
                <a:solidFill>
                  <a:srgbClr val="FF0000"/>
                </a:solidFill>
              </a:rPr>
              <a:t>Advantages of Injectable general anesthetics:</a:t>
            </a:r>
            <a:r>
              <a:rPr lang="en-US" sz="2800" dirty="0">
                <a:solidFill>
                  <a:srgbClr val="04617B"/>
                </a:solidFill>
              </a:rPr>
              <a:t/>
            </a:r>
            <a:br>
              <a:rPr lang="en-US" sz="2800" dirty="0">
                <a:solidFill>
                  <a:srgbClr val="04617B"/>
                </a:solidFill>
              </a:rPr>
            </a:br>
            <a:r>
              <a:rPr lang="en-US" sz="2800" dirty="0">
                <a:solidFill>
                  <a:srgbClr val="04617B"/>
                </a:solidFill>
              </a:rPr>
              <a:t>1-The most direct route in reaching the CNS with very short induction phase</a:t>
            </a:r>
            <a:br>
              <a:rPr lang="en-US" sz="2800" dirty="0">
                <a:solidFill>
                  <a:srgbClr val="04617B"/>
                </a:solidFill>
              </a:rPr>
            </a:br>
            <a:r>
              <a:rPr lang="en-US" sz="2800" dirty="0">
                <a:solidFill>
                  <a:srgbClr val="04617B"/>
                </a:solidFill>
              </a:rPr>
              <a:t>2-Very economic when compared with inhalation general anesthesia</a:t>
            </a:r>
            <a:br>
              <a:rPr lang="en-US" sz="2800" dirty="0">
                <a:solidFill>
                  <a:srgbClr val="04617B"/>
                </a:solidFill>
              </a:rPr>
            </a:br>
            <a:r>
              <a:rPr lang="en-US" sz="2800" dirty="0">
                <a:solidFill>
                  <a:srgbClr val="04617B"/>
                </a:solidFill>
              </a:rPr>
              <a:t>3-Most injectable general anesthetics are stable and not flammable</a:t>
            </a:r>
            <a:br>
              <a:rPr lang="en-US" sz="2800" dirty="0">
                <a:solidFill>
                  <a:srgbClr val="04617B"/>
                </a:solidFill>
              </a:rPr>
            </a:br>
            <a:r>
              <a:rPr lang="en-US" sz="2800" dirty="0">
                <a:solidFill>
                  <a:srgbClr val="04617B"/>
                </a:solidFill>
              </a:rPr>
              <a:t>4-Most injectable anesthetics can be utilized </a:t>
            </a:r>
            <a:r>
              <a:rPr lang="en-US" sz="2800" dirty="0" err="1">
                <a:solidFill>
                  <a:srgbClr val="04617B"/>
                </a:solidFill>
              </a:rPr>
              <a:t>intraperitoneally</a:t>
            </a:r>
            <a:r>
              <a:rPr lang="en-US" sz="2800" dirty="0">
                <a:solidFill>
                  <a:srgbClr val="04617B"/>
                </a:solidFill>
              </a:rPr>
              <a:t>	</a:t>
            </a:r>
            <a:br>
              <a:rPr lang="en-US" sz="2800" dirty="0">
                <a:solidFill>
                  <a:srgbClr val="04617B"/>
                </a:solidFill>
              </a:rPr>
            </a:br>
            <a:r>
              <a:rPr lang="en-US" sz="2800" dirty="0">
                <a:solidFill>
                  <a:srgbClr val="04617B"/>
                </a:solidFill>
              </a:rPr>
              <a:t>5-Can be utilized with minimal need for assistance</a:t>
            </a:r>
            <a:br>
              <a:rPr lang="en-US" sz="2800" dirty="0">
                <a:solidFill>
                  <a:srgbClr val="04617B"/>
                </a:solidFill>
              </a:rPr>
            </a:br>
            <a:r>
              <a:rPr lang="en-US" sz="3200" b="1" i="1" u="sng" dirty="0">
                <a:solidFill>
                  <a:srgbClr val="FF0000"/>
                </a:solidFill>
              </a:rPr>
              <a:t>Disadvantages of Injectable general anesthetics:</a:t>
            </a:r>
            <a:r>
              <a:rPr lang="en-US" sz="2800" dirty="0">
                <a:solidFill>
                  <a:srgbClr val="04617B"/>
                </a:solidFill>
              </a:rPr>
              <a:t/>
            </a:r>
            <a:br>
              <a:rPr lang="en-US" sz="2800" dirty="0">
                <a:solidFill>
                  <a:srgbClr val="04617B"/>
                </a:solidFill>
              </a:rPr>
            </a:br>
            <a:r>
              <a:rPr lang="en-US" sz="2800" dirty="0">
                <a:solidFill>
                  <a:srgbClr val="04617B"/>
                </a:solidFill>
              </a:rPr>
              <a:t>1-Longer recovery period</a:t>
            </a:r>
            <a:br>
              <a:rPr lang="en-US" sz="2800" dirty="0">
                <a:solidFill>
                  <a:srgbClr val="04617B"/>
                </a:solidFill>
              </a:rPr>
            </a:br>
            <a:r>
              <a:rPr lang="en-US" sz="2800" dirty="0">
                <a:solidFill>
                  <a:srgbClr val="04617B"/>
                </a:solidFill>
              </a:rPr>
              <a:t>2-Management and control of over dose is not as accurate as inhalation</a:t>
            </a:r>
            <a:endParaRPr lang="ar-IQ" dirty="0"/>
          </a:p>
        </p:txBody>
      </p:sp>
    </p:spTree>
    <p:extLst>
      <p:ext uri="{BB962C8B-B14F-4D97-AF65-F5344CB8AC3E}">
        <p14:creationId xmlns:p14="http://schemas.microsoft.com/office/powerpoint/2010/main" val="1876754053"/>
      </p:ext>
    </p:extLst>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307</TotalTime>
  <Words>80</Words>
  <Application>Microsoft Office PowerPoint</Application>
  <PresentationFormat>عرض على الشاشة (3:4)‏</PresentationFormat>
  <Paragraphs>13</Paragraphs>
  <Slides>6</Slides>
  <Notes>1</Notes>
  <HiddenSlides>0</HiddenSlides>
  <MMClips>0</MMClips>
  <ScaleCrop>false</ScaleCrop>
  <HeadingPairs>
    <vt:vector size="4" baseType="variant">
      <vt:variant>
        <vt:lpstr>نسق</vt:lpstr>
      </vt:variant>
      <vt:variant>
        <vt:i4>1</vt:i4>
      </vt:variant>
      <vt:variant>
        <vt:lpstr>عناوين الشرائح</vt:lpstr>
      </vt:variant>
      <vt:variant>
        <vt:i4>6</vt:i4>
      </vt:variant>
    </vt:vector>
  </HeadingPairs>
  <TitlesOfParts>
    <vt:vector size="7" baseType="lpstr">
      <vt:lpstr>سمة Office</vt:lpstr>
      <vt:lpstr>                                      GENERAL ANASTHESIA           Definition: It is a state of unconsciousness as a result of controlled reversible intoxication of the central nervous system, and characterized by lowered sensitivity to external stimuli with diminished motor response to such stimuli.  Use: It offers the ideal situation for    1-Aseptic surgery 2-Proper handling of tissue 3-Hemostasis Reflexes that disappeared during general anesthesia: 1-Pedal reflex          2-Anal reflex               3-Tail reflex                             4-Ear reflex            5-Skin pinching reflex 6-Pharyngeal and laryngeal reflexes                             7-Ocular reflex (corneal)</vt:lpstr>
      <vt:lpstr>Types of anesthesia (classification of anesthesia)</vt:lpstr>
      <vt:lpstr>I-Nonvolatile Compounds (Injectable): - A-Chloral hydrate: -  B-Magnesium sulfate + Chloral hydrate + Pentobarbiturate sodium:  -It is satisfactory general anesthesia in equine Preparation: 6% chloral hydrate, 3.5% magnesium sulfate, and 0.5% pentobarbiturate Dose: 30 ml/ 50Kg IV for equine and bovine and the sedative dose should be reduced to 0.25 of anesthetic dose Advantages: 1-Smooth induction and recovery 2-Complete muscle relaxation 3-wide safety margin 4-short anesthetic period (up to 30 mins) </vt:lpstr>
      <vt:lpstr>C-Ketamin HCl (Ketalar®, Vetalar®, or Ketaset®): - Definition: It is a short duration Clinical effect: 1-Good analgesic             2-Poor muscle relaxant            3-Mild respiratory distress 4-It raises arterial blood pressure                                     5-It work well when combined with xylazine and or diazepam Doses: 1-Equine:- 2.2mg/kg B.W. + xylazine 1.1mg/kg+ Diazepam 0.11mg/kg -Duration of anesthesia is 45 mins and recovery is 90 mins  2-Calves: - Calves from one week to one year can be anesthetized in the following manner a-Ketamin 20 mg/ kg (IM or IV) b-Ketamin 10 mg/ kg + Xylazine 0.2 mg/ kg (IM) Onset is few minutes; duration is 35 minutes, and recovery after 80-90 minutes </vt:lpstr>
      <vt:lpstr>3-Small ruminants: - They should be premedicated with atropine sulfate 0.3 mg/ kg IM a-Ketamin 20 mg/ kg (IM or slow IV) b-Ketamin10  mg/ kg + Xylazine 0.22 mg/ Kg c-Ketamin 4 mg/ kg + Xylazine 0.05 mg/ kg + Diazepam 1-2 mg/ kg 4-Dog: - -5-10 mg/ Kg IM (premedicated with Xylazine1mg/kg or chloropromazine 4mg/kg) -Duration of anesthesia is 30 mins and recovery is 90 mins 5-Cat: - -11-22 mg/ Kg IM (premedicated with Xylazine 0.5-1mg/kg or chloropromazine 2mg/kg) -Duration of anesthesia is 30 mins and recovery is 90 mins </vt:lpstr>
      <vt:lpstr>Advantages of Injectable general anesthetics: 1-The most direct route in reaching the CNS with very short induction phase 2-Very economic when compared with inhalation general anesthesia 3-Most injectable general anesthetics are stable and not flammable 4-Most injectable anesthetics can be utilized intraperitoneally  5-Can be utilized with minimal need for assistance Disadvantages of Injectable general anesthetics: 1-Longer recovery period 2-Management and control of over dose is not as accurate as inhalation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GENERAL ANASTHESIA           Definition: It is a state of unconsciousness and transit paralytic action of the motor center produced by process of controlled reversible intoxication of the CNS without interfering with vital centers. General anesthesia can be classified according to physical characters of anesthetic agent into non-volatile anesthesia ( injectable anesthesia) and volatile anesthesia(inhalation anesthesia). Use: It offers the ideal situation for    1-Aseptic surgery 2-Proper handling of tissue 3-Hemostasis Reflexes that disappeared during general anesthesia: 1-Pedal reflex          2-Anal reflex               3-Tail reflex                             4-Ear reflex            5-Skin pinching reflex 6-Pharyngeal and laryngeal reflexes                             7-Ocular reflex (corneal)</dc:title>
  <dc:creator>Jassim</dc:creator>
  <cp:lastModifiedBy>waf</cp:lastModifiedBy>
  <cp:revision>13</cp:revision>
  <dcterms:created xsi:type="dcterms:W3CDTF">2015-02-18T03:07:53Z</dcterms:created>
  <dcterms:modified xsi:type="dcterms:W3CDTF">2016-02-22T17:12:31Z</dcterms:modified>
</cp:coreProperties>
</file>