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10/05/37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2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10/05/37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71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10/05/37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94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10/05/37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93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10/05/37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8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10/05/37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10/05/37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50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10/05/37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4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10/05/37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91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10/05/37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33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10/05/37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01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10/05/37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754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400" b="1" dirty="0" smtClean="0">
                <a:solidFill>
                  <a:srgbClr val="FFFF00"/>
                </a:solidFill>
              </a:rPr>
              <a:t>عصور التاريخ والإنسان القديم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04904"/>
            <a:ext cx="8229600" cy="511017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ar-SA" sz="2400" b="1" dirty="0" smtClean="0">
                <a:solidFill>
                  <a:schemeClr val="bg1"/>
                </a:solidFill>
              </a:rPr>
              <a:t>  إن حاجة الإنسان إلى السكن في المغاور والكهوف وحاجته إلى تدجين الحيوانات الأليفة والطيور وحاجته إلى الماء والمرعى أكثر من غيرة من سكان الأرض زادت  حاجته إلى الحركة والتنقل والترحال.</a:t>
            </a:r>
          </a:p>
          <a:p>
            <a:pPr algn="just">
              <a:buNone/>
            </a:pPr>
            <a:r>
              <a:rPr lang="ar-SA" sz="2400" b="1" dirty="0" smtClean="0">
                <a:solidFill>
                  <a:srgbClr val="FFFF00"/>
                </a:solidFill>
              </a:rPr>
              <a:t>   وان هذه الحركة تحتاج إلى </a:t>
            </a:r>
            <a:r>
              <a:rPr lang="ar-SA" sz="2400" b="1" dirty="0" smtClean="0">
                <a:solidFill>
                  <a:schemeClr val="bg1"/>
                </a:solidFill>
              </a:rPr>
              <a:t>الرشد والدلالة </a:t>
            </a:r>
            <a:r>
              <a:rPr lang="ar-SA" sz="2400" b="1" dirty="0" smtClean="0">
                <a:solidFill>
                  <a:srgbClr val="FFFF00"/>
                </a:solidFill>
              </a:rPr>
              <a:t>على مناطق انتقاله من مناطق الصيد الغنية بالحيوانات والشواطئ والغابات  وكذلك الطريق ليضمن الأمان والغذاء.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</p:txBody>
      </p:sp>
      <p:pic>
        <p:nvPicPr>
          <p:cNvPr id="4" name="1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6131768"/>
            <a:ext cx="609600" cy="609600"/>
          </a:xfrm>
          <a:prstGeom prst="rect">
            <a:avLst/>
          </a:prstGeom>
        </p:spPr>
      </p:pic>
      <p:pic>
        <p:nvPicPr>
          <p:cNvPr id="1026" name="Picture 2" descr="C:\Users\DELL\Desktop\prehistoric_ma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068960"/>
            <a:ext cx="4769296" cy="3789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LL\Desktop\imag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68960"/>
            <a:ext cx="4159696" cy="36724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7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r>
              <a:rPr lang="ar-SA" sz="3200" b="1" dirty="0">
                <a:solidFill>
                  <a:srgbClr val="FFFF00"/>
                </a:solidFill>
              </a:rPr>
              <a:t>عندما ظهرت الحضارات (وادي الرافدين والنيل ) كان احتياج هذه الفترة إلى </a:t>
            </a:r>
            <a:r>
              <a:rPr lang="ar-SA" sz="3600" b="1" dirty="0">
                <a:solidFill>
                  <a:schemeClr val="bg1"/>
                </a:solidFill>
              </a:rPr>
              <a:t>(الكشاف، والمتتبع) </a:t>
            </a:r>
            <a:r>
              <a:rPr lang="ar-SA" sz="3200" b="1" dirty="0">
                <a:solidFill>
                  <a:srgbClr val="FFFF00"/>
                </a:solidFill>
              </a:rPr>
              <a:t>لإرشاد الجيوش الزاحفة والمجاميع البشرية من مدينة إلى أخرى أو من بلد إلى أخر</a:t>
            </a:r>
            <a:r>
              <a:rPr lang="ar-SA" sz="3200" b="1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endParaRPr lang="ar-SA" sz="3200" b="1" dirty="0">
              <a:solidFill>
                <a:srgbClr val="FFFF00"/>
              </a:solidFill>
            </a:endParaRPr>
          </a:p>
          <a:p>
            <a:r>
              <a:rPr lang="ar-SA" sz="3200" dirty="0"/>
              <a:t> وعند </a:t>
            </a:r>
            <a:r>
              <a:rPr lang="ar-SA" sz="3200" b="1" dirty="0">
                <a:solidFill>
                  <a:srgbClr val="FFFF00"/>
                </a:solidFill>
              </a:rPr>
              <a:t>ظهور الإمبراطوريات </a:t>
            </a:r>
            <a:r>
              <a:rPr lang="ar-SA" sz="3200" b="1" dirty="0">
                <a:solidFill>
                  <a:schemeClr val="bg1"/>
                </a:solidFill>
              </a:rPr>
              <a:t>احتاج الملوك إلى الإدلاء ليدلوهم </a:t>
            </a:r>
            <a:r>
              <a:rPr lang="ar-SA" sz="3200" b="1" dirty="0">
                <a:solidFill>
                  <a:srgbClr val="FFFF00"/>
                </a:solidFill>
              </a:rPr>
              <a:t>إلى أماكن الصيد وخصوصا صيد الوحوش  </a:t>
            </a:r>
            <a:r>
              <a:rPr lang="ar-SA" sz="3200" b="1" dirty="0">
                <a:solidFill>
                  <a:schemeClr val="bg1"/>
                </a:solidFill>
              </a:rPr>
              <a:t>لأنها تدل على قوة شخصية الملك وأيضا للتسلية.</a:t>
            </a:r>
          </a:p>
          <a:p>
            <a:pPr marL="0" indent="0">
              <a:buNone/>
            </a:pPr>
            <a:r>
              <a:rPr lang="ar-SA" sz="3200" b="1" dirty="0" smtClean="0">
                <a:solidFill>
                  <a:schemeClr val="bg1"/>
                </a:solidFill>
              </a:rPr>
              <a:t> </a:t>
            </a:r>
            <a:r>
              <a:rPr lang="ar-SA" sz="3200" b="1" dirty="0">
                <a:solidFill>
                  <a:schemeClr val="bg1"/>
                </a:solidFill>
              </a:rPr>
              <a:t>في هذه الفترة احتاج الملوك </a:t>
            </a:r>
            <a:r>
              <a:rPr lang="ar-SA" sz="3200" dirty="0"/>
              <a:t>إلى إدلاء </a:t>
            </a:r>
            <a:r>
              <a:rPr lang="ar-SA" sz="3200" b="1" dirty="0">
                <a:solidFill>
                  <a:schemeClr val="bg1"/>
                </a:solidFill>
              </a:rPr>
              <a:t>ماهرين وقادرين ومتمكنين  من مهنتهم </a:t>
            </a:r>
            <a:r>
              <a:rPr lang="ar-SA" sz="3200" dirty="0"/>
              <a:t>لأهمية المهنة بالنسبة للملوك في تلك الفترة.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5804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5400" b="1" dirty="0" smtClean="0">
                <a:solidFill>
                  <a:schemeClr val="bg1"/>
                </a:solidFill>
              </a:rPr>
              <a:t>عصور ما قبل الإسلام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ar-SA" sz="3200" b="1" dirty="0" smtClean="0">
                <a:solidFill>
                  <a:srgbClr val="FFFF00"/>
                </a:solidFill>
              </a:rPr>
              <a:t>   في هذا العصر زاد الاهتمام بالمرشد لمصاحبته </a:t>
            </a:r>
            <a:r>
              <a:rPr lang="ar-SA" sz="3200" b="1" dirty="0" smtClean="0">
                <a:solidFill>
                  <a:schemeClr val="bg1"/>
                </a:solidFill>
              </a:rPr>
              <a:t>القوافل التجارية</a:t>
            </a:r>
            <a:r>
              <a:rPr lang="ar-SA" sz="3200" b="1" dirty="0" smtClean="0">
                <a:solidFill>
                  <a:srgbClr val="FFFF00"/>
                </a:solidFill>
              </a:rPr>
              <a:t> الآتية آنذاك من اليمن والعراق ومكة والطائف وبيت لحم والشام ومصر حيث عرف المرشد في تلك الفترة (بالعارفة) مهمته الرئيسية هي :</a:t>
            </a:r>
          </a:p>
          <a:p>
            <a:pPr algn="just">
              <a:buFont typeface="Wingdings" pitchFamily="2" charset="2"/>
              <a:buChar char="q"/>
            </a:pPr>
            <a:r>
              <a:rPr lang="ar-SA" sz="3200" b="1" dirty="0" smtClean="0">
                <a:solidFill>
                  <a:srgbClr val="FFFF00"/>
                </a:solidFill>
              </a:rPr>
              <a:t>   </a:t>
            </a:r>
            <a:r>
              <a:rPr lang="ar-SA" sz="3200" b="1" dirty="0" smtClean="0">
                <a:solidFill>
                  <a:schemeClr val="bg1"/>
                </a:solidFill>
              </a:rPr>
              <a:t>معرفة مخاطر  الطريق وتجنبها </a:t>
            </a:r>
          </a:p>
          <a:p>
            <a:pPr algn="just">
              <a:buFont typeface="Wingdings" pitchFamily="2" charset="2"/>
              <a:buChar char="q"/>
            </a:pPr>
            <a:r>
              <a:rPr lang="ar-SA" sz="3200" b="1" dirty="0" smtClean="0">
                <a:solidFill>
                  <a:schemeClr val="bg1"/>
                </a:solidFill>
              </a:rPr>
              <a:t>الدلالة على مواطن توفر الماء والعشب والراحة ،بالإضافة إلى ذلك كان هناك مقاتلين لحماية القافلة من السراق</a:t>
            </a:r>
            <a:r>
              <a:rPr lang="ar-SA" dirty="0" smtClean="0">
                <a:solidFill>
                  <a:schemeClr val="bg1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ar-SA" dirty="0"/>
          </a:p>
        </p:txBody>
      </p:sp>
      <p:pic>
        <p:nvPicPr>
          <p:cNvPr id="4" name="1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82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كلاسيكي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Microsoft Office PowerPoint</Application>
  <PresentationFormat>عرض على الشاشة (3:4)‏</PresentationFormat>
  <Paragraphs>11</Paragraphs>
  <Slides>3</Slides>
  <Notes>0</Notes>
  <HiddenSlides>0</HiddenSlides>
  <MMClips>2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تدفق</vt:lpstr>
      <vt:lpstr>عصور التاريخ والإنسان القديم</vt:lpstr>
      <vt:lpstr>عرض تقديمي في PowerPoint</vt:lpstr>
      <vt:lpstr>عصور ما قبل الإسلام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عصور التاريخ والإنسان القديم</dc:title>
  <dc:creator>SALAM</dc:creator>
  <cp:lastModifiedBy>SALAM</cp:lastModifiedBy>
  <cp:revision>1</cp:revision>
  <dcterms:created xsi:type="dcterms:W3CDTF">2016-02-18T12:28:50Z</dcterms:created>
  <dcterms:modified xsi:type="dcterms:W3CDTF">2016-02-18T12:29:17Z</dcterms:modified>
</cp:coreProperties>
</file>