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67" r:id="rId5"/>
    <p:sldId id="259" r:id="rId6"/>
    <p:sldId id="260" r:id="rId7"/>
    <p:sldId id="261" r:id="rId8"/>
    <p:sldId id="266" r:id="rId9"/>
    <p:sldId id="262" r:id="rId10"/>
    <p:sldId id="263" r:id="rId11"/>
    <p:sldId id="264" r:id="rId12"/>
    <p:sldId id="268" r:id="rId13"/>
    <p:sldId id="269" r:id="rId14"/>
    <p:sldId id="270" r:id="rId15"/>
    <p:sldId id="271" r:id="rId16"/>
    <p:sldId id="272" r:id="rId17"/>
    <p:sldId id="273" r:id="rId18"/>
    <p:sldId id="275" r:id="rId19"/>
    <p:sldId id="265" r:id="rId20"/>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7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0CFC023-431E-483B-A03D-50CA14F6EFBE}" type="datetimeFigureOut">
              <a:rPr lang="ar-IQ" smtClean="0"/>
              <a:t>02/04/1437</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76C5852-B92F-4001-BA97-F70E7D233CCA}"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0CFC023-431E-483B-A03D-50CA14F6EFBE}" type="datetimeFigureOut">
              <a:rPr lang="ar-IQ" smtClean="0"/>
              <a:t>02/04/1437</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76C5852-B92F-4001-BA97-F70E7D233CCA}"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0CFC023-431E-483B-A03D-50CA14F6EFBE}" type="datetimeFigureOut">
              <a:rPr lang="ar-IQ" smtClean="0"/>
              <a:t>02/04/1437</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76C5852-B92F-4001-BA97-F70E7D233CCA}" type="slidenum">
              <a:rPr lang="ar-IQ" smtClean="0"/>
              <a:t>‹#›</a:t>
            </a:fld>
            <a:endParaRPr lang="ar-IQ"/>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0CFC023-431E-483B-A03D-50CA14F6EFBE}" type="datetimeFigureOut">
              <a:rPr lang="ar-IQ" smtClean="0"/>
              <a:t>02/04/1437</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76C5852-B92F-4001-BA97-F70E7D233CCA}" type="slidenum">
              <a:rPr lang="ar-IQ" smtClean="0"/>
              <a:t>‹#›</a:t>
            </a:fld>
            <a:endParaRPr lang="ar-IQ"/>
          </a:p>
        </p:txBody>
      </p:sp>
      <p:sp>
        <p:nvSpPr>
          <p:cNvPr id="7" name="Title 6"/>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0CFC023-431E-483B-A03D-50CA14F6EFBE}" type="datetimeFigureOut">
              <a:rPr lang="ar-IQ" smtClean="0"/>
              <a:t>02/04/1437</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76C5852-B92F-4001-BA97-F70E7D233CCA}"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B0CFC023-431E-483B-A03D-50CA14F6EFBE}" type="datetimeFigureOut">
              <a:rPr lang="ar-IQ" smtClean="0"/>
              <a:t>02/04/1437</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76C5852-B92F-4001-BA97-F70E7D233CCA}" type="slidenum">
              <a:rPr lang="ar-IQ" smtClean="0"/>
              <a:t>‹#›</a:t>
            </a:fld>
            <a:endParaRPr lang="ar-IQ"/>
          </a:p>
        </p:txBody>
      </p:sp>
      <p:sp>
        <p:nvSpPr>
          <p:cNvPr id="9" name="Content Placeholder 8"/>
          <p:cNvSpPr>
            <a:spLocks noGrp="1"/>
          </p:cNvSpPr>
          <p:nvPr>
            <p:ph sz="quarter" idx="13"/>
          </p:nvPr>
        </p:nvSpPr>
        <p:spPr>
          <a:xfrm>
            <a:off x="676655" y="2679192"/>
            <a:ext cx="3822192" cy="34472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0CFC023-431E-483B-A03D-50CA14F6EFBE}" type="datetimeFigureOut">
              <a:rPr lang="ar-IQ" smtClean="0"/>
              <a:t>02/04/1437</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676C5852-B92F-4001-BA97-F70E7D233CCA}"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B0CFC023-431E-483B-A03D-50CA14F6EFBE}" type="datetimeFigureOut">
              <a:rPr lang="ar-IQ" smtClean="0"/>
              <a:t>02/04/1437</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676C5852-B92F-4001-BA97-F70E7D233CCA}"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0CFC023-431E-483B-A03D-50CA14F6EFBE}" type="datetimeFigureOut">
              <a:rPr lang="ar-IQ" smtClean="0"/>
              <a:t>02/04/1437</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676C5852-B92F-4001-BA97-F70E7D233CCA}"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0CFC023-431E-483B-A03D-50CA14F6EFBE}" type="datetimeFigureOut">
              <a:rPr lang="ar-IQ" smtClean="0"/>
              <a:t>02/04/1437</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76C5852-B92F-4001-BA97-F70E7D233CCA}" type="slidenum">
              <a:rPr lang="ar-IQ" smtClean="0"/>
              <a:t>‹#›</a:t>
            </a:fld>
            <a:endParaRPr lang="ar-IQ"/>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0CFC023-431E-483B-A03D-50CA14F6EFBE}" type="datetimeFigureOut">
              <a:rPr lang="ar-IQ" smtClean="0"/>
              <a:t>02/04/1437</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76C5852-B92F-4001-BA97-F70E7D233CCA}" type="slidenum">
              <a:rPr lang="ar-IQ" smtClean="0"/>
              <a:t>‹#›</a:t>
            </a:fld>
            <a:endParaRPr lang="ar-IQ"/>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0CFC023-431E-483B-A03D-50CA14F6EFBE}" type="datetimeFigureOut">
              <a:rPr lang="ar-IQ" smtClean="0"/>
              <a:t>02/04/1437</a:t>
            </a:fld>
            <a:endParaRPr lang="ar-IQ"/>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ar-IQ"/>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76C5852-B92F-4001-BA97-F70E7D233CCA}" type="slidenum">
              <a:rPr lang="ar-IQ" smtClean="0"/>
              <a:t>‹#›</a:t>
            </a:fld>
            <a:endParaRPr lang="ar-IQ"/>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rgbClr val="FFFFFF"/>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r" defTabSz="914400" rtl="1"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r" defTabSz="914400" rtl="1"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r" defTabSz="914400" rtl="1"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l" rtl="0">
              <a:lnSpc>
                <a:spcPct val="115000"/>
              </a:lnSpc>
              <a:spcAft>
                <a:spcPts val="0"/>
              </a:spcAft>
            </a:pPr>
            <a:r>
              <a:rPr lang="en-US" b="1" dirty="0" smtClean="0">
                <a:effectLst/>
                <a:latin typeface="Times New Roman"/>
                <a:ea typeface="Calibri"/>
                <a:cs typeface="Arial"/>
              </a:rPr>
              <a:t>Communication part II</a:t>
            </a:r>
            <a:endParaRPr lang="en-US" sz="3600" dirty="0">
              <a:ea typeface="Calibri"/>
              <a:cs typeface="Arial"/>
            </a:endParaRPr>
          </a:p>
        </p:txBody>
      </p:sp>
      <p:sp>
        <p:nvSpPr>
          <p:cNvPr id="3" name="عنوان فرعي 2"/>
          <p:cNvSpPr>
            <a:spLocks noGrp="1"/>
          </p:cNvSpPr>
          <p:nvPr>
            <p:ph type="subTitle" idx="1"/>
          </p:nvPr>
        </p:nvSpPr>
        <p:spPr/>
        <p:txBody>
          <a:bodyPr>
            <a:normAutofit/>
          </a:bodyPr>
          <a:lstStyle/>
          <a:p>
            <a:r>
              <a:rPr lang="en-US" sz="3200" b="1" dirty="0" smtClean="0">
                <a:solidFill>
                  <a:schemeClr val="tx1"/>
                </a:solidFill>
              </a:rPr>
              <a:t>Dr. Ali Al- </a:t>
            </a:r>
            <a:r>
              <a:rPr lang="en-US" sz="3200" b="1" dirty="0" err="1" smtClean="0">
                <a:solidFill>
                  <a:schemeClr val="tx1"/>
                </a:solidFill>
              </a:rPr>
              <a:t>Juboori</a:t>
            </a:r>
            <a:endParaRPr lang="ar-IQ" sz="3200" b="1" dirty="0">
              <a:solidFill>
                <a:schemeClr val="tx1"/>
              </a:solidFill>
            </a:endParaRP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6523" y="116632"/>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4653136"/>
            <a:ext cx="2514600" cy="1819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6167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628800"/>
            <a:ext cx="8229600" cy="5059363"/>
          </a:xfrm>
        </p:spPr>
        <p:txBody>
          <a:bodyPr>
            <a:normAutofit/>
          </a:bodyPr>
          <a:lstStyle/>
          <a:p>
            <a:pPr algn="just" rtl="0">
              <a:lnSpc>
                <a:spcPct val="115000"/>
              </a:lnSpc>
              <a:spcAft>
                <a:spcPts val="1000"/>
              </a:spcAft>
            </a:pPr>
            <a:r>
              <a:rPr lang="en-US" b="1" dirty="0" smtClean="0">
                <a:effectLst/>
                <a:highlight>
                  <a:srgbClr val="00FF00"/>
                </a:highlight>
                <a:latin typeface="Times New Roman"/>
                <a:ea typeface="Calibri"/>
                <a:cs typeface="Arial"/>
              </a:rPr>
              <a:t>Therapeutic communication</a:t>
            </a:r>
            <a:endParaRPr lang="en-US" sz="2400" dirty="0">
              <a:ea typeface="Calibri"/>
              <a:cs typeface="Arial"/>
            </a:endParaRPr>
          </a:p>
          <a:p>
            <a:pPr algn="just" rtl="0">
              <a:lnSpc>
                <a:spcPct val="115000"/>
              </a:lnSpc>
              <a:spcAft>
                <a:spcPts val="0"/>
              </a:spcAft>
            </a:pPr>
            <a:r>
              <a:rPr lang="en-US" b="1" dirty="0" smtClean="0">
                <a:solidFill>
                  <a:srgbClr val="000000"/>
                </a:solidFill>
                <a:effectLst/>
                <a:latin typeface="Times New Roman"/>
                <a:ea typeface="Calibri"/>
                <a:cs typeface="Arial"/>
              </a:rPr>
              <a:t>Therapeutic communication </a:t>
            </a:r>
            <a:r>
              <a:rPr lang="en-US" dirty="0" smtClean="0">
                <a:solidFill>
                  <a:srgbClr val="000000"/>
                </a:solidFill>
                <a:effectLst/>
                <a:latin typeface="Times New Roman"/>
                <a:ea typeface="Calibri"/>
                <a:cs typeface="Arial"/>
              </a:rPr>
              <a:t>is the use of communication for the purpose of creating a beneficial outcome for the client. </a:t>
            </a:r>
            <a:endParaRPr lang="en-US" sz="2400" dirty="0">
              <a:ea typeface="Calibri"/>
              <a:cs typeface="Arial"/>
            </a:endParaRPr>
          </a:p>
          <a:p>
            <a:pPr marL="0" indent="0" algn="just" rtl="0">
              <a:lnSpc>
                <a:spcPct val="115000"/>
              </a:lnSpc>
              <a:spcAft>
                <a:spcPts val="0"/>
              </a:spcAft>
              <a:buNone/>
            </a:pPr>
            <a:endParaRPr lang="en-US" sz="2400" dirty="0">
              <a:ea typeface="Calibri"/>
              <a:cs typeface="Arial"/>
            </a:endParaRPr>
          </a:p>
          <a:p>
            <a:pPr algn="just" rtl="0">
              <a:lnSpc>
                <a:spcPct val="115000"/>
              </a:lnSpc>
              <a:spcAft>
                <a:spcPts val="0"/>
              </a:spcAft>
            </a:pPr>
            <a:r>
              <a:rPr lang="en-US" b="1" dirty="0" smtClean="0">
                <a:solidFill>
                  <a:srgbClr val="000000"/>
                </a:solidFill>
                <a:effectLst/>
                <a:latin typeface="Times New Roman"/>
                <a:ea typeface="Calibri"/>
                <a:cs typeface="Arial"/>
              </a:rPr>
              <a:t>Goals of therapeutic communication</a:t>
            </a:r>
            <a:endParaRPr lang="en-US" sz="2400" dirty="0">
              <a:ea typeface="Calibri"/>
              <a:cs typeface="Arial"/>
            </a:endParaRPr>
          </a:p>
          <a:p>
            <a:pPr algn="just" rtl="0">
              <a:lnSpc>
                <a:spcPct val="115000"/>
              </a:lnSpc>
              <a:spcAft>
                <a:spcPts val="0"/>
              </a:spcAft>
            </a:pPr>
            <a:r>
              <a:rPr lang="en-US" dirty="0" smtClean="0">
                <a:solidFill>
                  <a:srgbClr val="000000"/>
                </a:solidFill>
                <a:effectLst/>
                <a:latin typeface="Times New Roman"/>
                <a:ea typeface="Calibri"/>
                <a:cs typeface="Arial"/>
              </a:rPr>
              <a:t> Therapeutic communication has several goals or </a:t>
            </a:r>
            <a:r>
              <a:rPr lang="en-US" dirty="0" smtClean="0">
                <a:solidFill>
                  <a:srgbClr val="000000"/>
                </a:solidFill>
                <a:effectLst/>
                <a:latin typeface="Times New Roman"/>
                <a:ea typeface="Calibri"/>
                <a:cs typeface="Arial"/>
              </a:rPr>
              <a:t>purposes </a:t>
            </a:r>
            <a:r>
              <a:rPr lang="en-US" dirty="0" smtClean="0">
                <a:solidFill>
                  <a:srgbClr val="000000"/>
                </a:solidFill>
                <a:effectLst/>
                <a:latin typeface="Times New Roman"/>
                <a:ea typeface="Calibri"/>
                <a:cs typeface="Arial"/>
              </a:rPr>
              <a:t>are:-</a:t>
            </a:r>
            <a:endParaRPr lang="en-US" sz="2400" dirty="0">
              <a:ea typeface="Calibri"/>
              <a:cs typeface="Arial"/>
            </a:endParaRPr>
          </a:p>
          <a:p>
            <a:pPr lvl="0" algn="just" rtl="0">
              <a:lnSpc>
                <a:spcPct val="115000"/>
              </a:lnSpc>
              <a:buFont typeface="+mj-lt"/>
              <a:buAutoNum type="arabicPeriod"/>
            </a:pPr>
            <a:r>
              <a:rPr lang="en-US" dirty="0" smtClean="0">
                <a:solidFill>
                  <a:srgbClr val="000000"/>
                </a:solidFill>
                <a:effectLst/>
                <a:latin typeface="Times New Roman"/>
                <a:ea typeface="Calibri"/>
                <a:cs typeface="Arial"/>
              </a:rPr>
              <a:t>Develop trust</a:t>
            </a:r>
            <a:endParaRPr lang="en-US" sz="2400" dirty="0">
              <a:ea typeface="Calibri"/>
              <a:cs typeface="Arial"/>
            </a:endParaRPr>
          </a:p>
          <a:p>
            <a:pPr lvl="0" algn="just" rtl="0">
              <a:lnSpc>
                <a:spcPct val="115000"/>
              </a:lnSpc>
              <a:buFont typeface="+mj-lt"/>
              <a:buAutoNum type="arabicPeriod"/>
            </a:pPr>
            <a:r>
              <a:rPr lang="en-US" dirty="0" smtClean="0">
                <a:solidFill>
                  <a:srgbClr val="000000"/>
                </a:solidFill>
                <a:effectLst/>
                <a:latin typeface="Times New Roman"/>
                <a:ea typeface="Calibri"/>
                <a:cs typeface="Arial"/>
              </a:rPr>
              <a:t>Obtain or provide information</a:t>
            </a:r>
            <a:endParaRPr lang="en-US" sz="2400" dirty="0">
              <a:ea typeface="Calibri"/>
              <a:cs typeface="Arial"/>
            </a:endParaRPr>
          </a:p>
          <a:p>
            <a:pPr lvl="0" algn="just" rtl="0">
              <a:lnSpc>
                <a:spcPct val="115000"/>
              </a:lnSpc>
              <a:buFont typeface="+mj-lt"/>
              <a:buAutoNum type="arabicPeriod"/>
            </a:pPr>
            <a:r>
              <a:rPr lang="en-US" dirty="0" smtClean="0">
                <a:solidFill>
                  <a:srgbClr val="000000"/>
                </a:solidFill>
                <a:effectLst/>
                <a:latin typeface="Times New Roman"/>
                <a:ea typeface="Calibri"/>
                <a:cs typeface="Arial"/>
              </a:rPr>
              <a:t>Show caring</a:t>
            </a:r>
            <a:endParaRPr lang="en-US" sz="2400" dirty="0">
              <a:ea typeface="Calibri"/>
              <a:cs typeface="Arial"/>
            </a:endParaRPr>
          </a:p>
          <a:p>
            <a:pPr lvl="0" algn="just" rtl="0">
              <a:lnSpc>
                <a:spcPct val="115000"/>
              </a:lnSpc>
              <a:buFont typeface="+mj-lt"/>
              <a:buAutoNum type="arabicPeriod"/>
            </a:pPr>
            <a:r>
              <a:rPr lang="en-US" dirty="0" smtClean="0">
                <a:solidFill>
                  <a:srgbClr val="000000"/>
                </a:solidFill>
                <a:effectLst/>
                <a:latin typeface="Times New Roman"/>
                <a:ea typeface="Calibri"/>
                <a:cs typeface="Arial"/>
              </a:rPr>
              <a:t>Explore feelings</a:t>
            </a:r>
            <a:endParaRPr lang="en-US" sz="24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6523" y="116632"/>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2247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973" y="1628800"/>
            <a:ext cx="8784976" cy="3888432"/>
          </a:xfrm>
        </p:spPr>
        <p:txBody>
          <a:bodyPr/>
          <a:lstStyle/>
          <a:p>
            <a:pPr algn="just" rtl="0">
              <a:lnSpc>
                <a:spcPct val="115000"/>
              </a:lnSpc>
              <a:spcAft>
                <a:spcPts val="1000"/>
              </a:spcAft>
            </a:pPr>
            <a:r>
              <a:rPr lang="en-US" b="1" dirty="0" smtClean="0">
                <a:effectLst/>
                <a:latin typeface="Times New Roman"/>
                <a:ea typeface="Calibri"/>
                <a:cs typeface="Arial"/>
              </a:rPr>
              <a:t>Behaviors/attitudes to enhance communication</a:t>
            </a:r>
            <a:endParaRPr lang="en-US" sz="2400" dirty="0">
              <a:ea typeface="Calibri"/>
              <a:cs typeface="Arial"/>
            </a:endParaRPr>
          </a:p>
          <a:p>
            <a:pPr algn="just" rtl="0">
              <a:lnSpc>
                <a:spcPct val="115000"/>
              </a:lnSpc>
              <a:spcAft>
                <a:spcPts val="1000"/>
              </a:spcAft>
            </a:pPr>
            <a:r>
              <a:rPr lang="en-US" dirty="0" smtClean="0">
                <a:solidFill>
                  <a:schemeClr val="tx1"/>
                </a:solidFill>
                <a:effectLst/>
                <a:latin typeface="Times New Roman"/>
                <a:ea typeface="Calibri"/>
                <a:cs typeface="Arial"/>
              </a:rPr>
              <a:t>Behaviors and attitudes that enhance therapeutic  communication include :- warmth, active listening, caring, genuineness, empathy, acceptance and respect, and self-disclosure </a:t>
            </a:r>
            <a:r>
              <a:rPr lang="ar-IQ" dirty="0" smtClean="0">
                <a:solidFill>
                  <a:schemeClr val="tx1"/>
                </a:solidFill>
                <a:effectLst/>
                <a:latin typeface="Times New Roman"/>
                <a:ea typeface="Calibri"/>
                <a:cs typeface="Arial"/>
              </a:rPr>
              <a:t>التعريف بالذات</a:t>
            </a:r>
            <a:r>
              <a:rPr lang="en-US" dirty="0" smtClean="0">
                <a:solidFill>
                  <a:schemeClr val="tx1"/>
                </a:solidFill>
                <a:effectLst/>
                <a:latin typeface="Times New Roman"/>
                <a:ea typeface="Calibri"/>
                <a:cs typeface="Arial"/>
              </a:rPr>
              <a:t>.</a:t>
            </a:r>
            <a:endParaRPr lang="en-US" sz="2400" dirty="0">
              <a:solidFill>
                <a:schemeClr val="tx1"/>
              </a:solidFill>
              <a:ea typeface="Calibri"/>
              <a:cs typeface="Arial"/>
            </a:endParaRP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6523" y="116632"/>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170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8465" y="1052736"/>
            <a:ext cx="8856984" cy="5688632"/>
          </a:xfrm>
        </p:spPr>
        <p:txBody>
          <a:bodyPr>
            <a:noAutofit/>
          </a:bodyPr>
          <a:lstStyle/>
          <a:p>
            <a:pPr algn="l" rtl="0" fontAlgn="base">
              <a:spcAft>
                <a:spcPts val="0"/>
              </a:spcAft>
            </a:pPr>
            <a:r>
              <a:rPr lang="en-US" sz="2800" b="1" dirty="0">
                <a:solidFill>
                  <a:srgbClr val="000000"/>
                </a:solidFill>
                <a:latin typeface="Calibri" panose="020F0502020204030204" pitchFamily="34" charset="0"/>
                <a:ea typeface="Times New Roman"/>
                <a:cs typeface="BrowalliaUPC" panose="020B0604020202020204" pitchFamily="34" charset="-34"/>
              </a:rPr>
              <a:t>Active Listening</a:t>
            </a:r>
            <a:r>
              <a:rPr lang="en-US" sz="2800" dirty="0">
                <a:solidFill>
                  <a:srgbClr val="000000"/>
                </a:solidFill>
                <a:latin typeface="Calibri" panose="020F0502020204030204" pitchFamily="34" charset="0"/>
                <a:ea typeface="Times New Roman"/>
                <a:cs typeface="BrowalliaUPC" panose="020B0604020202020204" pitchFamily="34" charset="-34"/>
              </a:rPr>
              <a:t>– Being attentive to what the client is saying, verbally and non-verbally. Sit facing the client, open posture, lean toward the client, eye contact, and relax</a:t>
            </a:r>
            <a:r>
              <a:rPr lang="en-US" sz="2800" dirty="0" smtClean="0">
                <a:solidFill>
                  <a:srgbClr val="000000"/>
                </a:solidFill>
                <a:latin typeface="Calibri" panose="020F0502020204030204" pitchFamily="34" charset="0"/>
                <a:ea typeface="Times New Roman"/>
                <a:cs typeface="BrowalliaUPC" panose="020B0604020202020204" pitchFamily="34" charset="-34"/>
              </a:rPr>
              <a:t>.</a:t>
            </a:r>
            <a:r>
              <a:rPr lang="en-US" sz="2800" dirty="0">
                <a:solidFill>
                  <a:srgbClr val="000000"/>
                </a:solidFill>
                <a:latin typeface="Calibri" panose="020F0502020204030204" pitchFamily="34" charset="0"/>
                <a:ea typeface="Times New Roman"/>
                <a:cs typeface="BrowalliaUPC" panose="020B0604020202020204" pitchFamily="34" charset="-34"/>
              </a:rPr>
              <a:t> </a:t>
            </a:r>
            <a:endParaRPr lang="en-US" sz="2800" dirty="0">
              <a:latin typeface="Calibri" panose="020F0502020204030204" pitchFamily="34" charset="0"/>
              <a:ea typeface="Calibri"/>
              <a:cs typeface="BrowalliaUPC" panose="020B0604020202020204" pitchFamily="34" charset="-34"/>
            </a:endParaRPr>
          </a:p>
          <a:p>
            <a:pPr algn="l" rtl="0" fontAlgn="base">
              <a:spcAft>
                <a:spcPts val="0"/>
              </a:spcAft>
            </a:pPr>
            <a:r>
              <a:rPr lang="en-US" sz="2800" b="1" dirty="0">
                <a:solidFill>
                  <a:srgbClr val="000000"/>
                </a:solidFill>
                <a:latin typeface="Calibri" panose="020F0502020204030204" pitchFamily="34" charset="0"/>
                <a:ea typeface="Times New Roman"/>
                <a:cs typeface="BrowalliaUPC" panose="020B0604020202020204" pitchFamily="34" charset="-34"/>
              </a:rPr>
              <a:t>Sharing Observations</a:t>
            </a:r>
            <a:r>
              <a:rPr lang="en-US" sz="2800" dirty="0">
                <a:solidFill>
                  <a:srgbClr val="000000"/>
                </a:solidFill>
                <a:latin typeface="Calibri" panose="020F0502020204030204" pitchFamily="34" charset="0"/>
                <a:ea typeface="Times New Roman"/>
                <a:cs typeface="BrowalliaUPC" panose="020B0604020202020204" pitchFamily="34" charset="-34"/>
              </a:rPr>
              <a:t>– Making observations by commenting on how the other person looks, sounds, or acts. Example:” you look tired” or “I haven’t seen you eating anything today</a:t>
            </a:r>
            <a:r>
              <a:rPr lang="en-US" sz="2800" dirty="0" smtClean="0">
                <a:solidFill>
                  <a:srgbClr val="000000"/>
                </a:solidFill>
                <a:latin typeface="Calibri" panose="020F0502020204030204" pitchFamily="34" charset="0"/>
                <a:ea typeface="Times New Roman"/>
                <a:cs typeface="BrowalliaUPC" panose="020B0604020202020204" pitchFamily="34" charset="-34"/>
              </a:rPr>
              <a:t>”.</a:t>
            </a:r>
            <a:endParaRPr lang="en-US" sz="2800" dirty="0">
              <a:latin typeface="Calibri" panose="020F0502020204030204" pitchFamily="34" charset="0"/>
              <a:ea typeface="Calibri"/>
              <a:cs typeface="BrowalliaUPC" panose="020B0604020202020204" pitchFamily="34" charset="-34"/>
            </a:endParaRPr>
          </a:p>
          <a:p>
            <a:pPr algn="l" rtl="0" fontAlgn="base">
              <a:spcAft>
                <a:spcPts val="0"/>
              </a:spcAft>
            </a:pPr>
            <a:r>
              <a:rPr lang="en-US" sz="2800" b="1" dirty="0">
                <a:solidFill>
                  <a:srgbClr val="000000"/>
                </a:solidFill>
                <a:latin typeface="Calibri" panose="020F0502020204030204" pitchFamily="34" charset="0"/>
                <a:ea typeface="Times New Roman"/>
                <a:cs typeface="BrowalliaUPC" panose="020B0604020202020204" pitchFamily="34" charset="-34"/>
              </a:rPr>
              <a:t>Sharing Empathy</a:t>
            </a:r>
            <a:r>
              <a:rPr lang="en-US" sz="2800" dirty="0">
                <a:solidFill>
                  <a:srgbClr val="000000"/>
                </a:solidFill>
                <a:latin typeface="Calibri" panose="020F0502020204030204" pitchFamily="34" charset="0"/>
                <a:ea typeface="Times New Roman"/>
                <a:cs typeface="BrowalliaUPC" panose="020B0604020202020204" pitchFamily="34" charset="-34"/>
              </a:rPr>
              <a:t>– The ability to understand and accept another person’s reality, to accurately perceive feelings, and to communicate understanding. Example “It must be very frustrating to know what you want and not be able to do it”.</a:t>
            </a:r>
            <a:endParaRPr lang="en-US" sz="2800" dirty="0">
              <a:effectLst/>
              <a:latin typeface="Calibri" panose="020F0502020204030204" pitchFamily="34" charset="0"/>
              <a:ea typeface="Calibri"/>
              <a:cs typeface="BrowalliaUPC" panose="020B0604020202020204" pitchFamily="34" charset="-34"/>
            </a:endParaRPr>
          </a:p>
        </p:txBody>
      </p:sp>
    </p:spTree>
    <p:extLst>
      <p:ext uri="{BB962C8B-B14F-4D97-AF65-F5344CB8AC3E}">
        <p14:creationId xmlns:p14="http://schemas.microsoft.com/office/powerpoint/2010/main" val="9056980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23528" y="1628800"/>
            <a:ext cx="8640960" cy="4968552"/>
          </a:xfrm>
        </p:spPr>
        <p:txBody>
          <a:bodyPr>
            <a:normAutofit/>
          </a:bodyPr>
          <a:lstStyle/>
          <a:p>
            <a:pPr algn="l" rtl="0" fontAlgn="base">
              <a:lnSpc>
                <a:spcPct val="150000"/>
              </a:lnSpc>
              <a:spcAft>
                <a:spcPts val="0"/>
              </a:spcAft>
            </a:pPr>
            <a:r>
              <a:rPr lang="en-US" sz="2800" b="1" dirty="0" smtClean="0">
                <a:solidFill>
                  <a:srgbClr val="000000"/>
                </a:solidFill>
                <a:latin typeface="Calibri" panose="020F0502020204030204" pitchFamily="34" charset="0"/>
                <a:ea typeface="Times New Roman"/>
                <a:cs typeface="Arial"/>
              </a:rPr>
              <a:t>Sharing </a:t>
            </a:r>
            <a:r>
              <a:rPr lang="en-US" sz="2800" b="1" dirty="0">
                <a:solidFill>
                  <a:srgbClr val="000000"/>
                </a:solidFill>
                <a:latin typeface="Calibri" panose="020F0502020204030204" pitchFamily="34" charset="0"/>
                <a:ea typeface="Times New Roman"/>
                <a:cs typeface="Arial"/>
              </a:rPr>
              <a:t>Humor</a:t>
            </a:r>
            <a:r>
              <a:rPr lang="en-US" sz="2800" dirty="0">
                <a:solidFill>
                  <a:srgbClr val="000000"/>
                </a:solidFill>
                <a:latin typeface="Calibri" panose="020F0502020204030204" pitchFamily="34" charset="0"/>
                <a:ea typeface="Times New Roman"/>
                <a:cs typeface="Arial"/>
              </a:rPr>
              <a:t>– Contributes to feelings of togetherness, closeness and friendliness. </a:t>
            </a:r>
            <a:endParaRPr lang="en-US" sz="2800" dirty="0" smtClean="0">
              <a:solidFill>
                <a:srgbClr val="000000"/>
              </a:solidFill>
              <a:latin typeface="Calibri" panose="020F0502020204030204" pitchFamily="34" charset="0"/>
              <a:ea typeface="Times New Roman"/>
              <a:cs typeface="Arial"/>
            </a:endParaRPr>
          </a:p>
          <a:p>
            <a:pPr algn="l" rtl="0" fontAlgn="base">
              <a:lnSpc>
                <a:spcPct val="150000"/>
              </a:lnSpc>
              <a:spcAft>
                <a:spcPts val="0"/>
              </a:spcAft>
            </a:pPr>
            <a:r>
              <a:rPr lang="en-US" sz="2800" b="1" dirty="0" smtClean="0">
                <a:solidFill>
                  <a:srgbClr val="000000"/>
                </a:solidFill>
                <a:latin typeface="Calibri" panose="020F0502020204030204" pitchFamily="34" charset="0"/>
                <a:ea typeface="Times New Roman"/>
                <a:cs typeface="Arial"/>
              </a:rPr>
              <a:t>Sharing </a:t>
            </a:r>
            <a:r>
              <a:rPr lang="en-US" sz="2800" b="1" dirty="0">
                <a:solidFill>
                  <a:srgbClr val="000000"/>
                </a:solidFill>
                <a:latin typeface="Calibri" panose="020F0502020204030204" pitchFamily="34" charset="0"/>
                <a:ea typeface="Times New Roman"/>
                <a:cs typeface="Arial"/>
              </a:rPr>
              <a:t>Feelings</a:t>
            </a:r>
            <a:r>
              <a:rPr lang="en-US" sz="2800" dirty="0">
                <a:solidFill>
                  <a:srgbClr val="000000"/>
                </a:solidFill>
                <a:latin typeface="Calibri" panose="020F0502020204030204" pitchFamily="34" charset="0"/>
                <a:ea typeface="Times New Roman"/>
                <a:cs typeface="Arial"/>
              </a:rPr>
              <a:t>– Nurses can help clients express emotions by making observations, acknowledging feelings, and encouraging communication, giving permission to express “negative” feelings and modeling healthy anger.</a:t>
            </a:r>
            <a:endParaRPr lang="en-US" sz="2800" dirty="0">
              <a:latin typeface="Calibri" panose="020F0502020204030204" pitchFamily="34" charset="0"/>
              <a:ea typeface="Calibri"/>
              <a:cs typeface="Arial"/>
            </a:endParaRPr>
          </a:p>
          <a:p>
            <a:pPr algn="l" rtl="0"/>
            <a:endParaRPr lang="ar-IQ" sz="1800" dirty="0">
              <a:latin typeface="Calibri" panose="020F0502020204030204" pitchFamily="34" charset="0"/>
            </a:endParaRPr>
          </a:p>
        </p:txBody>
      </p:sp>
    </p:spTree>
    <p:extLst>
      <p:ext uri="{BB962C8B-B14F-4D97-AF65-F5344CB8AC3E}">
        <p14:creationId xmlns:p14="http://schemas.microsoft.com/office/powerpoint/2010/main" val="898182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67544" y="2564904"/>
            <a:ext cx="8424936" cy="3672407"/>
          </a:xfrm>
        </p:spPr>
        <p:txBody>
          <a:bodyPr>
            <a:noAutofit/>
          </a:bodyPr>
          <a:lstStyle/>
          <a:p>
            <a:pPr algn="l" rtl="0" fontAlgn="base">
              <a:spcAft>
                <a:spcPts val="0"/>
              </a:spcAft>
            </a:pPr>
            <a:r>
              <a:rPr lang="en-US" sz="2800" b="1" dirty="0">
                <a:solidFill>
                  <a:srgbClr val="000000"/>
                </a:solidFill>
                <a:latin typeface="Calibri" panose="020F0502020204030204" pitchFamily="34" charset="0"/>
                <a:ea typeface="Times New Roman"/>
                <a:cs typeface="Arial"/>
              </a:rPr>
              <a:t>Using Touch</a:t>
            </a:r>
            <a:r>
              <a:rPr lang="en-US" sz="2800" dirty="0">
                <a:solidFill>
                  <a:srgbClr val="000000"/>
                </a:solidFill>
                <a:latin typeface="Calibri" panose="020F0502020204030204" pitchFamily="34" charset="0"/>
                <a:ea typeface="Times New Roman"/>
                <a:cs typeface="Arial"/>
              </a:rPr>
              <a:t>– Most potent form of communication. Comfort touch such as holding a hand, is especially important for vulnerable clients who are experiencing severe illness</a:t>
            </a:r>
            <a:r>
              <a:rPr lang="en-US" sz="2800" dirty="0" smtClean="0">
                <a:solidFill>
                  <a:srgbClr val="000000"/>
                </a:solidFill>
                <a:latin typeface="Calibri" panose="020F0502020204030204" pitchFamily="34" charset="0"/>
                <a:ea typeface="Times New Roman"/>
                <a:cs typeface="Arial"/>
              </a:rPr>
              <a:t>.</a:t>
            </a:r>
            <a:r>
              <a:rPr lang="en-US" sz="2800" dirty="0">
                <a:solidFill>
                  <a:srgbClr val="000000"/>
                </a:solidFill>
                <a:latin typeface="Calibri" panose="020F0502020204030204" pitchFamily="34" charset="0"/>
                <a:ea typeface="Times New Roman"/>
                <a:cs typeface="Arial"/>
              </a:rPr>
              <a:t> </a:t>
            </a:r>
            <a:endParaRPr lang="en-US" sz="2800" dirty="0">
              <a:latin typeface="Calibri" panose="020F0502020204030204" pitchFamily="34" charset="0"/>
              <a:ea typeface="Calibri"/>
              <a:cs typeface="Arial"/>
            </a:endParaRPr>
          </a:p>
          <a:p>
            <a:pPr algn="l" rtl="0" fontAlgn="base">
              <a:spcAft>
                <a:spcPts val="0"/>
              </a:spcAft>
            </a:pPr>
            <a:r>
              <a:rPr lang="en-US" sz="2800" b="1" dirty="0">
                <a:solidFill>
                  <a:srgbClr val="000000"/>
                </a:solidFill>
                <a:latin typeface="Calibri" panose="020F0502020204030204" pitchFamily="34" charset="0"/>
                <a:ea typeface="Times New Roman"/>
                <a:cs typeface="Arial"/>
              </a:rPr>
              <a:t>Silence– </a:t>
            </a:r>
            <a:r>
              <a:rPr lang="en-US" sz="2800" dirty="0" smtClean="0">
                <a:solidFill>
                  <a:srgbClr val="000000"/>
                </a:solidFill>
                <a:latin typeface="Calibri" panose="020F0502020204030204" pitchFamily="34" charset="0"/>
                <a:ea typeface="Times New Roman"/>
                <a:cs typeface="Arial"/>
              </a:rPr>
              <a:t>is the time </a:t>
            </a:r>
            <a:r>
              <a:rPr lang="en-US" sz="2800" dirty="0">
                <a:solidFill>
                  <a:srgbClr val="000000"/>
                </a:solidFill>
                <a:latin typeface="Calibri" panose="020F0502020204030204" pitchFamily="34" charset="0"/>
                <a:ea typeface="Times New Roman"/>
                <a:cs typeface="Arial"/>
              </a:rPr>
              <a:t>for the nurse and client to observe one another, sort out feelings, think of how to say things, and consider what has been verbally communicated. The nurse should allow the client to break the silence.</a:t>
            </a:r>
            <a:endParaRPr lang="en-US" sz="2800" dirty="0">
              <a:latin typeface="Calibri" panose="020F0502020204030204" pitchFamily="34" charset="0"/>
              <a:ea typeface="Calibri"/>
              <a:cs typeface="Arial"/>
            </a:endParaRPr>
          </a:p>
          <a:p>
            <a:pPr algn="l" rtl="0"/>
            <a:endParaRPr lang="ar-IQ" sz="2800" dirty="0">
              <a:latin typeface="Calibri" panose="020F0502020204030204" pitchFamily="34" charset="0"/>
            </a:endParaRPr>
          </a:p>
        </p:txBody>
      </p:sp>
    </p:spTree>
    <p:extLst>
      <p:ext uri="{BB962C8B-B14F-4D97-AF65-F5344CB8AC3E}">
        <p14:creationId xmlns:p14="http://schemas.microsoft.com/office/powerpoint/2010/main" val="19541107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95536" y="2276872"/>
            <a:ext cx="8280920" cy="4320480"/>
          </a:xfrm>
        </p:spPr>
        <p:txBody>
          <a:bodyPr>
            <a:normAutofit fontScale="32500" lnSpcReduction="20000"/>
          </a:bodyPr>
          <a:lstStyle/>
          <a:p>
            <a:pPr algn="l" rtl="0" fontAlgn="base">
              <a:lnSpc>
                <a:spcPct val="120000"/>
              </a:lnSpc>
              <a:spcAft>
                <a:spcPts val="0"/>
              </a:spcAft>
            </a:pPr>
            <a:r>
              <a:rPr lang="en-US" sz="9600" b="1" dirty="0">
                <a:solidFill>
                  <a:srgbClr val="000000"/>
                </a:solidFill>
                <a:latin typeface="Calibri" panose="020F0502020204030204" pitchFamily="34" charset="0"/>
                <a:ea typeface="Times New Roman"/>
                <a:cs typeface="Arial"/>
              </a:rPr>
              <a:t>Providing Information</a:t>
            </a:r>
            <a:r>
              <a:rPr lang="en-US" sz="9600" dirty="0">
                <a:solidFill>
                  <a:srgbClr val="000000"/>
                </a:solidFill>
                <a:latin typeface="Calibri" panose="020F0502020204030204" pitchFamily="34" charset="0"/>
                <a:ea typeface="Times New Roman"/>
                <a:cs typeface="Arial"/>
              </a:rPr>
              <a:t>– Relevant information is important to make decisions, experience less anxiety, and feel safe and secure. </a:t>
            </a:r>
            <a:endParaRPr lang="en-US" sz="9600" dirty="0" smtClean="0">
              <a:solidFill>
                <a:srgbClr val="000000"/>
              </a:solidFill>
              <a:latin typeface="Calibri" panose="020F0502020204030204" pitchFamily="34" charset="0"/>
              <a:ea typeface="Times New Roman"/>
              <a:cs typeface="Arial"/>
            </a:endParaRPr>
          </a:p>
          <a:p>
            <a:pPr algn="l" rtl="0" fontAlgn="base">
              <a:lnSpc>
                <a:spcPct val="120000"/>
              </a:lnSpc>
              <a:spcAft>
                <a:spcPts val="0"/>
              </a:spcAft>
            </a:pPr>
            <a:r>
              <a:rPr lang="en-US" sz="9600" b="1" dirty="0" smtClean="0">
                <a:solidFill>
                  <a:srgbClr val="000000"/>
                </a:solidFill>
                <a:latin typeface="Calibri" panose="020F0502020204030204" pitchFamily="34" charset="0"/>
                <a:ea typeface="Times New Roman"/>
                <a:cs typeface="Arial"/>
              </a:rPr>
              <a:t>Clarifying</a:t>
            </a:r>
            <a:r>
              <a:rPr lang="en-US" sz="9600" dirty="0">
                <a:solidFill>
                  <a:srgbClr val="000000"/>
                </a:solidFill>
                <a:latin typeface="Calibri" panose="020F0502020204030204" pitchFamily="34" charset="0"/>
                <a:ea typeface="Times New Roman"/>
                <a:cs typeface="Arial"/>
              </a:rPr>
              <a:t>– To check whether understanding is accurate, or to better understand, the nurse restates an unclear or ambiguous message to clarify the sender’s meaning. </a:t>
            </a:r>
            <a:r>
              <a:rPr lang="en-US" sz="7000" dirty="0">
                <a:solidFill>
                  <a:srgbClr val="000000"/>
                </a:solidFill>
                <a:latin typeface="Calibri" panose="020F0502020204030204" pitchFamily="34" charset="0"/>
                <a:ea typeface="Times New Roman"/>
                <a:cs typeface="Arial"/>
              </a:rPr>
              <a:t> </a:t>
            </a:r>
            <a:endParaRPr lang="en-US" sz="7000" dirty="0">
              <a:latin typeface="Calibri" panose="020F0502020204030204" pitchFamily="34" charset="0"/>
              <a:ea typeface="Calibri"/>
              <a:cs typeface="Arial"/>
            </a:endParaRPr>
          </a:p>
          <a:p>
            <a:pPr algn="l" rtl="0">
              <a:lnSpc>
                <a:spcPct val="120000"/>
              </a:lnSpc>
            </a:pPr>
            <a:endParaRPr lang="ar-IQ" dirty="0"/>
          </a:p>
        </p:txBody>
      </p:sp>
    </p:spTree>
    <p:extLst>
      <p:ext uri="{BB962C8B-B14F-4D97-AF65-F5344CB8AC3E}">
        <p14:creationId xmlns:p14="http://schemas.microsoft.com/office/powerpoint/2010/main" val="34974195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95536" y="1889448"/>
            <a:ext cx="8280920" cy="4968552"/>
          </a:xfrm>
        </p:spPr>
        <p:txBody>
          <a:bodyPr>
            <a:noAutofit/>
          </a:bodyPr>
          <a:lstStyle/>
          <a:p>
            <a:pPr algn="l" rtl="0" fontAlgn="base">
              <a:spcAft>
                <a:spcPts val="0"/>
              </a:spcAft>
            </a:pPr>
            <a:r>
              <a:rPr lang="en-US" sz="2800" b="1" dirty="0">
                <a:solidFill>
                  <a:srgbClr val="000000"/>
                </a:solidFill>
                <a:latin typeface="Calibri" panose="020F0502020204030204" pitchFamily="34" charset="0"/>
                <a:ea typeface="Times New Roman"/>
                <a:cs typeface="Arial"/>
              </a:rPr>
              <a:t>Focusing</a:t>
            </a:r>
            <a:r>
              <a:rPr lang="en-US" sz="2800" dirty="0">
                <a:solidFill>
                  <a:srgbClr val="000000"/>
                </a:solidFill>
                <a:latin typeface="Calibri" panose="020F0502020204030204" pitchFamily="34" charset="0"/>
                <a:ea typeface="Times New Roman"/>
                <a:cs typeface="Arial"/>
              </a:rPr>
              <a:t>– Taking notice of a single idea expressed or even a single word. An example is “On a scale of 0 to 10 tell me the level of the pain you are experiencing in your great toe right now</a:t>
            </a:r>
            <a:r>
              <a:rPr lang="en-US" sz="2800" dirty="0" smtClean="0">
                <a:solidFill>
                  <a:srgbClr val="000000"/>
                </a:solidFill>
                <a:latin typeface="Calibri" panose="020F0502020204030204" pitchFamily="34" charset="0"/>
                <a:ea typeface="Times New Roman"/>
                <a:cs typeface="Arial"/>
              </a:rPr>
              <a:t>.”</a:t>
            </a:r>
            <a:endParaRPr lang="en-US" sz="2800" dirty="0">
              <a:latin typeface="Calibri" panose="020F0502020204030204" pitchFamily="34" charset="0"/>
              <a:ea typeface="Calibri"/>
              <a:cs typeface="Arial"/>
            </a:endParaRPr>
          </a:p>
          <a:p>
            <a:pPr algn="l" rtl="0" fontAlgn="base">
              <a:spcAft>
                <a:spcPts val="0"/>
              </a:spcAft>
            </a:pPr>
            <a:r>
              <a:rPr lang="en-US" sz="2800" b="1" dirty="0">
                <a:solidFill>
                  <a:srgbClr val="000000"/>
                </a:solidFill>
                <a:latin typeface="Calibri" panose="020F0502020204030204" pitchFamily="34" charset="0"/>
                <a:ea typeface="Times New Roman"/>
                <a:cs typeface="Arial"/>
              </a:rPr>
              <a:t>Paraphrasing</a:t>
            </a:r>
            <a:r>
              <a:rPr lang="en-US" sz="2800" dirty="0">
                <a:solidFill>
                  <a:srgbClr val="000000"/>
                </a:solidFill>
                <a:latin typeface="Calibri" panose="020F0502020204030204" pitchFamily="34" charset="0"/>
                <a:ea typeface="Times New Roman"/>
                <a:cs typeface="Arial"/>
              </a:rPr>
              <a:t>– Restating another’s message more briefly using one’s own words. It consists of repeating in fewer and fresher words the essential ideas of the client. For example the client says “I can’t focus</a:t>
            </a:r>
            <a:r>
              <a:rPr lang="en-US" sz="2800" dirty="0" smtClean="0">
                <a:solidFill>
                  <a:srgbClr val="000000"/>
                </a:solidFill>
                <a:latin typeface="Calibri" panose="020F0502020204030204" pitchFamily="34" charset="0"/>
                <a:ea typeface="Times New Roman"/>
                <a:cs typeface="Arial"/>
              </a:rPr>
              <a:t>. </a:t>
            </a:r>
            <a:r>
              <a:rPr lang="en-US" sz="2800" dirty="0">
                <a:solidFill>
                  <a:srgbClr val="000000"/>
                </a:solidFill>
                <a:latin typeface="Calibri" panose="020F0502020204030204" pitchFamily="34" charset="0"/>
                <a:ea typeface="Times New Roman"/>
                <a:cs typeface="Arial"/>
              </a:rPr>
              <a:t>The student nurse says,” You’re having difficulty concentrating?”</a:t>
            </a:r>
            <a:endParaRPr lang="en-US" sz="2800" dirty="0">
              <a:latin typeface="Calibri" panose="020F0502020204030204" pitchFamily="34" charset="0"/>
              <a:ea typeface="Calibri"/>
              <a:cs typeface="Arial"/>
            </a:endParaRPr>
          </a:p>
          <a:p>
            <a:pPr algn="l" rtl="0"/>
            <a:endParaRPr lang="ar-IQ" dirty="0"/>
          </a:p>
        </p:txBody>
      </p:sp>
    </p:spTree>
    <p:extLst>
      <p:ext uri="{BB962C8B-B14F-4D97-AF65-F5344CB8AC3E}">
        <p14:creationId xmlns:p14="http://schemas.microsoft.com/office/powerpoint/2010/main" val="3826380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51520" y="1484784"/>
            <a:ext cx="8488453" cy="5256584"/>
          </a:xfrm>
        </p:spPr>
        <p:txBody>
          <a:bodyPr>
            <a:normAutofit fontScale="25000" lnSpcReduction="20000"/>
          </a:bodyPr>
          <a:lstStyle/>
          <a:p>
            <a:pPr algn="l" rtl="0" fontAlgn="base">
              <a:lnSpc>
                <a:spcPct val="170000"/>
              </a:lnSpc>
              <a:spcAft>
                <a:spcPts val="0"/>
              </a:spcAft>
            </a:pPr>
            <a:r>
              <a:rPr lang="en-US" sz="11200" b="1" dirty="0">
                <a:solidFill>
                  <a:srgbClr val="000000"/>
                </a:solidFill>
                <a:latin typeface="Calibri" panose="020F0502020204030204" pitchFamily="34" charset="0"/>
                <a:ea typeface="Times New Roman"/>
                <a:cs typeface="Arial"/>
              </a:rPr>
              <a:t>Asking Relevant Questions</a:t>
            </a:r>
            <a:r>
              <a:rPr lang="en-US" sz="11200" dirty="0">
                <a:solidFill>
                  <a:srgbClr val="000000"/>
                </a:solidFill>
                <a:latin typeface="Calibri" panose="020F0502020204030204" pitchFamily="34" charset="0"/>
                <a:ea typeface="Times New Roman"/>
                <a:cs typeface="Arial"/>
              </a:rPr>
              <a:t>– To seek information needed for decision making. Asking only one question at a time and fully exploring one topic before moving to another area. Open-ended questions allows for taking the conversational lead and introducing pertinent information about a topic. For example “What is your biggest problem at the moment?” or “How has your pain affected your life at home?”</a:t>
            </a:r>
            <a:endParaRPr lang="en-US" sz="11200" dirty="0">
              <a:latin typeface="Calibri" panose="020F0502020204030204" pitchFamily="34" charset="0"/>
              <a:ea typeface="Calibri"/>
              <a:cs typeface="Arial"/>
            </a:endParaRPr>
          </a:p>
          <a:p>
            <a:pPr algn="l" rtl="0" fontAlgn="base">
              <a:lnSpc>
                <a:spcPct val="170000"/>
              </a:lnSpc>
              <a:spcAft>
                <a:spcPts val="375"/>
              </a:spcAft>
            </a:pPr>
            <a:r>
              <a:rPr lang="en-US" sz="9800" dirty="0">
                <a:solidFill>
                  <a:srgbClr val="000000"/>
                </a:solidFill>
                <a:latin typeface="Calibri" panose="020F0502020204030204" pitchFamily="34" charset="0"/>
                <a:ea typeface="Times New Roman"/>
                <a:cs typeface="Arial"/>
              </a:rPr>
              <a:t> </a:t>
            </a:r>
            <a:endParaRPr lang="en-US" sz="9800" dirty="0">
              <a:latin typeface="Calibri" panose="020F0502020204030204" pitchFamily="34" charset="0"/>
              <a:ea typeface="Calibri"/>
              <a:cs typeface="Arial"/>
            </a:endParaRPr>
          </a:p>
          <a:p>
            <a:pPr algn="l" rtl="0"/>
            <a:endParaRPr lang="ar-IQ" dirty="0"/>
          </a:p>
        </p:txBody>
      </p:sp>
    </p:spTree>
    <p:extLst>
      <p:ext uri="{BB962C8B-B14F-4D97-AF65-F5344CB8AC3E}">
        <p14:creationId xmlns:p14="http://schemas.microsoft.com/office/powerpoint/2010/main" val="1651493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9592" y="1245298"/>
            <a:ext cx="8748464" cy="5616624"/>
          </a:xfrm>
        </p:spPr>
        <p:txBody>
          <a:bodyPr>
            <a:normAutofit fontScale="40000" lnSpcReduction="20000"/>
          </a:bodyPr>
          <a:lstStyle/>
          <a:p>
            <a:pPr algn="l" rtl="0" fontAlgn="base">
              <a:lnSpc>
                <a:spcPct val="120000"/>
              </a:lnSpc>
              <a:spcAft>
                <a:spcPts val="0"/>
              </a:spcAft>
            </a:pPr>
            <a:r>
              <a:rPr lang="en-US" sz="11200" b="1" dirty="0">
                <a:solidFill>
                  <a:srgbClr val="000000"/>
                </a:solidFill>
                <a:latin typeface="Calibri" panose="020F0502020204030204" pitchFamily="34" charset="0"/>
                <a:ea typeface="Times New Roman"/>
                <a:cs typeface="Arial"/>
              </a:rPr>
              <a:t>Self-Disclosure</a:t>
            </a:r>
            <a:r>
              <a:rPr lang="en-US" sz="11200" dirty="0">
                <a:solidFill>
                  <a:srgbClr val="000000"/>
                </a:solidFill>
                <a:latin typeface="Calibri" panose="020F0502020204030204" pitchFamily="34" charset="0"/>
                <a:ea typeface="Times New Roman"/>
                <a:cs typeface="Arial"/>
              </a:rPr>
              <a:t>– Subjectively true personal experiences about the self, are intentionally revealed to another person for the purpose of emphasizing both the similarities and the differences of experiences. </a:t>
            </a:r>
            <a:r>
              <a:rPr lang="en-US" sz="12800" dirty="0">
                <a:solidFill>
                  <a:srgbClr val="000000"/>
                </a:solidFill>
                <a:latin typeface="Calibri" panose="020F0502020204030204" pitchFamily="34" charset="0"/>
                <a:ea typeface="Times New Roman"/>
                <a:cs typeface="Arial"/>
              </a:rPr>
              <a:t> </a:t>
            </a:r>
            <a:endParaRPr lang="en-US" sz="12800" dirty="0">
              <a:latin typeface="Calibri" panose="020F0502020204030204" pitchFamily="34" charset="0"/>
              <a:ea typeface="Calibri"/>
              <a:cs typeface="Arial"/>
            </a:endParaRPr>
          </a:p>
          <a:p>
            <a:pPr algn="l" rtl="0"/>
            <a:endParaRPr lang="ar-IQ" dirty="0"/>
          </a:p>
        </p:txBody>
      </p:sp>
    </p:spTree>
    <p:extLst>
      <p:ext uri="{BB962C8B-B14F-4D97-AF65-F5344CB8AC3E}">
        <p14:creationId xmlns:p14="http://schemas.microsoft.com/office/powerpoint/2010/main" val="38582179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36498" y="1249957"/>
            <a:ext cx="8229600" cy="820688"/>
          </a:xfrm>
        </p:spPr>
        <p:txBody>
          <a:bodyPr>
            <a:normAutofit/>
          </a:bodyPr>
          <a:lstStyle/>
          <a:p>
            <a:pPr marL="0" indent="0" algn="ctr" rtl="0">
              <a:buNone/>
            </a:pPr>
            <a:r>
              <a:rPr lang="en-US" sz="4000" b="1" dirty="0" smtClean="0"/>
              <a:t>Thanks </a:t>
            </a:r>
            <a:endParaRPr lang="ar-IQ" sz="4000" b="1"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6523" y="116632"/>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2108658"/>
            <a:ext cx="7103412" cy="3816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071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lnSpc>
                <a:spcPct val="115000"/>
              </a:lnSpc>
              <a:spcAft>
                <a:spcPts val="0"/>
              </a:spcAft>
            </a:pPr>
            <a:r>
              <a:rPr lang="en-US" b="1" dirty="0" smtClean="0">
                <a:solidFill>
                  <a:srgbClr val="000000"/>
                </a:solidFill>
                <a:effectLst/>
                <a:latin typeface="Times New Roman"/>
                <a:ea typeface="Calibri"/>
                <a:cs typeface="Arial"/>
              </a:rPr>
              <a:t>There are several types of communication:</a:t>
            </a:r>
            <a:endParaRPr lang="en-US" b="1" dirty="0">
              <a:ea typeface="Calibri"/>
              <a:cs typeface="Arial"/>
            </a:endParaRPr>
          </a:p>
          <a:p>
            <a:pPr lvl="0" algn="l" rtl="0">
              <a:lnSpc>
                <a:spcPct val="115000"/>
              </a:lnSpc>
              <a:buFont typeface="Symbol"/>
              <a:buChar char=""/>
            </a:pPr>
            <a:r>
              <a:rPr lang="en-US" b="1" dirty="0" smtClean="0">
                <a:solidFill>
                  <a:srgbClr val="000000"/>
                </a:solidFill>
                <a:effectLst/>
                <a:latin typeface="Times New Roman"/>
                <a:ea typeface="Calibri"/>
                <a:cs typeface="Arial"/>
              </a:rPr>
              <a:t>social, </a:t>
            </a:r>
            <a:endParaRPr lang="en-US" b="1" dirty="0">
              <a:ea typeface="Calibri"/>
              <a:cs typeface="Arial"/>
            </a:endParaRPr>
          </a:p>
          <a:p>
            <a:pPr lvl="0" algn="l" rtl="0">
              <a:lnSpc>
                <a:spcPct val="115000"/>
              </a:lnSpc>
              <a:buFont typeface="Symbol"/>
              <a:buChar char=""/>
            </a:pPr>
            <a:r>
              <a:rPr lang="en-US" b="1" dirty="0" smtClean="0">
                <a:solidFill>
                  <a:srgbClr val="000000"/>
                </a:solidFill>
                <a:effectLst/>
                <a:latin typeface="Times New Roman"/>
                <a:ea typeface="Calibri"/>
                <a:cs typeface="Arial"/>
              </a:rPr>
              <a:t>therapeutic, and</a:t>
            </a:r>
            <a:endParaRPr lang="en-US" b="1" dirty="0">
              <a:ea typeface="Calibri"/>
              <a:cs typeface="Arial"/>
            </a:endParaRPr>
          </a:p>
          <a:p>
            <a:pPr lvl="0" algn="l" rtl="0">
              <a:lnSpc>
                <a:spcPct val="115000"/>
              </a:lnSpc>
              <a:buFont typeface="Symbol"/>
              <a:buChar char=""/>
            </a:pPr>
            <a:r>
              <a:rPr lang="en-US" b="1" dirty="0" smtClean="0">
                <a:solidFill>
                  <a:srgbClr val="000000"/>
                </a:solidFill>
                <a:effectLst/>
                <a:latin typeface="Times New Roman"/>
                <a:ea typeface="Calibri"/>
                <a:cs typeface="Arial"/>
              </a:rPr>
              <a:t>formal.</a:t>
            </a:r>
            <a:endParaRPr lang="en-US" b="1"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6523" y="116632"/>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7904" y="4077072"/>
            <a:ext cx="4646637"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8537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pPr algn="l" rtl="0">
              <a:lnSpc>
                <a:spcPct val="115000"/>
              </a:lnSpc>
              <a:spcAft>
                <a:spcPts val="0"/>
              </a:spcAft>
            </a:pPr>
            <a:r>
              <a:rPr lang="en-US" b="1" dirty="0" smtClean="0">
                <a:solidFill>
                  <a:srgbClr val="000000"/>
                </a:solidFill>
                <a:effectLst/>
                <a:highlight>
                  <a:srgbClr val="00FF00"/>
                </a:highlight>
                <a:latin typeface="Times New Roman"/>
                <a:ea typeface="Calibri"/>
                <a:cs typeface="Arial"/>
              </a:rPr>
              <a:t>Levels of Communication</a:t>
            </a:r>
            <a:endParaRPr lang="en-US" sz="2400" dirty="0">
              <a:ea typeface="Calibri"/>
              <a:cs typeface="Arial"/>
            </a:endParaRPr>
          </a:p>
          <a:p>
            <a:pPr algn="l" rtl="0">
              <a:lnSpc>
                <a:spcPct val="115000"/>
              </a:lnSpc>
              <a:spcAft>
                <a:spcPts val="0"/>
              </a:spcAft>
            </a:pPr>
            <a:r>
              <a:rPr lang="en-US" dirty="0" smtClean="0">
                <a:solidFill>
                  <a:srgbClr val="000000"/>
                </a:solidFill>
                <a:effectLst/>
                <a:latin typeface="Times New Roman"/>
                <a:ea typeface="Calibri"/>
                <a:cs typeface="Arial"/>
              </a:rPr>
              <a:t>Communication occurs at different levels, with each level influencing the others  are :-</a:t>
            </a:r>
            <a:endParaRPr lang="en-US" sz="2400" dirty="0">
              <a:ea typeface="Calibri"/>
              <a:cs typeface="Arial"/>
            </a:endParaRPr>
          </a:p>
          <a:p>
            <a:pPr lvl="0" algn="l" rtl="0">
              <a:lnSpc>
                <a:spcPct val="115000"/>
              </a:lnSpc>
              <a:buFont typeface="Symbol"/>
              <a:buChar char=""/>
            </a:pPr>
            <a:r>
              <a:rPr lang="en-US" b="1" dirty="0" smtClean="0">
                <a:solidFill>
                  <a:srgbClr val="000000"/>
                </a:solidFill>
                <a:effectLst/>
                <a:latin typeface="Times New Roman"/>
                <a:ea typeface="Calibri"/>
                <a:cs typeface="Arial"/>
              </a:rPr>
              <a:t>intrapersonal</a:t>
            </a:r>
            <a:endParaRPr lang="en-US" sz="2400" dirty="0">
              <a:ea typeface="Calibri"/>
              <a:cs typeface="Arial"/>
            </a:endParaRPr>
          </a:p>
          <a:p>
            <a:pPr lvl="0" algn="l" rtl="0">
              <a:lnSpc>
                <a:spcPct val="115000"/>
              </a:lnSpc>
              <a:buFont typeface="Symbol"/>
              <a:buChar char=""/>
            </a:pPr>
            <a:r>
              <a:rPr lang="en-US" b="1" dirty="0" smtClean="0">
                <a:solidFill>
                  <a:srgbClr val="000000"/>
                </a:solidFill>
                <a:effectLst/>
                <a:latin typeface="Times New Roman"/>
                <a:ea typeface="Calibri"/>
                <a:cs typeface="Arial"/>
              </a:rPr>
              <a:t>interpersonal, and</a:t>
            </a:r>
            <a:endParaRPr lang="en-US" sz="2400" dirty="0">
              <a:ea typeface="Calibri"/>
              <a:cs typeface="Arial"/>
            </a:endParaRPr>
          </a:p>
          <a:p>
            <a:pPr lvl="0" algn="l" rtl="0">
              <a:lnSpc>
                <a:spcPct val="115000"/>
              </a:lnSpc>
              <a:buFont typeface="Symbol"/>
              <a:buChar char=""/>
            </a:pPr>
            <a:r>
              <a:rPr lang="en-US" b="1" dirty="0" smtClean="0">
                <a:solidFill>
                  <a:srgbClr val="000000"/>
                </a:solidFill>
                <a:effectLst/>
                <a:latin typeface="Times New Roman"/>
                <a:ea typeface="Calibri"/>
                <a:cs typeface="Arial"/>
              </a:rPr>
              <a:t>group levels of communicat</a:t>
            </a:r>
            <a:r>
              <a:rPr lang="en-US" sz="2800" b="1" dirty="0" smtClean="0">
                <a:solidFill>
                  <a:srgbClr val="000000"/>
                </a:solidFill>
                <a:effectLst/>
                <a:latin typeface="Times New Roman"/>
                <a:ea typeface="Calibri"/>
                <a:cs typeface="Arial"/>
              </a:rPr>
              <a:t>ion.</a:t>
            </a:r>
            <a:endParaRPr lang="en-US" sz="2400" dirty="0">
              <a:ea typeface="Calibri"/>
              <a:cs typeface="Arial"/>
            </a:endParaRPr>
          </a:p>
          <a:p>
            <a:pPr algn="just" rtl="0">
              <a:lnSpc>
                <a:spcPct val="115000"/>
              </a:lnSpc>
              <a:spcAft>
                <a:spcPts val="1000"/>
              </a:spcAft>
            </a:pPr>
            <a:r>
              <a:rPr lang="en-US" b="1" dirty="0" smtClean="0">
                <a:effectLst/>
                <a:highlight>
                  <a:srgbClr val="00FF00"/>
                </a:highlight>
                <a:latin typeface="Times New Roman"/>
                <a:ea typeface="Calibri"/>
                <a:cs typeface="Arial"/>
              </a:rPr>
              <a:t> </a:t>
            </a:r>
            <a:endParaRPr lang="en-US" sz="24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6523" y="116632"/>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2964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51520" y="1844824"/>
            <a:ext cx="8640960" cy="4857403"/>
          </a:xfrm>
        </p:spPr>
        <p:txBody>
          <a:bodyPr/>
          <a:lstStyle/>
          <a:p>
            <a:pPr algn="l" rtl="0"/>
            <a:endParaRPr lang="ar-IQ" dirty="0" smtClean="0"/>
          </a:p>
          <a:p>
            <a:pPr algn="l" rtl="0"/>
            <a:r>
              <a:rPr lang="en-US" sz="2800" b="1" dirty="0">
                <a:solidFill>
                  <a:schemeClr val="tx1"/>
                </a:solidFill>
                <a:latin typeface="Gentium Basic"/>
              </a:rPr>
              <a:t>interpersonal </a:t>
            </a:r>
            <a:r>
              <a:rPr lang="en-US" sz="2800" b="1" dirty="0" smtClean="0">
                <a:solidFill>
                  <a:schemeClr val="tx1"/>
                </a:solidFill>
                <a:latin typeface="Gentium Basic"/>
              </a:rPr>
              <a:t>communication: </a:t>
            </a:r>
            <a:r>
              <a:rPr lang="en-US" sz="2800" dirty="0">
                <a:solidFill>
                  <a:schemeClr val="tx1"/>
                </a:solidFill>
                <a:latin typeface="Gentium Basic"/>
              </a:rPr>
              <a:t>is that kind of communication which takes place within or among more than two people with use of different mediums of communication</a:t>
            </a:r>
            <a:r>
              <a:rPr lang="en-US" sz="4000" dirty="0" smtClean="0">
                <a:solidFill>
                  <a:schemeClr val="tx1"/>
                </a:solidFill>
                <a:latin typeface="Gentium Basic"/>
              </a:rPr>
              <a:t>.</a:t>
            </a:r>
          </a:p>
          <a:p>
            <a:pPr algn="l" rtl="0"/>
            <a:r>
              <a:rPr lang="en-US" sz="2800" b="1" dirty="0">
                <a:solidFill>
                  <a:schemeClr val="tx1"/>
                </a:solidFill>
                <a:latin typeface="Arial" panose="020B0604020202020204" pitchFamily="34" charset="0"/>
                <a:cs typeface="Arial" panose="020B0604020202020204" pitchFamily="34" charset="0"/>
              </a:rPr>
              <a:t>Intrapersonal </a:t>
            </a:r>
            <a:r>
              <a:rPr lang="en-US" sz="2800" b="1" dirty="0" smtClean="0">
                <a:solidFill>
                  <a:schemeClr val="tx1"/>
                </a:solidFill>
                <a:latin typeface="Arial" panose="020B0604020202020204" pitchFamily="34" charset="0"/>
                <a:cs typeface="Arial" panose="020B0604020202020204" pitchFamily="34" charset="0"/>
              </a:rPr>
              <a:t>communication:</a:t>
            </a:r>
            <a:r>
              <a:rPr lang="en-US" sz="2800" dirty="0">
                <a:solidFill>
                  <a:schemeClr val="tx1"/>
                </a:solidFill>
                <a:latin typeface="Arial" panose="020B0604020202020204" pitchFamily="34" charset="0"/>
                <a:cs typeface="Arial" panose="020B0604020202020204" pitchFamily="34" charset="0"/>
              </a:rPr>
              <a:t> </a:t>
            </a:r>
            <a:r>
              <a:rPr lang="en-US" sz="2800" dirty="0" smtClean="0">
                <a:solidFill>
                  <a:schemeClr val="tx1"/>
                </a:solidFill>
                <a:latin typeface="Arial" panose="020B0604020202020204" pitchFamily="34" charset="0"/>
                <a:cs typeface="Arial" panose="020B0604020202020204" pitchFamily="34" charset="0"/>
              </a:rPr>
              <a:t>is the  </a:t>
            </a:r>
            <a:r>
              <a:rPr lang="en-US" sz="2800" dirty="0">
                <a:solidFill>
                  <a:schemeClr val="tx1"/>
                </a:solidFill>
                <a:latin typeface="Arial" panose="020B0604020202020204" pitchFamily="34" charset="0"/>
                <a:cs typeface="Arial" panose="020B0604020202020204" pitchFamily="34" charset="0"/>
              </a:rPr>
              <a:t>communication with one’s self, and that may include self-talk, acts of imagination and visualization, and even recall and memory</a:t>
            </a:r>
            <a:endParaRPr lang="ar-IQ" sz="2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87589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628800"/>
            <a:ext cx="8640960" cy="5361459"/>
          </a:xfrm>
        </p:spPr>
        <p:txBody>
          <a:bodyPr>
            <a:normAutofit fontScale="92500" lnSpcReduction="20000"/>
          </a:bodyPr>
          <a:lstStyle/>
          <a:p>
            <a:pPr algn="just" rtl="0">
              <a:lnSpc>
                <a:spcPct val="115000"/>
              </a:lnSpc>
              <a:spcAft>
                <a:spcPts val="1000"/>
              </a:spcAft>
            </a:pPr>
            <a:r>
              <a:rPr lang="en-US" b="1" dirty="0" smtClean="0">
                <a:effectLst/>
                <a:highlight>
                  <a:srgbClr val="00FF00"/>
                </a:highlight>
                <a:latin typeface="Times New Roman"/>
                <a:ea typeface="Calibri"/>
                <a:cs typeface="Arial"/>
              </a:rPr>
              <a:t>Nurse-client communication</a:t>
            </a:r>
            <a:endParaRPr lang="en-US" sz="2400" dirty="0">
              <a:ea typeface="Calibri"/>
              <a:cs typeface="Arial"/>
            </a:endParaRPr>
          </a:p>
          <a:p>
            <a:pPr algn="just" rtl="0">
              <a:lnSpc>
                <a:spcPct val="115000"/>
              </a:lnSpc>
              <a:spcAft>
                <a:spcPts val="1000"/>
              </a:spcAft>
            </a:pPr>
            <a:r>
              <a:rPr lang="en-US" sz="2600" dirty="0" smtClean="0">
                <a:solidFill>
                  <a:schemeClr val="tx1"/>
                </a:solidFill>
                <a:effectLst/>
                <a:latin typeface="Times New Roman"/>
                <a:ea typeface="Calibri"/>
              </a:rPr>
              <a:t>Good communication skills are essential whether the nurse is gathering admission information, taking a health history, teaching, or implementing care.</a:t>
            </a:r>
            <a:endParaRPr lang="en-US" sz="2600" dirty="0">
              <a:solidFill>
                <a:schemeClr val="tx1"/>
              </a:solidFill>
              <a:ea typeface="Calibri"/>
            </a:endParaRPr>
          </a:p>
          <a:p>
            <a:pPr algn="just" rtl="0">
              <a:lnSpc>
                <a:spcPct val="115000"/>
              </a:lnSpc>
              <a:spcAft>
                <a:spcPts val="1000"/>
              </a:spcAft>
            </a:pPr>
            <a:r>
              <a:rPr lang="en-US" sz="2600" b="1" u="sng" dirty="0" smtClean="0">
                <a:solidFill>
                  <a:srgbClr val="000000"/>
                </a:solidFill>
                <a:effectLst/>
                <a:latin typeface="Times New Roman"/>
                <a:ea typeface="Calibri"/>
              </a:rPr>
              <a:t>Interpersonal communication</a:t>
            </a:r>
            <a:r>
              <a:rPr lang="en-US" sz="2600" dirty="0" smtClean="0">
                <a:solidFill>
                  <a:srgbClr val="000000"/>
                </a:solidFill>
                <a:effectLst/>
                <a:latin typeface="Times New Roman"/>
                <a:ea typeface="Calibri"/>
              </a:rPr>
              <a:t>  is an exchange between the nurse and the client. </a:t>
            </a:r>
            <a:endParaRPr lang="en-US" sz="2600" dirty="0">
              <a:ea typeface="Calibri"/>
            </a:endParaRPr>
          </a:p>
          <a:p>
            <a:pPr lvl="0" algn="just" rtl="0">
              <a:lnSpc>
                <a:spcPct val="115000"/>
              </a:lnSpc>
              <a:spcAft>
                <a:spcPts val="1000"/>
              </a:spcAft>
              <a:buFont typeface="Courier New"/>
              <a:buChar char="o"/>
            </a:pPr>
            <a:r>
              <a:rPr lang="en-US" sz="2600" i="1" dirty="0" smtClean="0">
                <a:solidFill>
                  <a:srgbClr val="000000"/>
                </a:solidFill>
                <a:effectLst/>
                <a:latin typeface="Times New Roman"/>
                <a:ea typeface="Calibri"/>
              </a:rPr>
              <a:t>Formal communication</a:t>
            </a:r>
            <a:r>
              <a:rPr lang="en-US" sz="2600" dirty="0" smtClean="0">
                <a:solidFill>
                  <a:srgbClr val="000000"/>
                </a:solidFill>
                <a:effectLst/>
                <a:latin typeface="Times New Roman"/>
                <a:ea typeface="Calibri"/>
              </a:rPr>
              <a:t> is purposeful and is employed in a structured situation, such as information gathering on admission or scheduled teaching sessions. </a:t>
            </a:r>
            <a:endParaRPr lang="en-US" sz="2600" dirty="0">
              <a:ea typeface="Calibri"/>
            </a:endParaRPr>
          </a:p>
          <a:p>
            <a:pPr algn="just" rtl="0">
              <a:lnSpc>
                <a:spcPct val="115000"/>
              </a:lnSpc>
              <a:spcAft>
                <a:spcPts val="1000"/>
              </a:spcAft>
            </a:pPr>
            <a:r>
              <a:rPr lang="en-US" sz="2600" i="1" dirty="0" smtClean="0">
                <a:solidFill>
                  <a:srgbClr val="000000"/>
                </a:solidFill>
                <a:effectLst/>
                <a:latin typeface="Times New Roman"/>
                <a:ea typeface="Calibri"/>
              </a:rPr>
              <a:t>Informal communication</a:t>
            </a:r>
            <a:r>
              <a:rPr lang="en-US" sz="2600" dirty="0" smtClean="0">
                <a:solidFill>
                  <a:srgbClr val="000000"/>
                </a:solidFill>
                <a:effectLst/>
                <a:latin typeface="Times New Roman"/>
                <a:ea typeface="Calibri"/>
              </a:rPr>
              <a:t> dose not follow a structured approach, although it often reveals information that is pertinent to the client care.</a:t>
            </a:r>
            <a:endParaRPr lang="en-US" sz="2600" dirty="0">
              <a:ea typeface="Calibri"/>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6523" y="116632"/>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7078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060848"/>
            <a:ext cx="8229600" cy="4176464"/>
          </a:xfrm>
        </p:spPr>
        <p:txBody>
          <a:bodyPr>
            <a:normAutofit/>
          </a:bodyPr>
          <a:lstStyle/>
          <a:p>
            <a:pPr algn="just" rtl="0">
              <a:lnSpc>
                <a:spcPct val="115000"/>
              </a:lnSpc>
              <a:spcAft>
                <a:spcPts val="1000"/>
              </a:spcAft>
            </a:pPr>
            <a:r>
              <a:rPr lang="en-US" b="1" u="sng" dirty="0" smtClean="0">
                <a:solidFill>
                  <a:srgbClr val="000000"/>
                </a:solidFill>
                <a:effectLst/>
                <a:latin typeface="Times New Roman"/>
                <a:ea typeface="Calibri"/>
                <a:cs typeface="Arial"/>
              </a:rPr>
              <a:t> Social communication</a:t>
            </a:r>
            <a:endParaRPr lang="en-US" sz="2400" dirty="0">
              <a:ea typeface="Calibri"/>
              <a:cs typeface="Arial"/>
            </a:endParaRPr>
          </a:p>
          <a:p>
            <a:pPr algn="just" rtl="0">
              <a:lnSpc>
                <a:spcPct val="115000"/>
              </a:lnSpc>
              <a:spcAft>
                <a:spcPts val="1000"/>
              </a:spcAft>
            </a:pPr>
            <a:r>
              <a:rPr lang="en-US" dirty="0" smtClean="0">
                <a:solidFill>
                  <a:srgbClr val="000000"/>
                </a:solidFill>
                <a:effectLst/>
                <a:latin typeface="Times New Roman"/>
                <a:ea typeface="Calibri"/>
                <a:cs typeface="Arial"/>
              </a:rPr>
              <a:t>Everyday conversations with friend family, and </a:t>
            </a:r>
            <a:r>
              <a:rPr lang="ar-IQ" dirty="0" smtClean="0">
                <a:solidFill>
                  <a:srgbClr val="000000"/>
                </a:solidFill>
                <a:effectLst/>
                <a:latin typeface="Times New Roman"/>
                <a:ea typeface="Calibri"/>
                <a:cs typeface="Arial"/>
              </a:rPr>
              <a:t>المعارف</a:t>
            </a:r>
            <a:r>
              <a:rPr lang="en-US" dirty="0" smtClean="0">
                <a:solidFill>
                  <a:srgbClr val="000000"/>
                </a:solidFill>
                <a:effectLst/>
                <a:latin typeface="Times New Roman"/>
                <a:ea typeface="Calibri"/>
                <a:cs typeface="Arial"/>
              </a:rPr>
              <a:t> acquaintances   are </a:t>
            </a:r>
            <a:r>
              <a:rPr lang="en-US" dirty="0" smtClean="0">
                <a:solidFill>
                  <a:srgbClr val="000000"/>
                </a:solidFill>
                <a:effectLst/>
                <a:latin typeface="Times New Roman"/>
                <a:ea typeface="Calibri"/>
                <a:cs typeface="Arial"/>
              </a:rPr>
              <a:t>called social communication.</a:t>
            </a:r>
            <a:endParaRPr lang="en-US" sz="2400" dirty="0">
              <a:ea typeface="Calibri"/>
              <a:cs typeface="Arial"/>
            </a:endParaRPr>
          </a:p>
          <a:p>
            <a:pPr algn="just" rtl="0">
              <a:lnSpc>
                <a:spcPct val="115000"/>
              </a:lnSpc>
              <a:spcAft>
                <a:spcPts val="1000"/>
              </a:spcAft>
            </a:pPr>
            <a:r>
              <a:rPr lang="en-US" dirty="0" smtClean="0">
                <a:solidFill>
                  <a:srgbClr val="000000"/>
                </a:solidFill>
                <a:effectLst/>
                <a:latin typeface="Times New Roman"/>
                <a:ea typeface="Calibri"/>
                <a:cs typeface="Arial"/>
              </a:rPr>
              <a:t>Social communication provides a way to get acquainted with clients to learn about each other and to begin a nurse-client relationship.</a:t>
            </a:r>
            <a:endParaRPr lang="en-US" sz="2400" dirty="0">
              <a:ea typeface="Calibri"/>
              <a:cs typeface="Arial"/>
            </a:endParaRPr>
          </a:p>
          <a:p>
            <a:pPr algn="just" rtl="0">
              <a:lnSpc>
                <a:spcPct val="115000"/>
              </a:lnSpc>
              <a:spcAft>
                <a:spcPts val="1000"/>
              </a:spcAft>
            </a:pPr>
            <a:r>
              <a:rPr lang="en-US" dirty="0" smtClean="0">
                <a:solidFill>
                  <a:srgbClr val="000000"/>
                </a:solidFill>
                <a:effectLst/>
                <a:latin typeface="Times New Roman"/>
                <a:ea typeface="Calibri"/>
                <a:cs typeface="Arial"/>
              </a:rPr>
              <a:t>Although social communication is not considered therapeutic communication, it is used in the nurse-client relationship.</a:t>
            </a:r>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6523" y="116632"/>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3016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6925" y="2348880"/>
            <a:ext cx="7408333" cy="3450696"/>
          </a:xfrm>
        </p:spPr>
        <p:txBody>
          <a:bodyPr/>
          <a:lstStyle/>
          <a:p>
            <a:pPr algn="just" rtl="0">
              <a:lnSpc>
                <a:spcPct val="115000"/>
              </a:lnSpc>
              <a:spcAft>
                <a:spcPts val="1000"/>
              </a:spcAft>
            </a:pPr>
            <a:r>
              <a:rPr lang="en-US" b="1" u="sng" dirty="0" smtClean="0">
                <a:solidFill>
                  <a:srgbClr val="000000"/>
                </a:solidFill>
                <a:effectLst/>
                <a:highlight>
                  <a:srgbClr val="00FF00"/>
                </a:highlight>
                <a:latin typeface="Times New Roman"/>
                <a:ea typeface="Calibri"/>
                <a:cs typeface="Arial"/>
              </a:rPr>
              <a:t>Communication with health care team</a:t>
            </a:r>
            <a:r>
              <a:rPr lang="en-US" b="1" u="sng" dirty="0" smtClean="0">
                <a:solidFill>
                  <a:srgbClr val="000000"/>
                </a:solidFill>
                <a:effectLst/>
                <a:latin typeface="Times New Roman"/>
                <a:ea typeface="Calibri"/>
                <a:cs typeface="Arial"/>
              </a:rPr>
              <a:t> </a:t>
            </a:r>
            <a:endParaRPr lang="en-US" sz="2400" dirty="0">
              <a:ea typeface="Calibri"/>
              <a:cs typeface="Arial"/>
            </a:endParaRPr>
          </a:p>
          <a:p>
            <a:pPr algn="just" rtl="0">
              <a:lnSpc>
                <a:spcPct val="115000"/>
              </a:lnSpc>
              <a:spcAft>
                <a:spcPts val="1000"/>
              </a:spcAft>
            </a:pPr>
            <a:r>
              <a:rPr lang="en-US" dirty="0" smtClean="0">
                <a:solidFill>
                  <a:srgbClr val="000000"/>
                </a:solidFill>
                <a:effectLst/>
                <a:latin typeface="Times New Roman"/>
                <a:ea typeface="Calibri"/>
                <a:cs typeface="Arial"/>
              </a:rPr>
              <a:t>Because providing care to clients is team effort, effective communication is necessary. </a:t>
            </a:r>
            <a:endParaRPr lang="en-US" sz="2400" dirty="0">
              <a:ea typeface="Calibri"/>
              <a:cs typeface="Arial"/>
            </a:endParaRPr>
          </a:p>
          <a:p>
            <a:pPr algn="just" rtl="0">
              <a:lnSpc>
                <a:spcPct val="115000"/>
              </a:lnSpc>
              <a:spcAft>
                <a:spcPts val="1000"/>
              </a:spcAft>
            </a:pPr>
            <a:r>
              <a:rPr lang="en-US" dirty="0" smtClean="0">
                <a:solidFill>
                  <a:srgbClr val="000000"/>
                </a:solidFill>
                <a:effectLst/>
                <a:latin typeface="Times New Roman"/>
                <a:ea typeface="Calibri"/>
                <a:cs typeface="Arial"/>
              </a:rPr>
              <a:t>This communication between team member may be oral or written, individual, group, or computer. </a:t>
            </a:r>
            <a:endParaRPr lang="en-US" sz="24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6523" y="116632"/>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4241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539552" y="2060848"/>
            <a:ext cx="6984776" cy="4330416"/>
          </a:xfrm>
          <a:prstGeom prst="rect">
            <a:avLst/>
          </a:prstGeom>
        </p:spPr>
        <p:txBody>
          <a:bodyPr wrap="square">
            <a:spAutoFit/>
          </a:bodyPr>
          <a:lstStyle/>
          <a:p>
            <a:pPr algn="just" rtl="0">
              <a:lnSpc>
                <a:spcPct val="115000"/>
              </a:lnSpc>
              <a:spcAft>
                <a:spcPts val="1000"/>
              </a:spcAft>
            </a:pPr>
            <a:r>
              <a:rPr lang="en-US" sz="2800" u="sng" dirty="0" smtClean="0">
                <a:solidFill>
                  <a:srgbClr val="000000"/>
                </a:solidFill>
                <a:effectLst/>
                <a:latin typeface="Times New Roman"/>
                <a:ea typeface="Calibri"/>
                <a:cs typeface="Arial"/>
              </a:rPr>
              <a:t>Oral communication such as</a:t>
            </a:r>
            <a:r>
              <a:rPr lang="en-US" sz="2800" b="1" u="sng" dirty="0" smtClean="0">
                <a:solidFill>
                  <a:srgbClr val="000000"/>
                </a:solidFill>
                <a:effectLst/>
                <a:latin typeface="Times New Roman"/>
                <a:ea typeface="Calibri"/>
                <a:cs typeface="Arial"/>
              </a:rPr>
              <a:t>: </a:t>
            </a:r>
            <a:endParaRPr lang="en-US" sz="2800" dirty="0" smtClean="0">
              <a:effectLst/>
              <a:latin typeface="Calibri"/>
              <a:ea typeface="Calibri"/>
              <a:cs typeface="Arial"/>
            </a:endParaRPr>
          </a:p>
          <a:p>
            <a:pPr marL="342900" lvl="0" indent="-342900" algn="just" rtl="0">
              <a:lnSpc>
                <a:spcPct val="115000"/>
              </a:lnSpc>
              <a:spcAft>
                <a:spcPts val="1000"/>
              </a:spcAft>
              <a:buFont typeface="Courier New"/>
              <a:buChar char="o"/>
            </a:pPr>
            <a:r>
              <a:rPr lang="en-US" sz="2800" dirty="0" smtClean="0">
                <a:solidFill>
                  <a:srgbClr val="000000"/>
                </a:solidFill>
                <a:effectLst/>
                <a:latin typeface="Times New Roman"/>
                <a:ea typeface="Calibri"/>
                <a:cs typeface="Arial"/>
              </a:rPr>
              <a:t>Nurse- student nurse</a:t>
            </a:r>
            <a:endParaRPr lang="en-US" sz="2800" dirty="0" smtClean="0">
              <a:effectLst/>
              <a:latin typeface="Calibri"/>
              <a:ea typeface="Calibri"/>
              <a:cs typeface="Arial"/>
            </a:endParaRPr>
          </a:p>
          <a:p>
            <a:pPr marL="342900" lvl="0" indent="-342900" algn="just" rtl="0">
              <a:lnSpc>
                <a:spcPct val="115000"/>
              </a:lnSpc>
              <a:spcAft>
                <a:spcPts val="1000"/>
              </a:spcAft>
              <a:buFont typeface="Courier New"/>
              <a:buChar char="o"/>
            </a:pPr>
            <a:r>
              <a:rPr lang="en-US" sz="2800" dirty="0" smtClean="0">
                <a:solidFill>
                  <a:srgbClr val="000000"/>
                </a:solidFill>
                <a:effectLst/>
                <a:latin typeface="Times New Roman"/>
                <a:ea typeface="Calibri"/>
                <a:cs typeface="Arial"/>
              </a:rPr>
              <a:t>Nurse-nursing assistant </a:t>
            </a:r>
            <a:endParaRPr lang="en-US" sz="2800" dirty="0" smtClean="0">
              <a:effectLst/>
              <a:latin typeface="Calibri"/>
              <a:ea typeface="Calibri"/>
              <a:cs typeface="Arial"/>
            </a:endParaRPr>
          </a:p>
          <a:p>
            <a:pPr marL="342900" lvl="0" indent="-342900" algn="just" rtl="0">
              <a:lnSpc>
                <a:spcPct val="115000"/>
              </a:lnSpc>
              <a:spcAft>
                <a:spcPts val="1000"/>
              </a:spcAft>
              <a:buFont typeface="Courier New"/>
              <a:buChar char="o"/>
            </a:pPr>
            <a:r>
              <a:rPr lang="en-US" sz="2800" dirty="0" smtClean="0">
                <a:solidFill>
                  <a:srgbClr val="000000"/>
                </a:solidFill>
                <a:effectLst/>
                <a:latin typeface="Times New Roman"/>
                <a:ea typeface="Calibri"/>
                <a:cs typeface="Arial"/>
              </a:rPr>
              <a:t>Nurse-nurse</a:t>
            </a:r>
            <a:endParaRPr lang="en-US" sz="2800" dirty="0" smtClean="0">
              <a:effectLst/>
              <a:latin typeface="Calibri"/>
              <a:ea typeface="Calibri"/>
              <a:cs typeface="Arial"/>
            </a:endParaRPr>
          </a:p>
          <a:p>
            <a:pPr marL="342900" lvl="0" indent="-342900" algn="just" rtl="0">
              <a:lnSpc>
                <a:spcPct val="115000"/>
              </a:lnSpc>
              <a:spcAft>
                <a:spcPts val="1000"/>
              </a:spcAft>
              <a:buFont typeface="Courier New"/>
              <a:buChar char="o"/>
            </a:pPr>
            <a:r>
              <a:rPr lang="en-US" sz="2800" dirty="0" smtClean="0">
                <a:solidFill>
                  <a:srgbClr val="000000"/>
                </a:solidFill>
                <a:effectLst/>
                <a:latin typeface="Times New Roman"/>
                <a:ea typeface="Calibri"/>
                <a:cs typeface="Arial"/>
              </a:rPr>
              <a:t>Nurse-physician</a:t>
            </a:r>
            <a:endParaRPr lang="en-US" sz="2800" dirty="0" smtClean="0">
              <a:effectLst/>
              <a:latin typeface="Calibri"/>
              <a:ea typeface="Calibri"/>
              <a:cs typeface="Arial"/>
            </a:endParaRPr>
          </a:p>
          <a:p>
            <a:pPr marL="342900" lvl="0" indent="-342900" algn="just" rtl="0">
              <a:lnSpc>
                <a:spcPct val="115000"/>
              </a:lnSpc>
              <a:spcAft>
                <a:spcPts val="1000"/>
              </a:spcAft>
              <a:buFont typeface="Courier New"/>
              <a:buChar char="o"/>
            </a:pPr>
            <a:r>
              <a:rPr lang="en-US" sz="2800" dirty="0" smtClean="0">
                <a:solidFill>
                  <a:srgbClr val="000000"/>
                </a:solidFill>
                <a:effectLst/>
                <a:latin typeface="Times New Roman"/>
                <a:ea typeface="Calibri"/>
                <a:cs typeface="Arial"/>
              </a:rPr>
              <a:t>Nurse-other health professionals</a:t>
            </a:r>
            <a:endParaRPr lang="en-US" sz="2800" dirty="0" smtClean="0">
              <a:effectLst/>
              <a:latin typeface="Calibri"/>
              <a:ea typeface="Calibri"/>
              <a:cs typeface="Arial"/>
            </a:endParaRPr>
          </a:p>
          <a:p>
            <a:pPr marL="342900" lvl="0" indent="-342900" algn="just" rtl="0">
              <a:lnSpc>
                <a:spcPct val="115000"/>
              </a:lnSpc>
              <a:spcAft>
                <a:spcPts val="1000"/>
              </a:spcAft>
              <a:buFont typeface="Courier New"/>
              <a:buChar char="o"/>
            </a:pPr>
            <a:r>
              <a:rPr lang="en-US" sz="2800" dirty="0" smtClean="0">
                <a:solidFill>
                  <a:srgbClr val="000000"/>
                </a:solidFill>
                <a:effectLst/>
                <a:latin typeface="Times New Roman"/>
                <a:ea typeface="Calibri"/>
                <a:cs typeface="Arial"/>
              </a:rPr>
              <a:t>Group communication</a:t>
            </a:r>
            <a:endParaRPr lang="en-US" sz="2800" dirty="0">
              <a:effectLst/>
              <a:latin typeface="Calibri"/>
              <a:ea typeface="Calibri"/>
              <a:cs typeface="Aria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5725" y="64861"/>
            <a:ext cx="1438275" cy="113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6118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9597" y="2420888"/>
            <a:ext cx="8229600" cy="3993308"/>
          </a:xfrm>
        </p:spPr>
        <p:txBody>
          <a:bodyPr>
            <a:normAutofit/>
          </a:bodyPr>
          <a:lstStyle/>
          <a:p>
            <a:pPr algn="just" rtl="0">
              <a:lnSpc>
                <a:spcPct val="115000"/>
              </a:lnSpc>
              <a:spcAft>
                <a:spcPts val="1000"/>
              </a:spcAft>
            </a:pPr>
            <a:r>
              <a:rPr lang="en-US" sz="2800" u="sng" dirty="0" smtClean="0">
                <a:solidFill>
                  <a:srgbClr val="000000"/>
                </a:solidFill>
                <a:effectLst/>
                <a:latin typeface="Times New Roman"/>
                <a:ea typeface="Calibri"/>
                <a:cs typeface="Arial"/>
              </a:rPr>
              <a:t>Written communication</a:t>
            </a:r>
            <a:r>
              <a:rPr lang="en-US" sz="2800" b="1" dirty="0" smtClean="0">
                <a:solidFill>
                  <a:srgbClr val="000000"/>
                </a:solidFill>
                <a:effectLst/>
                <a:latin typeface="Times New Roman"/>
                <a:ea typeface="Calibri"/>
                <a:cs typeface="Arial"/>
              </a:rPr>
              <a:t> </a:t>
            </a:r>
            <a:r>
              <a:rPr lang="en-US" sz="2800" dirty="0" smtClean="0">
                <a:solidFill>
                  <a:srgbClr val="000000"/>
                </a:solidFill>
                <a:effectLst/>
                <a:latin typeface="Times New Roman"/>
                <a:ea typeface="Calibri"/>
                <a:cs typeface="Arial"/>
              </a:rPr>
              <a:t>such as: client's chart, X-Ray, laboratory services, report… .</a:t>
            </a:r>
            <a:endParaRPr lang="en-US" sz="2800" dirty="0">
              <a:ea typeface="Calibri"/>
              <a:cs typeface="Arial"/>
            </a:endParaRPr>
          </a:p>
          <a:p>
            <a:pPr algn="just" rtl="0">
              <a:lnSpc>
                <a:spcPct val="115000"/>
              </a:lnSpc>
              <a:spcAft>
                <a:spcPts val="1000"/>
              </a:spcAft>
            </a:pPr>
            <a:r>
              <a:rPr lang="en-US" sz="2800" u="sng" dirty="0" smtClean="0">
                <a:solidFill>
                  <a:srgbClr val="000000"/>
                </a:solidFill>
                <a:effectLst/>
                <a:latin typeface="Times New Roman"/>
                <a:ea typeface="Calibri"/>
                <a:cs typeface="Arial"/>
              </a:rPr>
              <a:t>Electronic communication:</a:t>
            </a:r>
            <a:r>
              <a:rPr lang="en-US" sz="2800" dirty="0" smtClean="0">
                <a:solidFill>
                  <a:srgbClr val="000000"/>
                </a:solidFill>
                <a:effectLst/>
                <a:latin typeface="Times New Roman"/>
                <a:ea typeface="Calibri"/>
                <a:cs typeface="Arial"/>
              </a:rPr>
              <a:t> such as </a:t>
            </a:r>
            <a:r>
              <a:rPr lang="en-US" sz="2800" dirty="0" err="1" smtClean="0">
                <a:solidFill>
                  <a:srgbClr val="000000"/>
                </a:solidFill>
                <a:effectLst/>
                <a:latin typeface="Times New Roman"/>
                <a:ea typeface="Calibri"/>
                <a:cs typeface="Arial"/>
              </a:rPr>
              <a:t>tele</a:t>
            </a:r>
            <a:r>
              <a:rPr lang="en-US" sz="2800" dirty="0" smtClean="0">
                <a:solidFill>
                  <a:srgbClr val="000000"/>
                </a:solidFill>
                <a:effectLst/>
                <a:latin typeface="Times New Roman"/>
                <a:ea typeface="Calibri"/>
                <a:cs typeface="Arial"/>
              </a:rPr>
              <a:t>-health is using telecommunication equipment and communication networks to transfer health care information between participants at different locations.</a:t>
            </a:r>
            <a:endParaRPr lang="en-US" sz="2800" dirty="0">
              <a:ea typeface="Calibri"/>
              <a:cs typeface="Arial"/>
            </a:endParaRPr>
          </a:p>
          <a:p>
            <a:pPr algn="just" rtl="0">
              <a:lnSpc>
                <a:spcPct val="115000"/>
              </a:lnSpc>
              <a:spcAft>
                <a:spcPts val="1000"/>
              </a:spcAft>
            </a:pPr>
            <a:r>
              <a:rPr lang="en-US" sz="2800" b="1" dirty="0" smtClean="0">
                <a:solidFill>
                  <a:srgbClr val="000000"/>
                </a:solidFill>
                <a:effectLst/>
                <a:latin typeface="Times New Roman"/>
                <a:ea typeface="Calibri"/>
                <a:cs typeface="Arial"/>
              </a:rPr>
              <a:t>- </a:t>
            </a:r>
            <a:r>
              <a:rPr lang="en-US" sz="2800" dirty="0" smtClean="0">
                <a:solidFill>
                  <a:srgbClr val="000000"/>
                </a:solidFill>
                <a:effectLst/>
                <a:latin typeface="Times New Roman"/>
                <a:ea typeface="Calibri"/>
                <a:cs typeface="Arial"/>
              </a:rPr>
              <a:t>Tele-nursing     </a:t>
            </a:r>
            <a:r>
              <a:rPr lang="en-US" sz="2800" dirty="0" smtClean="0">
                <a:solidFill>
                  <a:srgbClr val="000000"/>
                </a:solidFill>
                <a:effectLst/>
                <a:latin typeface="Times New Roman"/>
                <a:ea typeface="Calibri"/>
              </a:rPr>
              <a:t>- Tele-medicine</a:t>
            </a:r>
            <a:r>
              <a:rPr lang="en-US" sz="2800" b="1" dirty="0" smtClean="0">
                <a:solidFill>
                  <a:srgbClr val="000000"/>
                </a:solidFill>
                <a:effectLst/>
                <a:latin typeface="Times New Roman"/>
                <a:ea typeface="Calibri"/>
              </a:rPr>
              <a:t> </a:t>
            </a:r>
            <a:endParaRPr lang="ar-IQ" sz="2800"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6523" y="116632"/>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79416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شكل موجة">
  <a:themeElements>
    <a:clrScheme name="شكل موجة">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شكل موجة">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كل موجة">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862</TotalTime>
  <Words>743</Words>
  <Application>Microsoft Office PowerPoint</Application>
  <PresentationFormat>عرض على الشاشة (3:4)‏</PresentationFormat>
  <Paragraphs>63</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شكل موجة</vt:lpstr>
      <vt:lpstr>Communication part II</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part II</dc:title>
  <dc:creator>hp</dc:creator>
  <cp:lastModifiedBy>hp</cp:lastModifiedBy>
  <cp:revision>28</cp:revision>
  <dcterms:created xsi:type="dcterms:W3CDTF">2016-01-01T19:28:54Z</dcterms:created>
  <dcterms:modified xsi:type="dcterms:W3CDTF">2016-01-12T18:10:27Z</dcterms:modified>
</cp:coreProperties>
</file>