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72" r:id="rId1"/>
  </p:sldMasterIdLst>
  <p:sldIdLst>
    <p:sldId id="256" r:id="rId2"/>
    <p:sldId id="257" r:id="rId3"/>
    <p:sldId id="258" r:id="rId4"/>
    <p:sldId id="259"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Lst>
  <p:sldSz cx="9144000" cy="6858000" type="screen4x3"/>
  <p:notesSz cx="6858000" cy="9144000"/>
  <p:defaultText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66" d="100"/>
          <a:sy n="66" d="100"/>
        </p:scale>
        <p:origin x="-1476" y="-11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sp>
        <p:nvSpPr>
          <p:cNvPr id="23" name="مستطيل 22"/>
          <p:cNvSpPr/>
          <p:nvPr/>
        </p:nvSpPr>
        <p:spPr>
          <a:xfrm flipV="1">
            <a:off x="5410182" y="3810000"/>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4" name="مستطيل 23"/>
          <p:cNvSpPr/>
          <p:nvPr/>
        </p:nvSpPr>
        <p:spPr>
          <a:xfrm flipV="1">
            <a:off x="5410200" y="3897010"/>
            <a:ext cx="3733801" cy="192024"/>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5" name="مستطيل 24"/>
          <p:cNvSpPr/>
          <p:nvPr/>
        </p:nvSpPr>
        <p:spPr>
          <a:xfrm flipV="1">
            <a:off x="5410200" y="4115167"/>
            <a:ext cx="3733801"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6" name="مستطيل 25"/>
          <p:cNvSpPr/>
          <p:nvPr/>
        </p:nvSpPr>
        <p:spPr>
          <a:xfrm flipV="1">
            <a:off x="5410200" y="4164403"/>
            <a:ext cx="1965960" cy="18288"/>
          </a:xfrm>
          <a:prstGeom prst="rect">
            <a:avLst/>
          </a:prstGeom>
          <a:solidFill>
            <a:schemeClr val="accent2">
              <a:alpha val="6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مستطيل 26"/>
          <p:cNvSpPr/>
          <p:nvPr/>
        </p:nvSpPr>
        <p:spPr>
          <a:xfrm flipV="1">
            <a:off x="5410200" y="4199572"/>
            <a:ext cx="1965960"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0" name="مستطيل مستدير الزوايا 29"/>
          <p:cNvSpPr/>
          <p:nvPr/>
        </p:nvSpPr>
        <p:spPr bwMode="white">
          <a:xfrm>
            <a:off x="5410200" y="3962400"/>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1" name="مستطيل مستدير الزوايا 30"/>
          <p:cNvSpPr/>
          <p:nvPr/>
        </p:nvSpPr>
        <p:spPr bwMode="white">
          <a:xfrm>
            <a:off x="7376507" y="406098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مستطيل 6"/>
          <p:cNvSpPr/>
          <p:nvPr/>
        </p:nvSpPr>
        <p:spPr>
          <a:xfrm>
            <a:off x="1" y="3649662"/>
            <a:ext cx="9144000" cy="244170"/>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مستطيل 9"/>
          <p:cNvSpPr/>
          <p:nvPr/>
        </p:nvSpPr>
        <p:spPr>
          <a:xfrm>
            <a:off x="0" y="3675527"/>
            <a:ext cx="9144001" cy="14067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مستطيل 10"/>
          <p:cNvSpPr/>
          <p:nvPr/>
        </p:nvSpPr>
        <p:spPr>
          <a:xfrm flipV="1">
            <a:off x="6414051" y="3643090"/>
            <a:ext cx="2729950" cy="248432"/>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مستطيل 18"/>
          <p:cNvSpPr/>
          <p:nvPr/>
        </p:nvSpPr>
        <p:spPr>
          <a:xfrm>
            <a:off x="0" y="0"/>
            <a:ext cx="9144000" cy="3701700"/>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عنوان 7"/>
          <p:cNvSpPr>
            <a:spLocks noGrp="1"/>
          </p:cNvSpPr>
          <p:nvPr>
            <p:ph type="ctrTitle"/>
          </p:nvPr>
        </p:nvSpPr>
        <p:spPr>
          <a:xfrm>
            <a:off x="457200" y="2401887"/>
            <a:ext cx="8458200" cy="1470025"/>
          </a:xfrm>
        </p:spPr>
        <p:txBody>
          <a:bodyPr anchor="b"/>
          <a:lstStyle>
            <a:lvl1pPr>
              <a:defRPr sz="4400">
                <a:solidFill>
                  <a:schemeClr val="bg1"/>
                </a:solidFill>
              </a:defRPr>
            </a:lvl1pPr>
          </a:lstStyle>
          <a:p>
            <a:r>
              <a:rPr kumimoji="0" lang="ar-SA" smtClean="0"/>
              <a:t>انقر لتحرير نمط العنوان الرئيسي</a:t>
            </a:r>
            <a:endParaRPr kumimoji="0" lang="en-US"/>
          </a:p>
        </p:txBody>
      </p:sp>
      <p:sp>
        <p:nvSpPr>
          <p:cNvPr id="9" name="عنوان فرعي 8"/>
          <p:cNvSpPr>
            <a:spLocks noGrp="1"/>
          </p:cNvSpPr>
          <p:nvPr>
            <p:ph type="subTitle" idx="1"/>
          </p:nvPr>
        </p:nvSpPr>
        <p:spPr>
          <a:xfrm>
            <a:off x="457200" y="3899938"/>
            <a:ext cx="4953000" cy="1752600"/>
          </a:xfrm>
        </p:spPr>
        <p:txBody>
          <a:bodyPr/>
          <a:lstStyle>
            <a:lvl1pPr marL="64008" indent="0" algn="l">
              <a:buNone/>
              <a:defRPr sz="24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
        <p:nvSpPr>
          <p:cNvPr id="28" name="عنصر نائب للتاريخ 27"/>
          <p:cNvSpPr>
            <a:spLocks noGrp="1"/>
          </p:cNvSpPr>
          <p:nvPr>
            <p:ph type="dt" sz="half" idx="10"/>
          </p:nvPr>
        </p:nvSpPr>
        <p:spPr>
          <a:xfrm>
            <a:off x="6705600" y="4206240"/>
            <a:ext cx="960120" cy="457200"/>
          </a:xfrm>
        </p:spPr>
        <p:txBody>
          <a:bodyPr/>
          <a:lstStyle/>
          <a:p>
            <a:fld id="{926DA3BC-B162-4FDE-B18D-79E4E76D87B8}" type="datetimeFigureOut">
              <a:rPr lang="ar-IQ" smtClean="0"/>
              <a:t>29/03/1437</a:t>
            </a:fld>
            <a:endParaRPr lang="ar-IQ"/>
          </a:p>
        </p:txBody>
      </p:sp>
      <p:sp>
        <p:nvSpPr>
          <p:cNvPr id="17" name="عنصر نائب للتذييل 16"/>
          <p:cNvSpPr>
            <a:spLocks noGrp="1"/>
          </p:cNvSpPr>
          <p:nvPr>
            <p:ph type="ftr" sz="quarter" idx="11"/>
          </p:nvPr>
        </p:nvSpPr>
        <p:spPr>
          <a:xfrm>
            <a:off x="5410200" y="4205288"/>
            <a:ext cx="1295400" cy="457200"/>
          </a:xfrm>
        </p:spPr>
        <p:txBody>
          <a:bodyPr/>
          <a:lstStyle/>
          <a:p>
            <a:endParaRPr lang="ar-IQ"/>
          </a:p>
        </p:txBody>
      </p:sp>
      <p:sp>
        <p:nvSpPr>
          <p:cNvPr id="29" name="عنصر نائب لرقم الشريحة 28"/>
          <p:cNvSpPr>
            <a:spLocks noGrp="1"/>
          </p:cNvSpPr>
          <p:nvPr>
            <p:ph type="sldNum" sz="quarter" idx="12"/>
          </p:nvPr>
        </p:nvSpPr>
        <p:spPr>
          <a:xfrm>
            <a:off x="8320088" y="1136"/>
            <a:ext cx="747712" cy="365760"/>
          </a:xfrm>
        </p:spPr>
        <p:txBody>
          <a:bodyPr/>
          <a:lstStyle>
            <a:lvl1pPr algn="r">
              <a:defRPr sz="1800">
                <a:solidFill>
                  <a:schemeClr val="bg1"/>
                </a:solidFill>
              </a:defRPr>
            </a:lvl1pPr>
          </a:lstStyle>
          <a:p>
            <a:fld id="{5E58ECDC-44CD-4A61-B037-71BCCF568EDE}" type="slidenum">
              <a:rPr lang="ar-IQ" smtClean="0"/>
              <a:t>‹#›</a:t>
            </a:fld>
            <a:endParaRPr lang="ar-IQ"/>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926DA3BC-B162-4FDE-B18D-79E4E76D87B8}" type="datetimeFigureOut">
              <a:rPr lang="ar-IQ" smtClean="0"/>
              <a:t>29/03/1437</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5E58ECDC-44CD-4A61-B037-71BCCF568EDE}" type="slidenum">
              <a:rPr lang="ar-IQ" smtClean="0"/>
              <a:t>‹#›</a:t>
            </a:fld>
            <a:endParaRPr lang="ar-IQ"/>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781800" y="1143000"/>
            <a:ext cx="1905000" cy="5486400"/>
          </a:xfrm>
        </p:spPr>
        <p:txBody>
          <a:bodyPr vert="eaVer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1143000"/>
            <a:ext cx="6248400" cy="5486400"/>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926DA3BC-B162-4FDE-B18D-79E4E76D87B8}" type="datetimeFigureOut">
              <a:rPr lang="ar-IQ" smtClean="0"/>
              <a:t>29/03/1437</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5E58ECDC-44CD-4A61-B037-71BCCF568EDE}" type="slidenum">
              <a:rPr lang="ar-IQ" smtClean="0"/>
              <a:t>‹#›</a:t>
            </a:fld>
            <a:endParaRPr lang="ar-IQ"/>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926DA3BC-B162-4FDE-B18D-79E4E76D87B8}" type="datetimeFigureOut">
              <a:rPr lang="ar-IQ" smtClean="0"/>
              <a:t>29/03/1437</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5E58ECDC-44CD-4A61-B037-71BCCF568EDE}" type="slidenum">
              <a:rPr lang="ar-IQ" smtClean="0"/>
              <a:t>‹#›</a:t>
            </a:fld>
            <a:endParaRPr lang="ar-IQ"/>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1981200"/>
            <a:ext cx="7772400" cy="1362075"/>
          </a:xfrm>
        </p:spPr>
        <p:txBody>
          <a:bodyPr anchor="b">
            <a:noAutofit/>
          </a:bodyPr>
          <a:lstStyle>
            <a:lvl1pPr algn="l">
              <a:buNone/>
              <a:defRPr sz="4300" b="1" cap="none" baseline="0">
                <a:ln w="12700">
                  <a:solidFill>
                    <a:schemeClr val="accent2">
                      <a:shade val="90000"/>
                      <a:satMod val="150000"/>
                    </a:schemeClr>
                  </a:solidFill>
                </a:ln>
                <a:solidFill>
                  <a:srgbClr val="FFFFFF"/>
                </a:solidFill>
                <a:effectLst>
                  <a:outerShdw blurRad="38100" dist="38100" dir="5400000" algn="tl" rotWithShape="0">
                    <a:srgbClr val="000000">
                      <a:alpha val="25000"/>
                    </a:srgbClr>
                  </a:outerShdw>
                </a:effectLst>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722313" y="3367088"/>
            <a:ext cx="7772400" cy="1509712"/>
          </a:xfrm>
        </p:spPr>
        <p:txBody>
          <a:bodyPr anchor="t"/>
          <a:lstStyle>
            <a:lvl1pPr marL="45720" indent="0">
              <a:buNone/>
              <a:defRPr sz="2100" b="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926DA3BC-B162-4FDE-B18D-79E4E76D87B8}" type="datetimeFigureOut">
              <a:rPr lang="ar-IQ" smtClean="0"/>
              <a:t>29/03/1437</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5E58ECDC-44CD-4A61-B037-71BCCF568EDE}" type="slidenum">
              <a:rPr lang="ar-IQ" smtClean="0"/>
              <a:t>‹#›</a:t>
            </a:fld>
            <a:endParaRPr lang="ar-IQ"/>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457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4648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p>
            <a:fld id="{926DA3BC-B162-4FDE-B18D-79E4E76D87B8}" type="datetimeFigureOut">
              <a:rPr lang="ar-IQ" smtClean="0"/>
              <a:t>29/03/1437</a:t>
            </a:fld>
            <a:endParaRPr lang="ar-IQ"/>
          </a:p>
        </p:txBody>
      </p:sp>
      <p:sp>
        <p:nvSpPr>
          <p:cNvPr id="6" name="عنصر نائب للتذييل 5"/>
          <p:cNvSpPr>
            <a:spLocks noGrp="1"/>
          </p:cNvSpPr>
          <p:nvPr>
            <p:ph type="ftr" sz="quarter" idx="11"/>
          </p:nvPr>
        </p:nvSpPr>
        <p:spPr/>
        <p:txBody>
          <a:bodyPr/>
          <a:lstStyle/>
          <a:p>
            <a:endParaRPr lang="ar-IQ"/>
          </a:p>
        </p:txBody>
      </p:sp>
      <p:sp>
        <p:nvSpPr>
          <p:cNvPr id="7" name="عنصر نائب لرقم الشريحة 6"/>
          <p:cNvSpPr>
            <a:spLocks noGrp="1"/>
          </p:cNvSpPr>
          <p:nvPr>
            <p:ph type="sldNum" sz="quarter" idx="12"/>
          </p:nvPr>
        </p:nvSpPr>
        <p:spPr/>
        <p:txBody>
          <a:bodyPr/>
          <a:lstStyle/>
          <a:p>
            <a:fld id="{5E58ECDC-44CD-4A61-B037-71BCCF568EDE}" type="slidenum">
              <a:rPr lang="ar-IQ" smtClean="0"/>
              <a:t>‹#›</a:t>
            </a:fld>
            <a:endParaRPr lang="ar-IQ"/>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381000" y="1143000"/>
            <a:ext cx="8382000" cy="1069848"/>
          </a:xfrm>
        </p:spPr>
        <p:txBody>
          <a:bodyPr anchor="ctr"/>
          <a:lstStyle>
            <a:lvl1pPr>
              <a:defRPr sz="4000" b="0" i="0" cap="none" baseline="0"/>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381000" y="2244970"/>
            <a:ext cx="4041648"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721225" y="2244970"/>
            <a:ext cx="4041775"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381000" y="2708519"/>
            <a:ext cx="4041648"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718304" y="2708519"/>
            <a:ext cx="4041775"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26" name="عنصر نائب للتاريخ 25"/>
          <p:cNvSpPr>
            <a:spLocks noGrp="1"/>
          </p:cNvSpPr>
          <p:nvPr>
            <p:ph type="dt" sz="half" idx="10"/>
          </p:nvPr>
        </p:nvSpPr>
        <p:spPr/>
        <p:txBody>
          <a:bodyPr rtlCol="0"/>
          <a:lstStyle/>
          <a:p>
            <a:fld id="{926DA3BC-B162-4FDE-B18D-79E4E76D87B8}" type="datetimeFigureOut">
              <a:rPr lang="ar-IQ" smtClean="0"/>
              <a:t>29/03/1437</a:t>
            </a:fld>
            <a:endParaRPr lang="ar-IQ"/>
          </a:p>
        </p:txBody>
      </p:sp>
      <p:sp>
        <p:nvSpPr>
          <p:cNvPr id="27" name="عنصر نائب لرقم الشريحة 26"/>
          <p:cNvSpPr>
            <a:spLocks noGrp="1"/>
          </p:cNvSpPr>
          <p:nvPr>
            <p:ph type="sldNum" sz="quarter" idx="11"/>
          </p:nvPr>
        </p:nvSpPr>
        <p:spPr/>
        <p:txBody>
          <a:bodyPr rtlCol="0"/>
          <a:lstStyle/>
          <a:p>
            <a:fld id="{5E58ECDC-44CD-4A61-B037-71BCCF568EDE}" type="slidenum">
              <a:rPr lang="ar-IQ" smtClean="0"/>
              <a:t>‹#›</a:t>
            </a:fld>
            <a:endParaRPr lang="ar-IQ"/>
          </a:p>
        </p:txBody>
      </p:sp>
      <p:sp>
        <p:nvSpPr>
          <p:cNvPr id="28" name="عنصر نائب للتذييل 27"/>
          <p:cNvSpPr>
            <a:spLocks noGrp="1"/>
          </p:cNvSpPr>
          <p:nvPr>
            <p:ph type="ftr" sz="quarter" idx="12"/>
          </p:nvPr>
        </p:nvSpPr>
        <p:spPr/>
        <p:txBody>
          <a:bodyPr rtlCol="0"/>
          <a:lstStyle/>
          <a:p>
            <a:endParaRPr lang="ar-IQ"/>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1143000"/>
            <a:ext cx="8229600" cy="1069848"/>
          </a:xfrm>
        </p:spPr>
        <p:txBody>
          <a:bodyPr anchor="ctr"/>
          <a:lstStyle>
            <a:lvl1pPr>
              <a:defRPr sz="4000">
                <a:solidFill>
                  <a:schemeClr val="tx2"/>
                </a:solidFill>
              </a:defRPr>
            </a:lvl1pPr>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a:xfrm>
            <a:off x="6583680" y="612648"/>
            <a:ext cx="957264" cy="457200"/>
          </a:xfrm>
        </p:spPr>
        <p:txBody>
          <a:bodyPr/>
          <a:lstStyle/>
          <a:p>
            <a:fld id="{926DA3BC-B162-4FDE-B18D-79E4E76D87B8}" type="datetimeFigureOut">
              <a:rPr lang="ar-IQ" smtClean="0"/>
              <a:t>29/03/1437</a:t>
            </a:fld>
            <a:endParaRPr lang="ar-IQ"/>
          </a:p>
        </p:txBody>
      </p:sp>
      <p:sp>
        <p:nvSpPr>
          <p:cNvPr id="4" name="عنصر نائب للتذييل 3"/>
          <p:cNvSpPr>
            <a:spLocks noGrp="1"/>
          </p:cNvSpPr>
          <p:nvPr>
            <p:ph type="ftr" sz="quarter" idx="11"/>
          </p:nvPr>
        </p:nvSpPr>
        <p:spPr>
          <a:xfrm>
            <a:off x="5257800" y="612648"/>
            <a:ext cx="1325880" cy="457200"/>
          </a:xfrm>
        </p:spPr>
        <p:txBody>
          <a:bodyPr/>
          <a:lstStyle/>
          <a:p>
            <a:endParaRPr lang="ar-IQ"/>
          </a:p>
        </p:txBody>
      </p:sp>
      <p:sp>
        <p:nvSpPr>
          <p:cNvPr id="5" name="عنصر نائب لرقم الشريحة 4"/>
          <p:cNvSpPr>
            <a:spLocks noGrp="1"/>
          </p:cNvSpPr>
          <p:nvPr>
            <p:ph type="sldNum" sz="quarter" idx="12"/>
          </p:nvPr>
        </p:nvSpPr>
        <p:spPr>
          <a:xfrm>
            <a:off x="8174736" y="2272"/>
            <a:ext cx="762000" cy="365760"/>
          </a:xfrm>
        </p:spPr>
        <p:txBody>
          <a:bodyPr/>
          <a:lstStyle/>
          <a:p>
            <a:fld id="{5E58ECDC-44CD-4A61-B037-71BCCF568EDE}" type="slidenum">
              <a:rPr lang="ar-IQ" smtClean="0"/>
              <a:t>‹#›</a:t>
            </a:fld>
            <a:endParaRPr lang="ar-IQ"/>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926DA3BC-B162-4FDE-B18D-79E4E76D87B8}" type="datetimeFigureOut">
              <a:rPr lang="ar-IQ" smtClean="0"/>
              <a:t>29/03/1437</a:t>
            </a:fld>
            <a:endParaRPr lang="ar-IQ"/>
          </a:p>
        </p:txBody>
      </p:sp>
      <p:sp>
        <p:nvSpPr>
          <p:cNvPr id="3" name="عنصر نائب للتذييل 2"/>
          <p:cNvSpPr>
            <a:spLocks noGrp="1"/>
          </p:cNvSpPr>
          <p:nvPr>
            <p:ph type="ftr" sz="quarter" idx="11"/>
          </p:nvPr>
        </p:nvSpPr>
        <p:spPr/>
        <p:txBody>
          <a:bodyPr/>
          <a:lstStyle/>
          <a:p>
            <a:endParaRPr lang="ar-IQ"/>
          </a:p>
        </p:txBody>
      </p:sp>
      <p:sp>
        <p:nvSpPr>
          <p:cNvPr id="4" name="عنصر نائب لرقم الشريحة 3"/>
          <p:cNvSpPr>
            <a:spLocks noGrp="1"/>
          </p:cNvSpPr>
          <p:nvPr>
            <p:ph type="sldNum" sz="quarter" idx="12"/>
          </p:nvPr>
        </p:nvSpPr>
        <p:spPr/>
        <p:txBody>
          <a:bodyPr/>
          <a:lstStyle/>
          <a:p>
            <a:fld id="{5E58ECDC-44CD-4A61-B037-71BCCF568EDE}" type="slidenum">
              <a:rPr lang="ar-IQ" smtClean="0"/>
              <a:t>‹#›</a:t>
            </a:fld>
            <a:endParaRPr lang="ar-IQ"/>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5353496" y="1101970"/>
            <a:ext cx="3383280" cy="877824"/>
          </a:xfrm>
        </p:spPr>
        <p:txBody>
          <a:bodyPr anchor="b"/>
          <a:lstStyle>
            <a:lvl1pPr algn="l">
              <a:buNone/>
              <a:defRPr sz="1800" b="1"/>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5353496" y="2010727"/>
            <a:ext cx="3383280" cy="4617720"/>
          </a:xfrm>
        </p:spPr>
        <p:txBody>
          <a:bodyPr/>
          <a:lstStyle>
            <a:lvl1pPr marL="9144"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152400" y="776287"/>
            <a:ext cx="5102352" cy="5852160"/>
          </a:xfrm>
        </p:spPr>
        <p:txBody>
          <a:bodyPr/>
          <a:lstStyle>
            <a:lvl1pPr>
              <a:defRPr sz="3200"/>
            </a:lvl1pPr>
            <a:lvl2pPr>
              <a:defRPr sz="2800"/>
            </a:lvl2pPr>
            <a:lvl3pPr>
              <a:defRPr sz="2400"/>
            </a:lvl3pPr>
            <a:lvl4pPr>
              <a:defRPr sz="2000"/>
            </a:lvl4pPr>
            <a:lvl5pPr>
              <a:defRPr sz="20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p>
            <a:fld id="{926DA3BC-B162-4FDE-B18D-79E4E76D87B8}" type="datetimeFigureOut">
              <a:rPr lang="ar-IQ" smtClean="0"/>
              <a:t>29/03/1437</a:t>
            </a:fld>
            <a:endParaRPr lang="ar-IQ"/>
          </a:p>
        </p:txBody>
      </p:sp>
      <p:sp>
        <p:nvSpPr>
          <p:cNvPr id="6" name="عنصر نائب للتذييل 5"/>
          <p:cNvSpPr>
            <a:spLocks noGrp="1"/>
          </p:cNvSpPr>
          <p:nvPr>
            <p:ph type="ftr" sz="quarter" idx="11"/>
          </p:nvPr>
        </p:nvSpPr>
        <p:spPr/>
        <p:txBody>
          <a:bodyPr/>
          <a:lstStyle/>
          <a:p>
            <a:endParaRPr lang="ar-IQ"/>
          </a:p>
        </p:txBody>
      </p:sp>
      <p:sp>
        <p:nvSpPr>
          <p:cNvPr id="7" name="عنصر نائب لرقم الشريحة 6"/>
          <p:cNvSpPr>
            <a:spLocks noGrp="1"/>
          </p:cNvSpPr>
          <p:nvPr>
            <p:ph type="sldNum" sz="quarter" idx="12"/>
          </p:nvPr>
        </p:nvSpPr>
        <p:spPr/>
        <p:txBody>
          <a:bodyPr/>
          <a:lstStyle/>
          <a:p>
            <a:fld id="{5E58ECDC-44CD-4A61-B037-71BCCF568EDE}" type="slidenum">
              <a:rPr lang="ar-IQ" smtClean="0"/>
              <a:t>‹#›</a:t>
            </a:fld>
            <a:endParaRPr lang="ar-IQ"/>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5440434" y="1109160"/>
            <a:ext cx="586803" cy="4681637"/>
          </a:xfrm>
        </p:spPr>
        <p:txBody>
          <a:bodyPr vert="vert270" lIns="45720" tIns="0" rIns="45720" anchor="t"/>
          <a:lstStyle>
            <a:lvl1pPr algn="ctr">
              <a:buNone/>
              <a:defRPr sz="2000" b="1"/>
            </a:lvl1pPr>
          </a:lstStyle>
          <a:p>
            <a:r>
              <a:rPr kumimoji="0" lang="ar-SA" smtClean="0"/>
              <a:t>انقر لتحرير نمط العنوان الرئيسي</a:t>
            </a:r>
            <a:endParaRPr kumimoji="0" lang="en-US"/>
          </a:p>
        </p:txBody>
      </p:sp>
      <p:sp>
        <p:nvSpPr>
          <p:cNvPr id="3" name="عنصر نائب للصورة 2"/>
          <p:cNvSpPr>
            <a:spLocks noGrp="1"/>
          </p:cNvSpPr>
          <p:nvPr>
            <p:ph type="pic" idx="1"/>
          </p:nvPr>
        </p:nvSpPr>
        <p:spPr>
          <a:xfrm>
            <a:off x="403671" y="1143000"/>
            <a:ext cx="4572000" cy="4572000"/>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lstStyle>
            <a:lvl1pPr marL="0" indent="0">
              <a:buNone/>
              <a:defRPr sz="3200"/>
            </a:lvl1pPr>
          </a:lstStyle>
          <a:p>
            <a:r>
              <a:rPr kumimoji="0" lang="ar-SA" smtClean="0"/>
              <a:t>انقر فوق الأيقونة لإضافة صورة</a:t>
            </a:r>
            <a:endParaRPr kumimoji="0" lang="en-US" dirty="0"/>
          </a:p>
        </p:txBody>
      </p:sp>
      <p:sp>
        <p:nvSpPr>
          <p:cNvPr id="4" name="عنصر نائب للنص 3"/>
          <p:cNvSpPr>
            <a:spLocks noGrp="1"/>
          </p:cNvSpPr>
          <p:nvPr>
            <p:ph type="body" sz="half" idx="2"/>
          </p:nvPr>
        </p:nvSpPr>
        <p:spPr>
          <a:xfrm>
            <a:off x="6088443" y="3274308"/>
            <a:ext cx="2590800" cy="2516489"/>
          </a:xfrm>
        </p:spPr>
        <p:txBody>
          <a:bodyPr lIns="0" tIns="0" rIns="45720" anchor="t"/>
          <a:lstStyle>
            <a:lvl1pPr marL="0" indent="0">
              <a:lnSpc>
                <a:spcPct val="100000"/>
              </a:lnSpc>
              <a:spcBef>
                <a:spcPts val="0"/>
              </a:spcBef>
              <a:buFontTx/>
              <a:buNone/>
              <a:defRPr sz="13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926DA3BC-B162-4FDE-B18D-79E4E76D87B8}" type="datetimeFigureOut">
              <a:rPr lang="ar-IQ" smtClean="0"/>
              <a:t>29/03/1437</a:t>
            </a:fld>
            <a:endParaRPr lang="ar-IQ"/>
          </a:p>
        </p:txBody>
      </p:sp>
      <p:sp>
        <p:nvSpPr>
          <p:cNvPr id="6" name="عنصر نائب للتذييل 5"/>
          <p:cNvSpPr>
            <a:spLocks noGrp="1"/>
          </p:cNvSpPr>
          <p:nvPr>
            <p:ph type="ftr" sz="quarter" idx="11"/>
          </p:nvPr>
        </p:nvSpPr>
        <p:spPr/>
        <p:txBody>
          <a:bodyPr/>
          <a:lstStyle/>
          <a:p>
            <a:endParaRPr lang="ar-IQ"/>
          </a:p>
        </p:txBody>
      </p:sp>
      <p:sp>
        <p:nvSpPr>
          <p:cNvPr id="7" name="عنصر نائب لرقم الشريحة 6"/>
          <p:cNvSpPr>
            <a:spLocks noGrp="1"/>
          </p:cNvSpPr>
          <p:nvPr>
            <p:ph type="sldNum" sz="quarter" idx="12"/>
          </p:nvPr>
        </p:nvSpPr>
        <p:spPr/>
        <p:txBody>
          <a:bodyPr/>
          <a:lstStyle/>
          <a:p>
            <a:fld id="{5E58ECDC-44CD-4A61-B037-71BCCF568EDE}" type="slidenum">
              <a:rPr lang="ar-IQ" smtClean="0"/>
              <a:t>‹#›</a:t>
            </a:fld>
            <a:endParaRPr lang="ar-IQ"/>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8" name="مستطيل 27"/>
          <p:cNvSpPr/>
          <p:nvPr/>
        </p:nvSpPr>
        <p:spPr>
          <a:xfrm>
            <a:off x="1" y="366818"/>
            <a:ext cx="9144000" cy="84407"/>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مستطيل 28"/>
          <p:cNvSpPr/>
          <p:nvPr/>
        </p:nvSpPr>
        <p:spPr>
          <a:xfrm>
            <a:off x="0" y="-1"/>
            <a:ext cx="9144000" cy="310663"/>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0" name="مستطيل 29"/>
          <p:cNvSpPr/>
          <p:nvPr/>
        </p:nvSpPr>
        <p:spPr>
          <a:xfrm>
            <a:off x="0" y="308276"/>
            <a:ext cx="9144001" cy="91441"/>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1" name="مستطيل 30"/>
          <p:cNvSpPr/>
          <p:nvPr/>
        </p:nvSpPr>
        <p:spPr>
          <a:xfrm flipV="1">
            <a:off x="5410182" y="360246"/>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مستطيل 31"/>
          <p:cNvSpPr/>
          <p:nvPr/>
        </p:nvSpPr>
        <p:spPr>
          <a:xfrm flipV="1">
            <a:off x="5410200" y="440112"/>
            <a:ext cx="3733801" cy="180035"/>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3" name="مستطيل مستدير الزوايا 32"/>
          <p:cNvSpPr/>
          <p:nvPr/>
        </p:nvSpPr>
        <p:spPr bwMode="white">
          <a:xfrm>
            <a:off x="5407339" y="497504"/>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4" name="مستطيل مستدير الزوايا 33"/>
          <p:cNvSpPr/>
          <p:nvPr/>
        </p:nvSpPr>
        <p:spPr bwMode="white">
          <a:xfrm>
            <a:off x="7373646" y="58894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5" name="مستطيل 34"/>
          <p:cNvSpPr/>
          <p:nvPr/>
        </p:nvSpPr>
        <p:spPr bwMode="invGray">
          <a:xfrm>
            <a:off x="9084966" y="-2001"/>
            <a:ext cx="57626"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6" name="مستطيل 35"/>
          <p:cNvSpPr/>
          <p:nvPr/>
        </p:nvSpPr>
        <p:spPr bwMode="invGray">
          <a:xfrm>
            <a:off x="9044481" y="-2001"/>
            <a:ext cx="27432"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7" name="مستطيل 36"/>
          <p:cNvSpPr/>
          <p:nvPr/>
        </p:nvSpPr>
        <p:spPr bwMode="invGray">
          <a:xfrm>
            <a:off x="9025428" y="-2001"/>
            <a:ext cx="9144" cy="621792"/>
          </a:xfrm>
          <a:prstGeom prst="rect">
            <a:avLst/>
          </a:prstGeom>
          <a:solidFill>
            <a:srgbClr val="FFFFFF">
              <a:alpha val="6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8" name="مستطيل 37"/>
          <p:cNvSpPr/>
          <p:nvPr/>
        </p:nvSpPr>
        <p:spPr bwMode="invGray">
          <a:xfrm>
            <a:off x="8975423" y="-2001"/>
            <a:ext cx="27432" cy="621792"/>
          </a:xfrm>
          <a:prstGeom prst="rect">
            <a:avLst/>
          </a:prstGeom>
          <a:solidFill>
            <a:srgbClr val="FFFFFF">
              <a:alpha val="4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9" name="مستطيل 38"/>
          <p:cNvSpPr/>
          <p:nvPr/>
        </p:nvSpPr>
        <p:spPr bwMode="invGray">
          <a:xfrm>
            <a:off x="8915677" y="380"/>
            <a:ext cx="54864" cy="585216"/>
          </a:xfrm>
          <a:prstGeom prst="rect">
            <a:avLst/>
          </a:prstGeom>
          <a:solidFill>
            <a:srgbClr val="FFFFFF">
              <a:alpha val="2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0" name="مستطيل 39"/>
          <p:cNvSpPr/>
          <p:nvPr/>
        </p:nvSpPr>
        <p:spPr bwMode="invGray">
          <a:xfrm>
            <a:off x="8873475" y="380"/>
            <a:ext cx="9144" cy="585216"/>
          </a:xfrm>
          <a:prstGeom prst="rect">
            <a:avLst/>
          </a:prstGeom>
          <a:solidFill>
            <a:srgbClr val="FFFFFF">
              <a:alpha val="30196"/>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عنصر نائب للعنوان 21"/>
          <p:cNvSpPr>
            <a:spLocks noGrp="1"/>
          </p:cNvSpPr>
          <p:nvPr>
            <p:ph type="title"/>
          </p:nvPr>
        </p:nvSpPr>
        <p:spPr>
          <a:xfrm>
            <a:off x="457200" y="1143000"/>
            <a:ext cx="8229600" cy="1066800"/>
          </a:xfrm>
          <a:prstGeom prst="rect">
            <a:avLst/>
          </a:prstGeom>
        </p:spPr>
        <p:txBody>
          <a:bodyPr vert="horz" anchor="ctr">
            <a:normAutofit/>
          </a:bodyPr>
          <a:lstStyle/>
          <a:p>
            <a:r>
              <a:rPr kumimoji="0" lang="ar-SA" smtClean="0"/>
              <a:t>انقر لتحرير نمط العنوان الرئيسي</a:t>
            </a:r>
            <a:endParaRPr kumimoji="0" lang="en-US"/>
          </a:p>
        </p:txBody>
      </p:sp>
      <p:sp>
        <p:nvSpPr>
          <p:cNvPr id="13" name="عنصر نائب للنص 12"/>
          <p:cNvSpPr>
            <a:spLocks noGrp="1"/>
          </p:cNvSpPr>
          <p:nvPr>
            <p:ph type="body" idx="1"/>
          </p:nvPr>
        </p:nvSpPr>
        <p:spPr>
          <a:xfrm>
            <a:off x="457200" y="2249424"/>
            <a:ext cx="8229600" cy="4325112"/>
          </a:xfrm>
          <a:prstGeom prst="rect">
            <a:avLst/>
          </a:prstGeom>
        </p:spPr>
        <p:txBody>
          <a:bodyPr vert="horz">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4" name="عنصر نائب للتاريخ 13"/>
          <p:cNvSpPr>
            <a:spLocks noGrp="1"/>
          </p:cNvSpPr>
          <p:nvPr>
            <p:ph type="dt" sz="half" idx="2"/>
          </p:nvPr>
        </p:nvSpPr>
        <p:spPr>
          <a:xfrm>
            <a:off x="6586536" y="612648"/>
            <a:ext cx="957264" cy="457200"/>
          </a:xfrm>
          <a:prstGeom prst="rect">
            <a:avLst/>
          </a:prstGeom>
        </p:spPr>
        <p:txBody>
          <a:bodyPr vert="horz"/>
          <a:lstStyle>
            <a:lvl1pPr algn="l" eaLnBrk="1" latinLnBrk="0" hangingPunct="1">
              <a:defRPr kumimoji="0" sz="800">
                <a:solidFill>
                  <a:schemeClr val="accent2"/>
                </a:solidFill>
              </a:defRPr>
            </a:lvl1pPr>
          </a:lstStyle>
          <a:p>
            <a:fld id="{926DA3BC-B162-4FDE-B18D-79E4E76D87B8}" type="datetimeFigureOut">
              <a:rPr lang="ar-IQ" smtClean="0"/>
              <a:t>29/03/1437</a:t>
            </a:fld>
            <a:endParaRPr lang="ar-IQ"/>
          </a:p>
        </p:txBody>
      </p:sp>
      <p:sp>
        <p:nvSpPr>
          <p:cNvPr id="3" name="عنصر نائب للتذييل 2"/>
          <p:cNvSpPr>
            <a:spLocks noGrp="1"/>
          </p:cNvSpPr>
          <p:nvPr>
            <p:ph type="ftr" sz="quarter" idx="3"/>
          </p:nvPr>
        </p:nvSpPr>
        <p:spPr>
          <a:xfrm>
            <a:off x="5257800" y="612648"/>
            <a:ext cx="1325880" cy="457200"/>
          </a:xfrm>
          <a:prstGeom prst="rect">
            <a:avLst/>
          </a:prstGeom>
        </p:spPr>
        <p:txBody>
          <a:bodyPr vert="horz"/>
          <a:lstStyle>
            <a:lvl1pPr algn="r" eaLnBrk="1" latinLnBrk="0" hangingPunct="1">
              <a:defRPr kumimoji="0" sz="800">
                <a:solidFill>
                  <a:schemeClr val="accent2"/>
                </a:solidFill>
              </a:defRPr>
            </a:lvl1pPr>
          </a:lstStyle>
          <a:p>
            <a:endParaRPr lang="ar-IQ"/>
          </a:p>
        </p:txBody>
      </p:sp>
      <p:sp>
        <p:nvSpPr>
          <p:cNvPr id="23" name="عنصر نائب لرقم الشريحة 22"/>
          <p:cNvSpPr>
            <a:spLocks noGrp="1"/>
          </p:cNvSpPr>
          <p:nvPr>
            <p:ph type="sldNum" sz="quarter" idx="4"/>
          </p:nvPr>
        </p:nvSpPr>
        <p:spPr>
          <a:xfrm>
            <a:off x="8174736" y="2272"/>
            <a:ext cx="762000" cy="365760"/>
          </a:xfrm>
          <a:prstGeom prst="rect">
            <a:avLst/>
          </a:prstGeom>
        </p:spPr>
        <p:txBody>
          <a:bodyPr vert="horz" anchor="b"/>
          <a:lstStyle>
            <a:lvl1pPr algn="r" eaLnBrk="1" latinLnBrk="0" hangingPunct="1">
              <a:defRPr kumimoji="0" sz="1800">
                <a:solidFill>
                  <a:srgbClr val="FFFFFF"/>
                </a:solidFill>
              </a:defRPr>
            </a:lvl1pPr>
          </a:lstStyle>
          <a:p>
            <a:fld id="{5E58ECDC-44CD-4A61-B037-71BCCF568EDE}" type="slidenum">
              <a:rPr lang="ar-IQ" smtClean="0"/>
              <a:t>‹#›</a:t>
            </a:fld>
            <a:endParaRPr lang="ar-IQ"/>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1" eaLnBrk="1" latinLnBrk="0" hangingPunct="1">
        <a:spcBef>
          <a:spcPct val="0"/>
        </a:spcBef>
        <a:buNone/>
        <a:defRPr kumimoji="0" sz="4000" kern="1200">
          <a:solidFill>
            <a:schemeClr val="tx2"/>
          </a:solidFill>
          <a:latin typeface="+mj-lt"/>
          <a:ea typeface="+mj-ea"/>
          <a:cs typeface="+mj-cs"/>
        </a:defRPr>
      </a:lvl1pPr>
    </p:titleStyle>
    <p:bodyStyle>
      <a:lvl1pPr marL="365760" indent="-256032" algn="r" rtl="1" eaLnBrk="1" latinLnBrk="0" hangingPunct="1">
        <a:spcBef>
          <a:spcPts val="300"/>
        </a:spcBef>
        <a:buClr>
          <a:schemeClr val="accent3"/>
        </a:buClr>
        <a:buFont typeface="Georgia"/>
        <a:buChar char="•"/>
        <a:defRPr kumimoji="0" sz="2800" kern="1200">
          <a:solidFill>
            <a:schemeClr val="tx1"/>
          </a:solidFill>
          <a:latin typeface="+mn-lt"/>
          <a:ea typeface="+mn-ea"/>
          <a:cs typeface="+mn-cs"/>
        </a:defRPr>
      </a:lvl1pPr>
      <a:lvl2pPr marL="658368" indent="-246888" algn="r" rtl="1" eaLnBrk="1" latinLnBrk="0" hangingPunct="1">
        <a:spcBef>
          <a:spcPts val="300"/>
        </a:spcBef>
        <a:buClr>
          <a:schemeClr val="accent2"/>
        </a:buClr>
        <a:buFont typeface="Georgia"/>
        <a:buChar char="▫"/>
        <a:defRPr kumimoji="0" sz="2600" kern="1200">
          <a:solidFill>
            <a:schemeClr val="accent2"/>
          </a:solidFill>
          <a:latin typeface="+mn-lt"/>
          <a:ea typeface="+mn-ea"/>
          <a:cs typeface="+mn-cs"/>
        </a:defRPr>
      </a:lvl2pPr>
      <a:lvl3pPr marL="923544" indent="-219456" algn="r" rtl="1" eaLnBrk="1" latinLnBrk="0" hangingPunct="1">
        <a:spcBef>
          <a:spcPts val="300"/>
        </a:spcBef>
        <a:buClr>
          <a:schemeClr val="accent1"/>
        </a:buClr>
        <a:buFont typeface="Wingdings 2"/>
        <a:buChar char=""/>
        <a:defRPr kumimoji="0" sz="2400" kern="1200">
          <a:solidFill>
            <a:schemeClr val="accent1"/>
          </a:solidFill>
          <a:latin typeface="+mn-lt"/>
          <a:ea typeface="+mn-ea"/>
          <a:cs typeface="+mn-cs"/>
        </a:defRPr>
      </a:lvl3pPr>
      <a:lvl4pPr marL="1179576" indent="-201168" algn="r" rtl="1" eaLnBrk="1" latinLnBrk="0" hangingPunct="1">
        <a:spcBef>
          <a:spcPts val="300"/>
        </a:spcBef>
        <a:buClr>
          <a:schemeClr val="accent1"/>
        </a:buClr>
        <a:buFont typeface="Wingdings 2"/>
        <a:buChar char=""/>
        <a:defRPr kumimoji="0" sz="2200" kern="1200">
          <a:solidFill>
            <a:schemeClr val="accent1"/>
          </a:solidFill>
          <a:latin typeface="+mn-lt"/>
          <a:ea typeface="+mn-ea"/>
          <a:cs typeface="+mn-cs"/>
        </a:defRPr>
      </a:lvl4pPr>
      <a:lvl5pPr marL="1389888" indent="-182880" algn="r" rtl="1" eaLnBrk="1" latinLnBrk="0" hangingPunct="1">
        <a:spcBef>
          <a:spcPts val="300"/>
        </a:spcBef>
        <a:buClr>
          <a:schemeClr val="accent3"/>
        </a:buClr>
        <a:buFont typeface="Georgia"/>
        <a:buChar char="▫"/>
        <a:defRPr kumimoji="0" sz="2000" kern="1200">
          <a:solidFill>
            <a:schemeClr val="accent3"/>
          </a:solidFill>
          <a:latin typeface="+mn-lt"/>
          <a:ea typeface="+mn-ea"/>
          <a:cs typeface="+mn-cs"/>
        </a:defRPr>
      </a:lvl5pPr>
      <a:lvl6pPr marL="1609344" indent="-182880" algn="r" rtl="1"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r" rtl="1"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r" rtl="1"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r" rtl="1"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e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normAutofit fontScale="90000"/>
          </a:bodyPr>
          <a:lstStyle/>
          <a:p>
            <a:pPr rtl="0">
              <a:lnSpc>
                <a:spcPct val="115000"/>
              </a:lnSpc>
              <a:spcAft>
                <a:spcPts val="1000"/>
              </a:spcAft>
            </a:pPr>
            <a:r>
              <a:rPr lang="en-US" b="1" dirty="0" smtClean="0">
                <a:effectLst/>
                <a:latin typeface="Times New Roman"/>
                <a:ea typeface="Calibri"/>
                <a:cs typeface="Arial"/>
              </a:rPr>
              <a:t>Communication</a:t>
            </a:r>
            <a:br>
              <a:rPr lang="en-US" b="1" dirty="0" smtClean="0">
                <a:effectLst/>
                <a:latin typeface="Times New Roman"/>
                <a:ea typeface="Calibri"/>
                <a:cs typeface="Arial"/>
              </a:rPr>
            </a:br>
            <a:r>
              <a:rPr lang="en-US" b="1" dirty="0">
                <a:latin typeface="Times New Roman"/>
                <a:ea typeface="Calibri"/>
                <a:cs typeface="Arial"/>
              </a:rPr>
              <a:t>P</a:t>
            </a:r>
            <a:r>
              <a:rPr lang="en-US" b="1" dirty="0" smtClean="0">
                <a:latin typeface="Times New Roman"/>
                <a:ea typeface="Calibri"/>
                <a:cs typeface="Arial"/>
              </a:rPr>
              <a:t>art I </a:t>
            </a:r>
            <a:r>
              <a:rPr lang="en-US" sz="2400" dirty="0">
                <a:ea typeface="Calibri"/>
                <a:cs typeface="Arial"/>
              </a:rPr>
              <a:t/>
            </a:r>
            <a:br>
              <a:rPr lang="en-US" sz="2400" dirty="0">
                <a:ea typeface="Calibri"/>
                <a:cs typeface="Arial"/>
              </a:rPr>
            </a:br>
            <a:endParaRPr lang="ar-IQ" dirty="0"/>
          </a:p>
        </p:txBody>
      </p:sp>
      <p:sp>
        <p:nvSpPr>
          <p:cNvPr id="3" name="عنوان فرعي 2"/>
          <p:cNvSpPr>
            <a:spLocks noGrp="1"/>
          </p:cNvSpPr>
          <p:nvPr>
            <p:ph type="subTitle" idx="1"/>
          </p:nvPr>
        </p:nvSpPr>
        <p:spPr/>
        <p:txBody>
          <a:bodyPr/>
          <a:lstStyle/>
          <a:p>
            <a:r>
              <a:rPr lang="en-US" dirty="0" smtClean="0">
                <a:solidFill>
                  <a:schemeClr val="tx1"/>
                </a:solidFill>
              </a:rPr>
              <a:t>             </a:t>
            </a:r>
            <a:r>
              <a:rPr lang="en-US" dirty="0" err="1" smtClean="0">
                <a:solidFill>
                  <a:schemeClr val="tx1"/>
                </a:solidFill>
              </a:rPr>
              <a:t>Dr.Ali</a:t>
            </a:r>
            <a:r>
              <a:rPr lang="en-US" dirty="0" smtClean="0">
                <a:solidFill>
                  <a:schemeClr val="tx1"/>
                </a:solidFill>
              </a:rPr>
              <a:t>  Al-</a:t>
            </a:r>
            <a:r>
              <a:rPr lang="en-US" dirty="0" err="1" smtClean="0">
                <a:solidFill>
                  <a:schemeClr val="tx1"/>
                </a:solidFill>
              </a:rPr>
              <a:t>Juboori</a:t>
            </a:r>
            <a:endParaRPr lang="ar-IQ" dirty="0">
              <a:solidFill>
                <a:schemeClr val="tx1"/>
              </a:solidFill>
            </a:endParaRPr>
          </a:p>
        </p:txBody>
      </p:sp>
      <p:pic>
        <p:nvPicPr>
          <p:cNvPr id="4"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96336" y="90713"/>
            <a:ext cx="1440854" cy="1133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4154" y="4327900"/>
            <a:ext cx="4747886" cy="234145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10700346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836712"/>
            <a:ext cx="8229600" cy="5289451"/>
          </a:xfrm>
        </p:spPr>
        <p:txBody>
          <a:bodyPr>
            <a:normAutofit lnSpcReduction="10000"/>
          </a:bodyPr>
          <a:lstStyle/>
          <a:p>
            <a:pPr algn="justLow" rtl="0">
              <a:lnSpc>
                <a:spcPct val="115000"/>
              </a:lnSpc>
              <a:spcAft>
                <a:spcPts val="1000"/>
              </a:spcAft>
              <a:tabLst>
                <a:tab pos="90170" algn="r"/>
              </a:tabLst>
            </a:pPr>
            <a:r>
              <a:rPr lang="en-US" b="1" u="sng" dirty="0">
                <a:latin typeface="Times New Roman"/>
                <a:ea typeface="Calibri"/>
                <a:cs typeface="Arial"/>
              </a:rPr>
              <a:t>Speaking/listening </a:t>
            </a:r>
            <a:endParaRPr lang="en-US" sz="2400" dirty="0">
              <a:ea typeface="Calibri"/>
              <a:cs typeface="Arial"/>
            </a:endParaRPr>
          </a:p>
          <a:p>
            <a:pPr algn="justLow" rtl="0">
              <a:lnSpc>
                <a:spcPct val="115000"/>
              </a:lnSpc>
              <a:spcAft>
                <a:spcPts val="1000"/>
              </a:spcAft>
            </a:pPr>
            <a:r>
              <a:rPr lang="en-US" dirty="0">
                <a:latin typeface="Times New Roman"/>
                <a:ea typeface="Calibri"/>
                <a:cs typeface="Arial"/>
              </a:rPr>
              <a:t>Speaking is usually thought of as verbal communication, but the receiver of a spoken message must listen. For communication to take place, both speaking and listening must occur. Have you ever spoken to someone in the same room with you and received a </a:t>
            </a:r>
            <a:r>
              <a:rPr lang="en-US" dirty="0" err="1">
                <a:latin typeface="Times New Roman"/>
                <a:ea typeface="Calibri"/>
                <a:cs typeface="Arial"/>
              </a:rPr>
              <a:t>nonmeaningful</a:t>
            </a:r>
            <a:r>
              <a:rPr lang="en-US" dirty="0">
                <a:latin typeface="Times New Roman"/>
                <a:ea typeface="Calibri"/>
                <a:cs typeface="Arial"/>
              </a:rPr>
              <a:t>, senseless response from the person or no response at all? The other person probably was only hearing words but not listening to the message.</a:t>
            </a:r>
            <a:endParaRPr lang="en-US" sz="2400" dirty="0">
              <a:ea typeface="Calibri"/>
              <a:cs typeface="Arial"/>
            </a:endParaRPr>
          </a:p>
          <a:p>
            <a:pPr algn="l" rtl="0"/>
            <a:endParaRPr lang="ar-IQ" dirty="0"/>
          </a:p>
        </p:txBody>
      </p:sp>
      <p:pic>
        <p:nvPicPr>
          <p:cNvPr id="4"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96336" y="0"/>
            <a:ext cx="1440854" cy="1133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5377730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692696"/>
            <a:ext cx="8229600" cy="5433467"/>
          </a:xfrm>
        </p:spPr>
        <p:txBody>
          <a:bodyPr>
            <a:normAutofit/>
          </a:bodyPr>
          <a:lstStyle/>
          <a:p>
            <a:pPr algn="justLow" rtl="0">
              <a:lnSpc>
                <a:spcPct val="115000"/>
              </a:lnSpc>
              <a:spcAft>
                <a:spcPts val="1000"/>
              </a:spcAft>
            </a:pPr>
            <a:r>
              <a:rPr lang="en-US" b="1" u="sng" dirty="0">
                <a:latin typeface="Times New Roman"/>
                <a:ea typeface="Calibri"/>
                <a:cs typeface="Arial"/>
              </a:rPr>
              <a:t>Writing /Reading</a:t>
            </a:r>
            <a:endParaRPr lang="en-US" sz="2400" dirty="0">
              <a:ea typeface="Calibri"/>
              <a:cs typeface="Arial"/>
            </a:endParaRPr>
          </a:p>
          <a:p>
            <a:pPr marL="0" indent="0" algn="justLow" rtl="0">
              <a:lnSpc>
                <a:spcPct val="115000"/>
              </a:lnSpc>
              <a:spcAft>
                <a:spcPts val="1000"/>
              </a:spcAft>
              <a:buNone/>
            </a:pPr>
            <a:r>
              <a:rPr lang="en-US" dirty="0" smtClean="0">
                <a:latin typeface="Times New Roman"/>
                <a:ea typeface="Calibri"/>
                <a:cs typeface="Arial"/>
              </a:rPr>
              <a:t> The </a:t>
            </a:r>
            <a:r>
              <a:rPr lang="en-US" dirty="0">
                <a:latin typeface="Times New Roman"/>
                <a:ea typeface="Calibri"/>
                <a:cs typeface="Arial"/>
              </a:rPr>
              <a:t>other method of verbal communication is writing. The receiver of the written message reads the words. The reader must understand the words and the attach meaning to them. With a written message, there is generally no opportunity for immediate feedback. Therefore, great care should be taken to ensure clarity when composing a written message</a:t>
            </a:r>
            <a:r>
              <a:rPr lang="en-US" b="1" dirty="0">
                <a:latin typeface="Times New Roman"/>
                <a:ea typeface="Calibri"/>
                <a:cs typeface="Arial"/>
              </a:rPr>
              <a:t>.</a:t>
            </a:r>
            <a:endParaRPr lang="en-US" sz="2400" dirty="0">
              <a:ea typeface="Calibri"/>
              <a:cs typeface="Arial"/>
            </a:endParaRPr>
          </a:p>
          <a:p>
            <a:pPr marL="0" indent="0" algn="justLow" rtl="0">
              <a:lnSpc>
                <a:spcPct val="115000"/>
              </a:lnSpc>
              <a:spcAft>
                <a:spcPts val="1000"/>
              </a:spcAft>
              <a:buNone/>
            </a:pPr>
            <a:r>
              <a:rPr lang="en-US" b="1" dirty="0">
                <a:latin typeface="Times New Roman"/>
                <a:ea typeface="Calibri"/>
                <a:cs typeface="Arial"/>
              </a:rPr>
              <a:t> </a:t>
            </a:r>
            <a:endParaRPr lang="en-US" sz="2400" dirty="0">
              <a:ea typeface="Calibri"/>
              <a:cs typeface="Arial"/>
            </a:endParaRPr>
          </a:p>
          <a:p>
            <a:pPr algn="l" rtl="0"/>
            <a:endParaRPr lang="ar-IQ" dirty="0"/>
          </a:p>
        </p:txBody>
      </p:sp>
      <p:pic>
        <p:nvPicPr>
          <p:cNvPr id="4"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54470" y="53659"/>
            <a:ext cx="1440854" cy="1133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4885172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395536" y="692696"/>
            <a:ext cx="8229600" cy="5721499"/>
          </a:xfrm>
        </p:spPr>
        <p:txBody>
          <a:bodyPr>
            <a:normAutofit fontScale="47500" lnSpcReduction="20000"/>
          </a:bodyPr>
          <a:lstStyle/>
          <a:p>
            <a:pPr lvl="0" algn="justLow" rtl="0">
              <a:lnSpc>
                <a:spcPct val="115000"/>
              </a:lnSpc>
              <a:spcAft>
                <a:spcPts val="1000"/>
              </a:spcAft>
              <a:buFont typeface="Symbol"/>
              <a:buChar char=""/>
              <a:tabLst>
                <a:tab pos="90170" algn="r"/>
              </a:tabLst>
            </a:pPr>
            <a:r>
              <a:rPr lang="en-US" sz="4200" b="1" u="sng" dirty="0">
                <a:latin typeface="Times New Roman"/>
                <a:ea typeface="Calibri"/>
                <a:cs typeface="Arial"/>
              </a:rPr>
              <a:t>Nonverbal communication </a:t>
            </a:r>
            <a:endParaRPr lang="en-US" sz="4200" dirty="0">
              <a:ea typeface="Calibri"/>
              <a:cs typeface="Arial"/>
            </a:endParaRPr>
          </a:p>
          <a:p>
            <a:pPr marL="90170" algn="justLow" rtl="0">
              <a:lnSpc>
                <a:spcPct val="115000"/>
              </a:lnSpc>
              <a:spcAft>
                <a:spcPts val="1000"/>
              </a:spcAft>
            </a:pPr>
            <a:r>
              <a:rPr lang="en-US" sz="4200" b="1" dirty="0">
                <a:latin typeface="Times New Roman"/>
                <a:ea typeface="Calibri"/>
                <a:cs typeface="Arial"/>
              </a:rPr>
              <a:t> Nonverbal communication, or body language, is a method of sending a message without using speech or writing. </a:t>
            </a:r>
            <a:endParaRPr lang="en-US" sz="4200" b="1" dirty="0">
              <a:ea typeface="Calibri"/>
              <a:cs typeface="Arial"/>
            </a:endParaRPr>
          </a:p>
          <a:p>
            <a:pPr marL="90170" algn="justLow" rtl="0">
              <a:lnSpc>
                <a:spcPct val="115000"/>
              </a:lnSpc>
              <a:spcAft>
                <a:spcPts val="1000"/>
              </a:spcAft>
            </a:pPr>
            <a:r>
              <a:rPr lang="en-US" sz="4200" b="1" dirty="0">
                <a:latin typeface="Times New Roman"/>
                <a:ea typeface="Calibri"/>
                <a:cs typeface="Arial"/>
              </a:rPr>
              <a:t>Communication without words is done many ways, including:-</a:t>
            </a:r>
            <a:endParaRPr lang="en-US" sz="4200" b="1" dirty="0">
              <a:ea typeface="Calibri"/>
              <a:cs typeface="Arial"/>
            </a:endParaRPr>
          </a:p>
          <a:p>
            <a:pPr lvl="0" algn="justLow" rtl="0">
              <a:lnSpc>
                <a:spcPct val="115000"/>
              </a:lnSpc>
              <a:spcAft>
                <a:spcPts val="1000"/>
              </a:spcAft>
              <a:buFont typeface="+mj-lt"/>
              <a:buAutoNum type="arabicPeriod"/>
            </a:pPr>
            <a:r>
              <a:rPr lang="en-US" sz="4200" b="1" dirty="0">
                <a:latin typeface="Times New Roman"/>
                <a:ea typeface="Calibri"/>
                <a:cs typeface="Arial"/>
              </a:rPr>
              <a:t>Gestures</a:t>
            </a:r>
            <a:endParaRPr lang="en-US" sz="4200" dirty="0">
              <a:ea typeface="Calibri"/>
              <a:cs typeface="Arial"/>
            </a:endParaRPr>
          </a:p>
          <a:p>
            <a:pPr lvl="0" algn="justLow" rtl="0">
              <a:lnSpc>
                <a:spcPct val="115000"/>
              </a:lnSpc>
              <a:spcAft>
                <a:spcPts val="1000"/>
              </a:spcAft>
              <a:buFont typeface="+mj-lt"/>
              <a:buAutoNum type="arabicPeriod"/>
            </a:pPr>
            <a:r>
              <a:rPr lang="en-US" sz="4200" b="1" dirty="0">
                <a:latin typeface="Times New Roman"/>
                <a:ea typeface="Calibri"/>
                <a:cs typeface="Arial"/>
              </a:rPr>
              <a:t>Facial expression</a:t>
            </a:r>
            <a:endParaRPr lang="en-US" sz="4200" dirty="0">
              <a:ea typeface="Calibri"/>
              <a:cs typeface="Arial"/>
            </a:endParaRPr>
          </a:p>
          <a:p>
            <a:pPr lvl="0" algn="justLow" rtl="0">
              <a:lnSpc>
                <a:spcPct val="115000"/>
              </a:lnSpc>
              <a:spcAft>
                <a:spcPts val="1000"/>
              </a:spcAft>
              <a:buFont typeface="+mj-lt"/>
              <a:buAutoNum type="arabicPeriod"/>
            </a:pPr>
            <a:r>
              <a:rPr lang="en-US" sz="4200" b="1" dirty="0">
                <a:latin typeface="Times New Roman"/>
                <a:ea typeface="Calibri"/>
                <a:cs typeface="Arial"/>
              </a:rPr>
              <a:t>Posture and gait </a:t>
            </a:r>
            <a:r>
              <a:rPr lang="ar-IQ" sz="4200" b="1" dirty="0">
                <a:ea typeface="Calibri"/>
                <a:cs typeface="Times New Roman"/>
              </a:rPr>
              <a:t>الوضعية وطريقة المشي</a:t>
            </a:r>
            <a:endParaRPr lang="en-US" sz="4200" dirty="0">
              <a:ea typeface="Calibri"/>
              <a:cs typeface="Arial"/>
            </a:endParaRPr>
          </a:p>
          <a:p>
            <a:pPr lvl="0" algn="justLow" rtl="0">
              <a:lnSpc>
                <a:spcPct val="115000"/>
              </a:lnSpc>
              <a:spcAft>
                <a:spcPts val="1000"/>
              </a:spcAft>
              <a:buFont typeface="+mj-lt"/>
              <a:buAutoNum type="arabicPeriod"/>
            </a:pPr>
            <a:r>
              <a:rPr lang="en-US" sz="4200" b="1" dirty="0">
                <a:latin typeface="Times New Roman"/>
                <a:ea typeface="Calibri"/>
                <a:cs typeface="Arial"/>
              </a:rPr>
              <a:t>Tone of voice</a:t>
            </a:r>
            <a:endParaRPr lang="en-US" sz="4200" dirty="0">
              <a:ea typeface="Calibri"/>
              <a:cs typeface="Arial"/>
            </a:endParaRPr>
          </a:p>
          <a:p>
            <a:pPr lvl="0" algn="justLow" rtl="0">
              <a:lnSpc>
                <a:spcPct val="115000"/>
              </a:lnSpc>
              <a:spcAft>
                <a:spcPts val="1000"/>
              </a:spcAft>
              <a:buFont typeface="+mj-lt"/>
              <a:buAutoNum type="arabicPeriod"/>
            </a:pPr>
            <a:r>
              <a:rPr lang="en-US" sz="4200" b="1" dirty="0">
                <a:latin typeface="Times New Roman"/>
                <a:ea typeface="Calibri"/>
                <a:cs typeface="Arial"/>
              </a:rPr>
              <a:t>Touch</a:t>
            </a:r>
            <a:endParaRPr lang="en-US" sz="4200" dirty="0">
              <a:ea typeface="Calibri"/>
              <a:cs typeface="Arial"/>
            </a:endParaRPr>
          </a:p>
          <a:p>
            <a:pPr lvl="0" algn="justLow" rtl="0">
              <a:lnSpc>
                <a:spcPct val="115000"/>
              </a:lnSpc>
              <a:spcAft>
                <a:spcPts val="1000"/>
              </a:spcAft>
              <a:buFont typeface="+mj-lt"/>
              <a:buAutoNum type="arabicPeriod"/>
            </a:pPr>
            <a:r>
              <a:rPr lang="en-US" sz="4200" b="1" dirty="0">
                <a:latin typeface="Times New Roman"/>
                <a:ea typeface="Calibri"/>
                <a:cs typeface="Arial"/>
              </a:rPr>
              <a:t>Eye contact</a:t>
            </a:r>
            <a:endParaRPr lang="en-US" sz="4200" dirty="0">
              <a:ea typeface="Calibri"/>
              <a:cs typeface="Arial"/>
            </a:endParaRPr>
          </a:p>
          <a:p>
            <a:pPr lvl="0" algn="justLow" rtl="0">
              <a:lnSpc>
                <a:spcPct val="115000"/>
              </a:lnSpc>
              <a:spcAft>
                <a:spcPts val="1000"/>
              </a:spcAft>
              <a:buFont typeface="+mj-lt"/>
              <a:buAutoNum type="arabicPeriod"/>
            </a:pPr>
            <a:r>
              <a:rPr lang="en-US" sz="4200" b="1" dirty="0">
                <a:latin typeface="Times New Roman"/>
                <a:ea typeface="Calibri"/>
                <a:cs typeface="Arial"/>
              </a:rPr>
              <a:t>Body position and</a:t>
            </a:r>
            <a:endParaRPr lang="en-US" sz="4200" dirty="0">
              <a:ea typeface="Calibri"/>
              <a:cs typeface="Arial"/>
            </a:endParaRPr>
          </a:p>
          <a:p>
            <a:pPr lvl="0" algn="justLow" rtl="0">
              <a:lnSpc>
                <a:spcPct val="115000"/>
              </a:lnSpc>
              <a:spcAft>
                <a:spcPts val="1000"/>
              </a:spcAft>
              <a:buFont typeface="+mj-lt"/>
              <a:buAutoNum type="arabicPeriod"/>
            </a:pPr>
            <a:r>
              <a:rPr lang="en-US" sz="4200" b="1" dirty="0">
                <a:latin typeface="Times New Roman"/>
                <a:ea typeface="Calibri"/>
                <a:cs typeface="Arial"/>
              </a:rPr>
              <a:t>Physical appearance</a:t>
            </a:r>
            <a:endParaRPr lang="en-US" sz="4200" dirty="0">
              <a:ea typeface="Calibri"/>
              <a:cs typeface="Arial"/>
            </a:endParaRPr>
          </a:p>
          <a:p>
            <a:pPr algn="l" rtl="0"/>
            <a:endParaRPr lang="ar-IQ"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703471" y="35832"/>
            <a:ext cx="1438275" cy="1133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4512526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692696"/>
            <a:ext cx="8229600" cy="5433467"/>
          </a:xfrm>
        </p:spPr>
        <p:txBody>
          <a:bodyPr>
            <a:normAutofit fontScale="77500" lnSpcReduction="20000"/>
          </a:bodyPr>
          <a:lstStyle/>
          <a:p>
            <a:pPr marL="0" indent="0" algn="justLow" rtl="0">
              <a:lnSpc>
                <a:spcPct val="115000"/>
              </a:lnSpc>
              <a:spcAft>
                <a:spcPts val="1000"/>
              </a:spcAft>
              <a:buNone/>
            </a:pPr>
            <a:r>
              <a:rPr lang="en-US" sz="2900" b="1" u="sng" dirty="0">
                <a:highlight>
                  <a:srgbClr val="00FF00"/>
                </a:highlight>
                <a:latin typeface="Times New Roman"/>
                <a:ea typeface="Calibri"/>
                <a:cs typeface="Arial"/>
              </a:rPr>
              <a:t>Factors Influences on communication</a:t>
            </a:r>
            <a:endParaRPr lang="en-US" sz="2900" dirty="0">
              <a:ea typeface="Calibri"/>
              <a:cs typeface="Arial"/>
            </a:endParaRPr>
          </a:p>
          <a:p>
            <a:pPr marL="90170" algn="justLow" rtl="0">
              <a:lnSpc>
                <a:spcPct val="115000"/>
              </a:lnSpc>
              <a:spcAft>
                <a:spcPts val="1000"/>
              </a:spcAft>
            </a:pPr>
            <a:r>
              <a:rPr lang="en-US" sz="2900" dirty="0">
                <a:latin typeface="Times New Roman"/>
                <a:ea typeface="Calibri"/>
                <a:cs typeface="Arial"/>
              </a:rPr>
              <a:t>Communication involves more than just sending and receiving verbal and nonverbal messages. How a person sends or receives a message is influenced by such factors as:</a:t>
            </a:r>
            <a:endParaRPr lang="en-US" sz="2900" dirty="0">
              <a:ea typeface="Calibri"/>
              <a:cs typeface="Arial"/>
            </a:endParaRPr>
          </a:p>
          <a:p>
            <a:pPr lvl="0" algn="justLow" rtl="0">
              <a:lnSpc>
                <a:spcPct val="115000"/>
              </a:lnSpc>
              <a:spcAft>
                <a:spcPts val="1000"/>
              </a:spcAft>
              <a:buFont typeface="+mj-lt"/>
              <a:buAutoNum type="arabicPeriod"/>
            </a:pPr>
            <a:r>
              <a:rPr lang="en-US" sz="2900" b="1" dirty="0">
                <a:latin typeface="Times New Roman"/>
                <a:ea typeface="Calibri"/>
                <a:cs typeface="Arial"/>
              </a:rPr>
              <a:t>Age</a:t>
            </a:r>
            <a:endParaRPr lang="en-US" sz="2900" dirty="0">
              <a:ea typeface="Calibri"/>
              <a:cs typeface="Arial"/>
            </a:endParaRPr>
          </a:p>
          <a:p>
            <a:pPr lvl="0" algn="justLow" rtl="0">
              <a:lnSpc>
                <a:spcPct val="115000"/>
              </a:lnSpc>
              <a:spcAft>
                <a:spcPts val="1000"/>
              </a:spcAft>
              <a:buFont typeface="+mj-lt"/>
              <a:buAutoNum type="arabicPeriod"/>
            </a:pPr>
            <a:r>
              <a:rPr lang="en-US" sz="2900" b="1" dirty="0">
                <a:latin typeface="Times New Roman"/>
                <a:ea typeface="Calibri"/>
                <a:cs typeface="Arial"/>
              </a:rPr>
              <a:t>Education</a:t>
            </a:r>
            <a:endParaRPr lang="en-US" sz="2900" dirty="0">
              <a:ea typeface="Calibri"/>
              <a:cs typeface="Arial"/>
            </a:endParaRPr>
          </a:p>
          <a:p>
            <a:pPr lvl="0" algn="justLow" rtl="0">
              <a:lnSpc>
                <a:spcPct val="115000"/>
              </a:lnSpc>
              <a:spcAft>
                <a:spcPts val="1000"/>
              </a:spcAft>
              <a:buFont typeface="+mj-lt"/>
              <a:buAutoNum type="arabicPeriod"/>
            </a:pPr>
            <a:r>
              <a:rPr lang="en-US" sz="2900" b="1" dirty="0">
                <a:latin typeface="Times New Roman"/>
                <a:ea typeface="Calibri"/>
                <a:cs typeface="Arial"/>
              </a:rPr>
              <a:t>Emotions</a:t>
            </a:r>
            <a:endParaRPr lang="en-US" sz="2900" dirty="0">
              <a:ea typeface="Calibri"/>
              <a:cs typeface="Arial"/>
            </a:endParaRPr>
          </a:p>
          <a:p>
            <a:pPr lvl="0" algn="justLow" rtl="0">
              <a:lnSpc>
                <a:spcPct val="115000"/>
              </a:lnSpc>
              <a:spcAft>
                <a:spcPts val="1000"/>
              </a:spcAft>
              <a:buFont typeface="+mj-lt"/>
              <a:buAutoNum type="arabicPeriod"/>
            </a:pPr>
            <a:r>
              <a:rPr lang="en-US" sz="2900" b="1" dirty="0">
                <a:latin typeface="Times New Roman"/>
                <a:ea typeface="Calibri"/>
                <a:cs typeface="Arial"/>
              </a:rPr>
              <a:t>Culture, and</a:t>
            </a:r>
            <a:endParaRPr lang="en-US" sz="2900" dirty="0">
              <a:ea typeface="Calibri"/>
              <a:cs typeface="Arial"/>
            </a:endParaRPr>
          </a:p>
          <a:p>
            <a:pPr lvl="0" algn="justLow" rtl="0">
              <a:lnSpc>
                <a:spcPct val="115000"/>
              </a:lnSpc>
              <a:spcAft>
                <a:spcPts val="1000"/>
              </a:spcAft>
              <a:buFont typeface="+mj-lt"/>
              <a:buAutoNum type="arabicPeriod"/>
            </a:pPr>
            <a:r>
              <a:rPr lang="en-US" sz="2900" b="1" dirty="0">
                <a:latin typeface="Times New Roman"/>
                <a:ea typeface="Calibri"/>
                <a:cs typeface="Arial"/>
              </a:rPr>
              <a:t>Language</a:t>
            </a:r>
            <a:endParaRPr lang="en-US" sz="2900" dirty="0">
              <a:ea typeface="Calibri"/>
              <a:cs typeface="Arial"/>
            </a:endParaRPr>
          </a:p>
          <a:p>
            <a:pPr lvl="0" algn="justLow" rtl="0">
              <a:lnSpc>
                <a:spcPct val="115000"/>
              </a:lnSpc>
              <a:spcAft>
                <a:spcPts val="1000"/>
              </a:spcAft>
              <a:buFont typeface="+mj-lt"/>
              <a:buAutoNum type="arabicPeriod"/>
            </a:pPr>
            <a:r>
              <a:rPr lang="en-US" sz="2900" b="1" dirty="0">
                <a:latin typeface="Times New Roman"/>
                <a:ea typeface="Calibri"/>
                <a:cs typeface="Arial"/>
              </a:rPr>
              <a:t>Attention and </a:t>
            </a:r>
            <a:endParaRPr lang="en-US" sz="2900" dirty="0">
              <a:ea typeface="Calibri"/>
              <a:cs typeface="Arial"/>
            </a:endParaRPr>
          </a:p>
          <a:p>
            <a:pPr lvl="0" algn="justLow" rtl="0">
              <a:lnSpc>
                <a:spcPct val="115000"/>
              </a:lnSpc>
              <a:spcAft>
                <a:spcPts val="1000"/>
              </a:spcAft>
              <a:buFont typeface="+mj-lt"/>
              <a:buAutoNum type="arabicPeriod"/>
            </a:pPr>
            <a:r>
              <a:rPr lang="en-US" sz="2900" b="1" dirty="0">
                <a:latin typeface="Times New Roman"/>
                <a:ea typeface="Calibri"/>
                <a:cs typeface="Arial"/>
              </a:rPr>
              <a:t>Surrounding</a:t>
            </a:r>
            <a:endParaRPr lang="en-US" sz="2900" dirty="0">
              <a:ea typeface="Calibri"/>
              <a:cs typeface="Arial"/>
            </a:endParaRPr>
          </a:p>
          <a:p>
            <a:pPr algn="l" rtl="0"/>
            <a:endParaRPr lang="ar-IQ" dirty="0"/>
          </a:p>
        </p:txBody>
      </p:sp>
      <p:pic>
        <p:nvPicPr>
          <p:cNvPr id="4"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703146" y="-1"/>
            <a:ext cx="1440854" cy="1133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3482724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764704"/>
            <a:ext cx="8229600" cy="5361459"/>
          </a:xfrm>
        </p:spPr>
        <p:txBody>
          <a:bodyPr>
            <a:normAutofit fontScale="92500"/>
          </a:bodyPr>
          <a:lstStyle/>
          <a:p>
            <a:pPr marL="0" indent="0" algn="justLow" rtl="0">
              <a:lnSpc>
                <a:spcPct val="115000"/>
              </a:lnSpc>
              <a:spcAft>
                <a:spcPts val="1000"/>
              </a:spcAft>
              <a:buNone/>
            </a:pPr>
            <a:r>
              <a:rPr lang="en-US" b="1" u="sng" dirty="0">
                <a:latin typeface="Times New Roman"/>
                <a:ea typeface="Calibri"/>
                <a:cs typeface="Arial"/>
              </a:rPr>
              <a:t>Age </a:t>
            </a:r>
            <a:endParaRPr lang="en-US" sz="2400" dirty="0">
              <a:ea typeface="Calibri"/>
              <a:cs typeface="Arial"/>
            </a:endParaRPr>
          </a:p>
          <a:p>
            <a:pPr marL="90170" algn="justLow" rtl="0">
              <a:lnSpc>
                <a:spcPct val="115000"/>
              </a:lnSpc>
              <a:spcAft>
                <a:spcPts val="1000"/>
              </a:spcAft>
            </a:pPr>
            <a:r>
              <a:rPr lang="en-US" dirty="0">
                <a:latin typeface="Times New Roman"/>
                <a:ea typeface="Calibri"/>
                <a:cs typeface="Arial"/>
              </a:rPr>
              <a:t>Factors related to age affect </a:t>
            </a:r>
            <a:r>
              <a:rPr lang="en-US" dirty="0" smtClean="0">
                <a:latin typeface="Times New Roman"/>
                <a:ea typeface="Calibri"/>
                <a:cs typeface="Arial"/>
              </a:rPr>
              <a:t>communication. </a:t>
            </a:r>
            <a:r>
              <a:rPr lang="en-US" dirty="0">
                <a:latin typeface="Times New Roman"/>
                <a:ea typeface="Calibri"/>
                <a:cs typeface="Arial"/>
              </a:rPr>
              <a:t>for instance, communicating with a child is different form communicating with an adult and depends on the child's age. Nonverbal communication, particularly touch, and facial expression can be understood by infants. </a:t>
            </a:r>
            <a:endParaRPr lang="en-US" sz="2400" dirty="0">
              <a:ea typeface="Calibri"/>
              <a:cs typeface="Arial"/>
            </a:endParaRPr>
          </a:p>
          <a:p>
            <a:pPr marL="90170" algn="justLow" rtl="0">
              <a:lnSpc>
                <a:spcPct val="115000"/>
              </a:lnSpc>
              <a:spcAft>
                <a:spcPts val="1000"/>
              </a:spcAft>
            </a:pPr>
            <a:r>
              <a:rPr lang="en-US" dirty="0">
                <a:latin typeface="Times New Roman"/>
                <a:ea typeface="Calibri"/>
                <a:cs typeface="Arial"/>
              </a:rPr>
              <a:t>Elderly persons may have some degree of hearing loss or a slowed response time. The nurse should face the elderly client when speaking and allow time for a response.</a:t>
            </a:r>
            <a:endParaRPr lang="en-US" sz="2400" dirty="0">
              <a:ea typeface="Calibri"/>
              <a:cs typeface="Arial"/>
            </a:endParaRPr>
          </a:p>
          <a:p>
            <a:pPr algn="l" rtl="0"/>
            <a:endParaRPr lang="ar-IQ" dirty="0"/>
          </a:p>
        </p:txBody>
      </p:sp>
      <p:pic>
        <p:nvPicPr>
          <p:cNvPr id="4"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96336" y="0"/>
            <a:ext cx="1440854" cy="1133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9298175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692696"/>
            <a:ext cx="8229600" cy="5433467"/>
          </a:xfrm>
        </p:spPr>
        <p:txBody>
          <a:bodyPr/>
          <a:lstStyle/>
          <a:p>
            <a:pPr marL="0" indent="0" algn="justLow" rtl="0">
              <a:lnSpc>
                <a:spcPct val="115000"/>
              </a:lnSpc>
              <a:spcAft>
                <a:spcPts val="1000"/>
              </a:spcAft>
              <a:buNone/>
            </a:pPr>
            <a:r>
              <a:rPr lang="en-US" b="1" dirty="0">
                <a:latin typeface="Times New Roman"/>
                <a:ea typeface="Calibri"/>
                <a:cs typeface="Arial"/>
              </a:rPr>
              <a:t>Development level</a:t>
            </a:r>
            <a:endParaRPr lang="en-US" sz="2400" dirty="0">
              <a:ea typeface="Calibri"/>
              <a:cs typeface="Arial"/>
            </a:endParaRPr>
          </a:p>
          <a:p>
            <a:pPr marL="90170" algn="justLow" rtl="0">
              <a:lnSpc>
                <a:spcPct val="115000"/>
              </a:lnSpc>
              <a:spcAft>
                <a:spcPts val="1000"/>
              </a:spcAft>
            </a:pPr>
            <a:r>
              <a:rPr lang="en-US" dirty="0">
                <a:latin typeface="Times New Roman"/>
                <a:ea typeface="Calibri"/>
                <a:cs typeface="Arial"/>
              </a:rPr>
              <a:t>Age and development level do not necessarily go hand in hand. Individuals with mental retardation or developmental delays will communicate at their level of development, not at what is usually expected for their </a:t>
            </a:r>
            <a:r>
              <a:rPr lang="en-US" dirty="0" smtClean="0">
                <a:latin typeface="Times New Roman"/>
                <a:ea typeface="Calibri"/>
                <a:cs typeface="Arial"/>
              </a:rPr>
              <a:t>actual age</a:t>
            </a:r>
            <a:r>
              <a:rPr lang="en-US" dirty="0">
                <a:latin typeface="Times New Roman"/>
                <a:ea typeface="Calibri"/>
                <a:cs typeface="Arial"/>
              </a:rPr>
              <a:t>.</a:t>
            </a:r>
            <a:endParaRPr lang="en-US" sz="2400" dirty="0">
              <a:ea typeface="Calibri"/>
              <a:cs typeface="Arial"/>
            </a:endParaRPr>
          </a:p>
          <a:p>
            <a:pPr marL="109728" indent="0" algn="l" rtl="0">
              <a:buNone/>
            </a:pPr>
            <a:endParaRPr lang="ar-IQ" dirty="0"/>
          </a:p>
        </p:txBody>
      </p:sp>
      <p:pic>
        <p:nvPicPr>
          <p:cNvPr id="4"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703146" y="116632"/>
            <a:ext cx="1440854" cy="1133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9394654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908720"/>
            <a:ext cx="8229600" cy="5217443"/>
          </a:xfrm>
        </p:spPr>
        <p:txBody>
          <a:bodyPr/>
          <a:lstStyle/>
          <a:p>
            <a:pPr marL="0" indent="0" algn="justLow" rtl="0">
              <a:lnSpc>
                <a:spcPct val="115000"/>
              </a:lnSpc>
              <a:spcAft>
                <a:spcPts val="1000"/>
              </a:spcAft>
              <a:buNone/>
            </a:pPr>
            <a:r>
              <a:rPr lang="en-US" b="1" u="sng" dirty="0">
                <a:latin typeface="Times New Roman"/>
                <a:ea typeface="Calibri"/>
                <a:cs typeface="Arial"/>
              </a:rPr>
              <a:t>Education</a:t>
            </a:r>
            <a:endParaRPr lang="en-US" sz="2400" dirty="0">
              <a:ea typeface="Calibri"/>
              <a:cs typeface="Arial"/>
            </a:endParaRPr>
          </a:p>
          <a:p>
            <a:pPr marL="90170" algn="justLow" rtl="0">
              <a:lnSpc>
                <a:spcPct val="115000"/>
              </a:lnSpc>
              <a:spcAft>
                <a:spcPts val="1000"/>
              </a:spcAft>
            </a:pPr>
            <a:r>
              <a:rPr lang="en-US" dirty="0">
                <a:latin typeface="Times New Roman"/>
                <a:ea typeface="Calibri"/>
                <a:cs typeface="Arial"/>
              </a:rPr>
              <a:t> Education is another strong influence on communication. Vocabulary generally increases as dose the ability to discuss and understand concepts and abstract ideas.</a:t>
            </a:r>
            <a:endParaRPr lang="en-US" sz="2400" dirty="0">
              <a:ea typeface="Calibri"/>
              <a:cs typeface="Arial"/>
            </a:endParaRPr>
          </a:p>
          <a:p>
            <a:pPr algn="l" rtl="0"/>
            <a:endParaRPr lang="ar-IQ" dirty="0"/>
          </a:p>
        </p:txBody>
      </p:sp>
      <p:pic>
        <p:nvPicPr>
          <p:cNvPr id="4"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96336" y="76199"/>
            <a:ext cx="1440854" cy="1133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6982026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548680"/>
            <a:ext cx="8229600" cy="5577483"/>
          </a:xfrm>
        </p:spPr>
        <p:txBody>
          <a:bodyPr>
            <a:normAutofit/>
          </a:bodyPr>
          <a:lstStyle/>
          <a:p>
            <a:pPr marL="0" indent="0" algn="justLow" rtl="0">
              <a:lnSpc>
                <a:spcPct val="115000"/>
              </a:lnSpc>
              <a:spcAft>
                <a:spcPts val="1000"/>
              </a:spcAft>
              <a:buNone/>
            </a:pPr>
            <a:r>
              <a:rPr lang="en-US" b="1" u="sng" dirty="0">
                <a:latin typeface="Times New Roman"/>
                <a:ea typeface="Calibri"/>
                <a:cs typeface="Arial"/>
              </a:rPr>
              <a:t>Emotions </a:t>
            </a:r>
            <a:endParaRPr lang="en-US" sz="2400" dirty="0">
              <a:ea typeface="Calibri"/>
              <a:cs typeface="Arial"/>
            </a:endParaRPr>
          </a:p>
          <a:p>
            <a:pPr marL="90170" algn="justLow" rtl="0">
              <a:lnSpc>
                <a:spcPct val="115000"/>
              </a:lnSpc>
              <a:spcAft>
                <a:spcPts val="1000"/>
              </a:spcAft>
            </a:pPr>
            <a:r>
              <a:rPr lang="en-US" dirty="0">
                <a:latin typeface="Times New Roman"/>
                <a:ea typeface="Calibri"/>
                <a:cs typeface="Arial"/>
              </a:rPr>
              <a:t>A person's emotional state greatly influences how messages are sent or received. Someone who is very anxious or upset, for example, may not hear what is said or may interpret the message differently than the sender intended. This same person typically speaks in an abrupt manner, loudly, and in harsh tones. The depressed person, on the other hand, typically says very little, speaking only one or two words or in very short sentences.    </a:t>
            </a:r>
            <a:endParaRPr lang="en-US" sz="2400" dirty="0">
              <a:ea typeface="Calibri"/>
              <a:cs typeface="Arial"/>
            </a:endParaRPr>
          </a:p>
          <a:p>
            <a:pPr algn="l" rtl="0"/>
            <a:endParaRPr lang="ar-IQ" dirty="0"/>
          </a:p>
        </p:txBody>
      </p:sp>
      <p:pic>
        <p:nvPicPr>
          <p:cNvPr id="4"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703146" y="0"/>
            <a:ext cx="1440854" cy="1133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9538337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548680"/>
            <a:ext cx="8229600" cy="5577483"/>
          </a:xfrm>
        </p:spPr>
        <p:txBody>
          <a:bodyPr>
            <a:normAutofit/>
          </a:bodyPr>
          <a:lstStyle/>
          <a:p>
            <a:pPr marL="0" indent="0" algn="justLow" rtl="0">
              <a:lnSpc>
                <a:spcPct val="115000"/>
              </a:lnSpc>
              <a:spcAft>
                <a:spcPts val="1000"/>
              </a:spcAft>
              <a:buNone/>
            </a:pPr>
            <a:r>
              <a:rPr lang="en-US" b="1" u="sng" dirty="0">
                <a:latin typeface="Times New Roman"/>
                <a:ea typeface="Calibri"/>
                <a:cs typeface="Arial"/>
              </a:rPr>
              <a:t>Language </a:t>
            </a:r>
            <a:endParaRPr lang="en-US" sz="2400" dirty="0">
              <a:ea typeface="Calibri"/>
              <a:cs typeface="Arial"/>
            </a:endParaRPr>
          </a:p>
          <a:p>
            <a:pPr marL="90170" algn="justLow" rtl="0">
              <a:lnSpc>
                <a:spcPct val="115000"/>
              </a:lnSpc>
              <a:spcAft>
                <a:spcPts val="1000"/>
              </a:spcAft>
            </a:pPr>
            <a:r>
              <a:rPr lang="en-US" dirty="0">
                <a:latin typeface="Times New Roman"/>
                <a:ea typeface="Calibri"/>
                <a:cs typeface="Arial"/>
              </a:rPr>
              <a:t>Language certainly influences communication. Speaking the same language assists people in understanding each </a:t>
            </a:r>
            <a:r>
              <a:rPr lang="en-US" dirty="0" smtClean="0">
                <a:latin typeface="Times New Roman"/>
                <a:ea typeface="Calibri"/>
                <a:cs typeface="Arial"/>
              </a:rPr>
              <a:t>other. </a:t>
            </a:r>
            <a:r>
              <a:rPr lang="en-US" dirty="0">
                <a:latin typeface="Times New Roman"/>
                <a:ea typeface="Calibri"/>
                <a:cs typeface="Arial"/>
              </a:rPr>
              <a:t>When verbal communication comes to a </a:t>
            </a:r>
            <a:r>
              <a:rPr lang="en-US" dirty="0" smtClean="0">
                <a:latin typeface="Times New Roman"/>
                <a:ea typeface="Calibri"/>
                <a:cs typeface="Arial"/>
              </a:rPr>
              <a:t>standstill </a:t>
            </a:r>
            <a:r>
              <a:rPr lang="ar-IQ" dirty="0" smtClean="0">
                <a:latin typeface="Times New Roman"/>
                <a:ea typeface="Calibri"/>
                <a:cs typeface="Arial"/>
              </a:rPr>
              <a:t>طريق مسدود</a:t>
            </a:r>
            <a:r>
              <a:rPr lang="en-US" dirty="0" smtClean="0">
                <a:latin typeface="Times New Roman"/>
                <a:ea typeface="Calibri"/>
                <a:cs typeface="Arial"/>
              </a:rPr>
              <a:t> , </a:t>
            </a:r>
            <a:r>
              <a:rPr lang="en-US" dirty="0">
                <a:latin typeface="Times New Roman"/>
                <a:ea typeface="Calibri"/>
                <a:cs typeface="Arial"/>
              </a:rPr>
              <a:t>nonverbal communication is often employed to assist.</a:t>
            </a:r>
            <a:endParaRPr lang="en-US" sz="2400" dirty="0">
              <a:ea typeface="Calibri"/>
              <a:cs typeface="Arial"/>
            </a:endParaRPr>
          </a:p>
          <a:p>
            <a:pPr algn="l" rtl="0"/>
            <a:endParaRPr lang="ar-IQ" dirty="0"/>
          </a:p>
        </p:txBody>
      </p:sp>
      <p:pic>
        <p:nvPicPr>
          <p:cNvPr id="4"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702019" y="0"/>
            <a:ext cx="1440854" cy="1133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8138783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548680"/>
            <a:ext cx="8229600" cy="5577483"/>
          </a:xfrm>
        </p:spPr>
        <p:txBody>
          <a:bodyPr>
            <a:normAutofit/>
          </a:bodyPr>
          <a:lstStyle/>
          <a:p>
            <a:pPr marL="0" indent="0" algn="justLow" rtl="0">
              <a:lnSpc>
                <a:spcPct val="115000"/>
              </a:lnSpc>
              <a:spcAft>
                <a:spcPts val="1000"/>
              </a:spcAft>
              <a:buNone/>
            </a:pPr>
            <a:r>
              <a:rPr lang="en-US" b="1" u="sng" dirty="0">
                <a:latin typeface="Times New Roman"/>
                <a:ea typeface="Calibri"/>
                <a:cs typeface="Arial"/>
              </a:rPr>
              <a:t>Attention</a:t>
            </a:r>
            <a:endParaRPr lang="en-US" sz="2400" dirty="0">
              <a:ea typeface="Calibri"/>
              <a:cs typeface="Arial"/>
            </a:endParaRPr>
          </a:p>
          <a:p>
            <a:pPr marL="90170" algn="justLow" rtl="0">
              <a:lnSpc>
                <a:spcPct val="115000"/>
              </a:lnSpc>
              <a:spcAft>
                <a:spcPts val="1000"/>
              </a:spcAft>
            </a:pPr>
            <a:r>
              <a:rPr lang="en-US" dirty="0">
                <a:latin typeface="Times New Roman"/>
                <a:ea typeface="Calibri"/>
                <a:cs typeface="Arial"/>
              </a:rPr>
              <a:t>The amount of attention each individual focuses on a given communication greatly affects the outcome. In selective listening, the receiver hears only what he wants or expects to hear. Pain or discomfort, physical or mental, may result in preoccupation, limiting the attention given to the communication.</a:t>
            </a:r>
            <a:endParaRPr lang="en-US" sz="2400" dirty="0">
              <a:ea typeface="Calibri"/>
              <a:cs typeface="Arial"/>
            </a:endParaRPr>
          </a:p>
          <a:p>
            <a:pPr algn="l" rtl="0"/>
            <a:endParaRPr lang="ar-IQ" dirty="0"/>
          </a:p>
        </p:txBody>
      </p:sp>
      <p:pic>
        <p:nvPicPr>
          <p:cNvPr id="4"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703146" y="1938"/>
            <a:ext cx="1440854" cy="1133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4030783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395536" y="1114258"/>
            <a:ext cx="8229600" cy="5577483"/>
          </a:xfrm>
        </p:spPr>
        <p:txBody>
          <a:bodyPr>
            <a:normAutofit fontScale="92500"/>
          </a:bodyPr>
          <a:lstStyle/>
          <a:p>
            <a:pPr algn="justLow" rtl="0">
              <a:lnSpc>
                <a:spcPct val="115000"/>
              </a:lnSpc>
              <a:spcAft>
                <a:spcPts val="1000"/>
              </a:spcAft>
            </a:pPr>
            <a:r>
              <a:rPr lang="en-US" b="1" dirty="0" smtClean="0">
                <a:effectLst/>
                <a:latin typeface="Times New Roman"/>
                <a:ea typeface="Calibri"/>
                <a:cs typeface="Arial"/>
              </a:rPr>
              <a:t>Communication  </a:t>
            </a:r>
            <a:r>
              <a:rPr lang="en-US" dirty="0" smtClean="0">
                <a:effectLst/>
                <a:latin typeface="Times New Roman"/>
                <a:ea typeface="Calibri"/>
                <a:cs typeface="Arial"/>
              </a:rPr>
              <a:t>is the process by which information is exchanged between the sender and receiver.</a:t>
            </a:r>
            <a:endParaRPr lang="en-US" sz="2400" dirty="0">
              <a:ea typeface="Calibri"/>
              <a:cs typeface="Arial"/>
            </a:endParaRPr>
          </a:p>
          <a:p>
            <a:pPr algn="justLow" rtl="0">
              <a:lnSpc>
                <a:spcPct val="115000"/>
              </a:lnSpc>
              <a:spcAft>
                <a:spcPts val="1000"/>
              </a:spcAft>
            </a:pPr>
            <a:r>
              <a:rPr lang="en-US" dirty="0" smtClean="0">
                <a:effectLst/>
                <a:highlight>
                  <a:srgbClr val="00FF00"/>
                </a:highlight>
                <a:latin typeface="Times New Roman"/>
                <a:ea typeface="Calibri"/>
                <a:cs typeface="Arial"/>
              </a:rPr>
              <a:t>The six aspects of communication are :-</a:t>
            </a:r>
            <a:endParaRPr lang="en-US" sz="2400" dirty="0">
              <a:ea typeface="Calibri"/>
              <a:cs typeface="Arial"/>
            </a:endParaRPr>
          </a:p>
          <a:p>
            <a:pPr lvl="1" algn="justLow" rtl="0">
              <a:lnSpc>
                <a:spcPct val="115000"/>
              </a:lnSpc>
              <a:spcAft>
                <a:spcPts val="1000"/>
              </a:spcAft>
              <a:buFont typeface="+mj-lt"/>
              <a:buAutoNum type="arabicPeriod"/>
            </a:pPr>
            <a:r>
              <a:rPr lang="en-US" b="1" dirty="0" smtClean="0">
                <a:effectLst/>
                <a:latin typeface="Times New Roman"/>
                <a:ea typeface="Calibri"/>
                <a:cs typeface="Arial"/>
              </a:rPr>
              <a:t>Sender</a:t>
            </a:r>
            <a:endParaRPr lang="en-US" sz="2000" dirty="0">
              <a:ea typeface="Calibri"/>
              <a:cs typeface="Arial"/>
            </a:endParaRPr>
          </a:p>
          <a:p>
            <a:pPr lvl="1" algn="justLow" rtl="0">
              <a:lnSpc>
                <a:spcPct val="115000"/>
              </a:lnSpc>
              <a:spcAft>
                <a:spcPts val="1000"/>
              </a:spcAft>
              <a:buFont typeface="+mj-lt"/>
              <a:buAutoNum type="arabicPeriod"/>
            </a:pPr>
            <a:r>
              <a:rPr lang="en-US" b="1" dirty="0" smtClean="0">
                <a:effectLst/>
                <a:latin typeface="Times New Roman"/>
                <a:ea typeface="Calibri"/>
                <a:cs typeface="Arial"/>
              </a:rPr>
              <a:t>Message</a:t>
            </a:r>
            <a:endParaRPr lang="en-US" sz="2000" dirty="0">
              <a:ea typeface="Calibri"/>
              <a:cs typeface="Arial"/>
            </a:endParaRPr>
          </a:p>
          <a:p>
            <a:pPr lvl="1" algn="justLow" rtl="0">
              <a:lnSpc>
                <a:spcPct val="115000"/>
              </a:lnSpc>
              <a:spcAft>
                <a:spcPts val="1000"/>
              </a:spcAft>
              <a:buFont typeface="+mj-lt"/>
              <a:buAutoNum type="arabicPeriod"/>
            </a:pPr>
            <a:r>
              <a:rPr lang="en-US" b="1" dirty="0" smtClean="0">
                <a:effectLst/>
                <a:latin typeface="Times New Roman"/>
                <a:ea typeface="Calibri"/>
                <a:cs typeface="Arial"/>
              </a:rPr>
              <a:t>Channel</a:t>
            </a:r>
            <a:endParaRPr lang="en-US" sz="2000" dirty="0">
              <a:ea typeface="Calibri"/>
              <a:cs typeface="Arial"/>
            </a:endParaRPr>
          </a:p>
          <a:p>
            <a:pPr lvl="1" algn="justLow" rtl="0">
              <a:lnSpc>
                <a:spcPct val="115000"/>
              </a:lnSpc>
              <a:spcAft>
                <a:spcPts val="1000"/>
              </a:spcAft>
              <a:buFont typeface="+mj-lt"/>
              <a:buAutoNum type="arabicPeriod"/>
            </a:pPr>
            <a:r>
              <a:rPr lang="en-US" b="1" dirty="0" smtClean="0">
                <a:effectLst/>
                <a:latin typeface="Times New Roman"/>
                <a:ea typeface="Calibri"/>
                <a:cs typeface="Arial"/>
              </a:rPr>
              <a:t>Receiver</a:t>
            </a:r>
            <a:endParaRPr lang="en-US" sz="2000" dirty="0">
              <a:ea typeface="Calibri"/>
              <a:cs typeface="Arial"/>
            </a:endParaRPr>
          </a:p>
          <a:p>
            <a:pPr lvl="1" algn="justLow" rtl="0">
              <a:lnSpc>
                <a:spcPct val="115000"/>
              </a:lnSpc>
              <a:spcAft>
                <a:spcPts val="1000"/>
              </a:spcAft>
              <a:buFont typeface="+mj-lt"/>
              <a:buAutoNum type="arabicPeriod"/>
            </a:pPr>
            <a:r>
              <a:rPr lang="en-US" b="1" dirty="0" smtClean="0">
                <a:effectLst/>
                <a:latin typeface="Times New Roman"/>
                <a:ea typeface="Calibri"/>
                <a:cs typeface="Arial"/>
              </a:rPr>
              <a:t>Feedback, and</a:t>
            </a:r>
            <a:endParaRPr lang="en-US" sz="2000" dirty="0">
              <a:ea typeface="Calibri"/>
              <a:cs typeface="Arial"/>
            </a:endParaRPr>
          </a:p>
          <a:p>
            <a:pPr lvl="1" algn="justLow" rtl="0">
              <a:lnSpc>
                <a:spcPct val="115000"/>
              </a:lnSpc>
              <a:spcAft>
                <a:spcPts val="1000"/>
              </a:spcAft>
              <a:buFont typeface="+mj-lt"/>
              <a:buAutoNum type="arabicPeriod"/>
            </a:pPr>
            <a:r>
              <a:rPr lang="en-US" b="1" dirty="0" smtClean="0">
                <a:effectLst/>
                <a:latin typeface="Times New Roman"/>
                <a:ea typeface="Calibri"/>
                <a:cs typeface="Arial"/>
              </a:rPr>
              <a:t>Influences.  </a:t>
            </a:r>
            <a:endParaRPr lang="en-US" sz="2000" dirty="0">
              <a:ea typeface="Calibri"/>
              <a:cs typeface="Arial"/>
            </a:endParaRPr>
          </a:p>
          <a:p>
            <a:pPr algn="l" rtl="0"/>
            <a:endParaRPr lang="ar-IQ" dirty="0"/>
          </a:p>
        </p:txBody>
      </p:sp>
      <p:pic>
        <p:nvPicPr>
          <p:cNvPr id="4"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703146" y="0"/>
            <a:ext cx="1440854" cy="1133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7402535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764704"/>
            <a:ext cx="8229600" cy="5361459"/>
          </a:xfrm>
        </p:spPr>
        <p:txBody>
          <a:bodyPr>
            <a:normAutofit/>
          </a:bodyPr>
          <a:lstStyle/>
          <a:p>
            <a:pPr marL="0" indent="0" algn="justLow" rtl="0">
              <a:lnSpc>
                <a:spcPct val="115000"/>
              </a:lnSpc>
              <a:spcAft>
                <a:spcPts val="1000"/>
              </a:spcAft>
              <a:buNone/>
            </a:pPr>
            <a:r>
              <a:rPr lang="en-US" b="1" u="sng" dirty="0">
                <a:latin typeface="Times New Roman"/>
                <a:ea typeface="Calibri"/>
                <a:cs typeface="Arial"/>
              </a:rPr>
              <a:t>Surroundings</a:t>
            </a:r>
            <a:endParaRPr lang="en-US" sz="2400" dirty="0">
              <a:ea typeface="Calibri"/>
              <a:cs typeface="Arial"/>
            </a:endParaRPr>
          </a:p>
          <a:p>
            <a:pPr marL="90170" algn="justLow" rtl="0">
              <a:lnSpc>
                <a:spcPct val="115000"/>
              </a:lnSpc>
              <a:spcAft>
                <a:spcPts val="1000"/>
              </a:spcAft>
            </a:pPr>
            <a:r>
              <a:rPr lang="en-US" dirty="0">
                <a:latin typeface="Times New Roman"/>
                <a:ea typeface="Calibri"/>
                <a:cs typeface="Arial"/>
              </a:rPr>
              <a:t>Most people do not want to talk about the intimate of their health care concerns in public. Thus, privacy should be provided. If the client occupies a room alone, the nurse should close the door; if the client shares a room , the nurse should take the client to a conference room or to another private place, if possible, to discuss personal information.</a:t>
            </a:r>
            <a:endParaRPr lang="en-US" sz="2400" dirty="0">
              <a:ea typeface="Calibri"/>
              <a:cs typeface="Arial"/>
            </a:endParaRPr>
          </a:p>
          <a:p>
            <a:pPr algn="l" rtl="0"/>
            <a:endParaRPr lang="ar-IQ" dirty="0"/>
          </a:p>
        </p:txBody>
      </p:sp>
      <p:pic>
        <p:nvPicPr>
          <p:cNvPr id="4"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703146" y="0"/>
            <a:ext cx="1440854" cy="1133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3811328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899592" y="1168236"/>
            <a:ext cx="7797552" cy="4997068"/>
          </a:xfrm>
        </p:spPr>
        <p:txBody>
          <a:bodyPr>
            <a:normAutofit/>
          </a:bodyPr>
          <a:lstStyle/>
          <a:p>
            <a:pPr marL="0" indent="0" algn="ctr" rtl="0">
              <a:buNone/>
            </a:pPr>
            <a:r>
              <a:rPr lang="en-US" sz="6000" b="1" dirty="0" smtClean="0"/>
              <a:t>Thanks </a:t>
            </a:r>
            <a:endParaRPr lang="ar-IQ" sz="6000" b="1" dirty="0"/>
          </a:p>
        </p:txBody>
      </p:sp>
      <p:pic>
        <p:nvPicPr>
          <p:cNvPr id="4"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703146" y="34911"/>
            <a:ext cx="1440854" cy="1133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AutoShape 5" descr="نتيجة بحث الصور عن ‪communication skills‬‏"/>
          <p:cNvSpPr>
            <a:spLocks noChangeAspect="1" noChangeArrowheads="1"/>
          </p:cNvSpPr>
          <p:nvPr/>
        </p:nvSpPr>
        <p:spPr bwMode="auto">
          <a:xfrm>
            <a:off x="8923338"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IQ"/>
          </a:p>
        </p:txBody>
      </p:sp>
      <p:sp>
        <p:nvSpPr>
          <p:cNvPr id="5" name="AutoShape 7" descr="نتيجة بحث الصور عن ‪communication skills‬‏"/>
          <p:cNvSpPr>
            <a:spLocks noChangeAspect="1" noChangeArrowheads="1"/>
          </p:cNvSpPr>
          <p:nvPr/>
        </p:nvSpPr>
        <p:spPr bwMode="auto">
          <a:xfrm>
            <a:off x="9075738"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IQ"/>
          </a:p>
        </p:txBody>
      </p:sp>
      <p:pic>
        <p:nvPicPr>
          <p:cNvPr id="1033" name="Picture 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15616" y="2495550"/>
            <a:ext cx="6768752" cy="374176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30676901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908720"/>
            <a:ext cx="8229600" cy="5217443"/>
          </a:xfrm>
        </p:spPr>
        <p:txBody>
          <a:bodyPr/>
          <a:lstStyle/>
          <a:p>
            <a:pPr marL="0" indent="0" algn="justLow" rtl="0">
              <a:lnSpc>
                <a:spcPct val="115000"/>
              </a:lnSpc>
              <a:spcAft>
                <a:spcPts val="1000"/>
              </a:spcAft>
              <a:buNone/>
            </a:pPr>
            <a:r>
              <a:rPr lang="en-US" b="1" dirty="0" smtClean="0">
                <a:effectLst/>
                <a:latin typeface="Times New Roman"/>
                <a:ea typeface="Calibri"/>
                <a:cs typeface="Arial"/>
              </a:rPr>
              <a:t>Sender</a:t>
            </a:r>
            <a:endParaRPr lang="en-US" sz="2400" dirty="0">
              <a:ea typeface="Calibri"/>
              <a:cs typeface="Arial"/>
            </a:endParaRPr>
          </a:p>
          <a:p>
            <a:pPr algn="justLow" rtl="0">
              <a:lnSpc>
                <a:spcPct val="115000"/>
              </a:lnSpc>
              <a:spcAft>
                <a:spcPts val="1000"/>
              </a:spcAft>
            </a:pPr>
            <a:r>
              <a:rPr lang="en-US" dirty="0" smtClean="0">
                <a:effectLst/>
                <a:latin typeface="Times New Roman"/>
                <a:ea typeface="Calibri"/>
                <a:cs typeface="Arial"/>
              </a:rPr>
              <a:t>The person who has a thought , idea, or emotion to covey to another person is called </a:t>
            </a:r>
            <a:r>
              <a:rPr lang="en-US" b="1" dirty="0" smtClean="0">
                <a:effectLst/>
                <a:latin typeface="Times New Roman"/>
                <a:ea typeface="Calibri"/>
                <a:cs typeface="Arial"/>
              </a:rPr>
              <a:t> “sender”</a:t>
            </a:r>
            <a:r>
              <a:rPr lang="en-US" dirty="0" smtClean="0">
                <a:effectLst/>
                <a:latin typeface="Times New Roman"/>
                <a:ea typeface="Calibri"/>
                <a:cs typeface="Arial"/>
              </a:rPr>
              <a:t>. Messages </a:t>
            </a:r>
            <a:r>
              <a:rPr lang="en-US" dirty="0" smtClean="0">
                <a:latin typeface="Times New Roman"/>
                <a:ea typeface="Calibri"/>
                <a:cs typeface="Arial"/>
              </a:rPr>
              <a:t>come</a:t>
            </a:r>
            <a:r>
              <a:rPr lang="en-US" dirty="0" smtClean="0">
                <a:effectLst/>
                <a:latin typeface="Times New Roman"/>
                <a:ea typeface="Calibri"/>
                <a:cs typeface="Arial"/>
              </a:rPr>
              <a:t> from a person's need to relate to others, to create meanings, and to understand various situations.</a:t>
            </a:r>
            <a:endParaRPr lang="en-US" sz="2400" dirty="0">
              <a:ea typeface="Calibri"/>
              <a:cs typeface="Arial"/>
            </a:endParaRPr>
          </a:p>
          <a:p>
            <a:pPr algn="l" rtl="0"/>
            <a:endParaRPr lang="ar-IQ" dirty="0"/>
          </a:p>
        </p:txBody>
      </p:sp>
      <p:pic>
        <p:nvPicPr>
          <p:cNvPr id="4"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703146" y="1938"/>
            <a:ext cx="1440854" cy="1133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39197" y="3924852"/>
            <a:ext cx="3384376" cy="202442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97461528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764704"/>
            <a:ext cx="8229600" cy="5361459"/>
          </a:xfrm>
        </p:spPr>
        <p:txBody>
          <a:bodyPr>
            <a:normAutofit/>
          </a:bodyPr>
          <a:lstStyle/>
          <a:p>
            <a:pPr marL="0" indent="0" algn="justLow" rtl="0">
              <a:lnSpc>
                <a:spcPct val="115000"/>
              </a:lnSpc>
              <a:spcAft>
                <a:spcPts val="1000"/>
              </a:spcAft>
              <a:buNone/>
            </a:pPr>
            <a:r>
              <a:rPr lang="en-US" b="1" dirty="0" smtClean="0">
                <a:effectLst/>
                <a:latin typeface="Times New Roman"/>
                <a:ea typeface="Calibri"/>
                <a:cs typeface="Arial"/>
              </a:rPr>
              <a:t>Message</a:t>
            </a:r>
            <a:endParaRPr lang="en-US" sz="2400" dirty="0">
              <a:ea typeface="Calibri"/>
              <a:cs typeface="Arial"/>
            </a:endParaRPr>
          </a:p>
          <a:p>
            <a:pPr algn="justLow" rtl="0">
              <a:lnSpc>
                <a:spcPct val="115000"/>
              </a:lnSpc>
              <a:spcAft>
                <a:spcPts val="1000"/>
              </a:spcAft>
            </a:pPr>
            <a:r>
              <a:rPr lang="en-US" dirty="0" smtClean="0">
                <a:effectLst/>
                <a:latin typeface="Times New Roman"/>
                <a:ea typeface="Calibri"/>
                <a:cs typeface="Arial"/>
              </a:rPr>
              <a:t>The thought, idea or emotion one person sends to another person is called </a:t>
            </a:r>
            <a:r>
              <a:rPr lang="en-US" b="1" dirty="0" smtClean="0">
                <a:effectLst/>
                <a:latin typeface="Times New Roman"/>
                <a:ea typeface="Calibri"/>
                <a:cs typeface="Arial"/>
              </a:rPr>
              <a:t>the message</a:t>
            </a:r>
            <a:r>
              <a:rPr lang="en-US" dirty="0" smtClean="0">
                <a:effectLst/>
                <a:latin typeface="Times New Roman"/>
                <a:ea typeface="Calibri"/>
                <a:cs typeface="Arial"/>
              </a:rPr>
              <a:t>.</a:t>
            </a:r>
            <a:endParaRPr lang="en-US" sz="2400" dirty="0">
              <a:ea typeface="Calibri"/>
              <a:cs typeface="Arial"/>
            </a:endParaRPr>
          </a:p>
          <a:p>
            <a:pPr algn="justLow" rtl="0">
              <a:lnSpc>
                <a:spcPct val="115000"/>
              </a:lnSpc>
              <a:spcAft>
                <a:spcPts val="1000"/>
              </a:spcAft>
            </a:pPr>
            <a:r>
              <a:rPr lang="en-US" dirty="0" smtClean="0">
                <a:effectLst/>
                <a:latin typeface="Times New Roman"/>
                <a:ea typeface="Calibri"/>
                <a:cs typeface="Arial"/>
              </a:rPr>
              <a:t>It is a stimulus produced by the sender and responded by the receiver.</a:t>
            </a:r>
          </a:p>
          <a:p>
            <a:pPr marL="0" lvl="0" indent="0" algn="justLow" rtl="0">
              <a:lnSpc>
                <a:spcPct val="115000"/>
              </a:lnSpc>
              <a:spcAft>
                <a:spcPts val="1000"/>
              </a:spcAft>
              <a:buClr>
                <a:srgbClr val="A04DA3"/>
              </a:buClr>
              <a:buNone/>
            </a:pPr>
            <a:r>
              <a:rPr lang="en-US" b="1" dirty="0">
                <a:solidFill>
                  <a:prstClr val="black"/>
                </a:solidFill>
                <a:latin typeface="Times New Roman"/>
                <a:ea typeface="Calibri"/>
                <a:cs typeface="Arial"/>
              </a:rPr>
              <a:t>Channel</a:t>
            </a:r>
            <a:endParaRPr lang="en-US" sz="2400" dirty="0">
              <a:solidFill>
                <a:prstClr val="black"/>
              </a:solidFill>
              <a:ea typeface="Calibri"/>
              <a:cs typeface="Arial"/>
            </a:endParaRPr>
          </a:p>
          <a:p>
            <a:pPr lvl="0" algn="justLow" rtl="0">
              <a:lnSpc>
                <a:spcPct val="115000"/>
              </a:lnSpc>
              <a:spcAft>
                <a:spcPts val="1000"/>
              </a:spcAft>
              <a:buClr>
                <a:srgbClr val="A04DA3"/>
              </a:buClr>
            </a:pPr>
            <a:r>
              <a:rPr lang="en-US" dirty="0">
                <a:solidFill>
                  <a:prstClr val="black"/>
                </a:solidFill>
                <a:latin typeface="Times New Roman"/>
                <a:ea typeface="Calibri"/>
                <a:cs typeface="Arial"/>
              </a:rPr>
              <a:t>The person sending the message must decide how to send the message. The method by which a message may be transmitted is verbal or nonverbal . </a:t>
            </a:r>
            <a:endParaRPr lang="en-US" sz="2400" dirty="0">
              <a:solidFill>
                <a:prstClr val="black"/>
              </a:solidFill>
              <a:ea typeface="Calibri"/>
              <a:cs typeface="Arial"/>
            </a:endParaRPr>
          </a:p>
          <a:p>
            <a:pPr algn="justLow" rtl="0">
              <a:lnSpc>
                <a:spcPct val="115000"/>
              </a:lnSpc>
              <a:spcAft>
                <a:spcPts val="1000"/>
              </a:spcAft>
            </a:pPr>
            <a:endParaRPr lang="en-US" sz="2400" dirty="0">
              <a:ea typeface="Calibri"/>
              <a:cs typeface="Arial"/>
            </a:endParaRPr>
          </a:p>
          <a:p>
            <a:pPr algn="l" rtl="0"/>
            <a:endParaRPr lang="ar-IQ" dirty="0"/>
          </a:p>
        </p:txBody>
      </p:sp>
      <p:pic>
        <p:nvPicPr>
          <p:cNvPr id="4"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703146" y="0"/>
            <a:ext cx="1440854" cy="1133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5746714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67544" y="764704"/>
            <a:ext cx="8229600" cy="5649491"/>
          </a:xfrm>
        </p:spPr>
        <p:txBody>
          <a:bodyPr>
            <a:normAutofit fontScale="85000" lnSpcReduction="10000"/>
          </a:bodyPr>
          <a:lstStyle/>
          <a:p>
            <a:pPr algn="justLow" rtl="0">
              <a:lnSpc>
                <a:spcPct val="115000"/>
              </a:lnSpc>
              <a:spcAft>
                <a:spcPts val="1000"/>
              </a:spcAft>
            </a:pPr>
            <a:r>
              <a:rPr lang="en-US" sz="2600" b="1" dirty="0" smtClean="0">
                <a:effectLst/>
                <a:latin typeface="Times New Roman"/>
                <a:ea typeface="Calibri"/>
                <a:cs typeface="Arial"/>
              </a:rPr>
              <a:t>Receiver: </a:t>
            </a:r>
            <a:r>
              <a:rPr lang="en-US" sz="2400" b="1" dirty="0">
                <a:solidFill>
                  <a:srgbClr val="555555"/>
                </a:solidFill>
                <a:latin typeface="Open Sans"/>
              </a:rPr>
              <a:t>receiver</a:t>
            </a:r>
            <a:r>
              <a:rPr lang="en-US" sz="2400" dirty="0">
                <a:solidFill>
                  <a:srgbClr val="555555"/>
                </a:solidFill>
                <a:latin typeface="Open Sans"/>
              </a:rPr>
              <a:t>, </a:t>
            </a:r>
            <a:r>
              <a:rPr lang="en-US" sz="2400" dirty="0" smtClean="0">
                <a:solidFill>
                  <a:srgbClr val="555555"/>
                </a:solidFill>
                <a:latin typeface="Open Sans"/>
              </a:rPr>
              <a:t>a person who </a:t>
            </a:r>
            <a:r>
              <a:rPr lang="en-US" sz="2400" dirty="0">
                <a:solidFill>
                  <a:srgbClr val="555555"/>
                </a:solidFill>
                <a:latin typeface="Open Sans"/>
              </a:rPr>
              <a:t>completes the communication process by interpreting and assigning meaning to the message</a:t>
            </a:r>
            <a:endParaRPr lang="en-US" sz="2600" dirty="0">
              <a:ea typeface="Calibri"/>
              <a:cs typeface="Arial"/>
            </a:endParaRPr>
          </a:p>
          <a:p>
            <a:pPr algn="justLow" rtl="0">
              <a:lnSpc>
                <a:spcPct val="115000"/>
              </a:lnSpc>
              <a:spcAft>
                <a:spcPts val="1000"/>
              </a:spcAft>
            </a:pPr>
            <a:r>
              <a:rPr lang="en-US" sz="2600" dirty="0" smtClean="0">
                <a:effectLst/>
                <a:latin typeface="Times New Roman"/>
                <a:ea typeface="Calibri"/>
                <a:cs typeface="Arial"/>
              </a:rPr>
              <a:t>The physiological component involved:-  auditory, visual, and kinesthetic </a:t>
            </a:r>
            <a:r>
              <a:rPr lang="ar-IQ" sz="2600" dirty="0" smtClean="0">
                <a:effectLst/>
                <a:latin typeface="Times New Roman"/>
                <a:ea typeface="Calibri"/>
                <a:cs typeface="Arial"/>
              </a:rPr>
              <a:t> </a:t>
            </a:r>
            <a:r>
              <a:rPr lang="ar-IQ" sz="2600" dirty="0" smtClean="0">
                <a:latin typeface="Times New Roman"/>
                <a:ea typeface="Calibri"/>
                <a:cs typeface="Arial"/>
              </a:rPr>
              <a:t>الحركية</a:t>
            </a:r>
            <a:r>
              <a:rPr lang="en-US" sz="2600" dirty="0" smtClean="0">
                <a:effectLst/>
                <a:latin typeface="Times New Roman"/>
                <a:ea typeface="Calibri"/>
                <a:cs typeface="Arial"/>
              </a:rPr>
              <a:t>processes. The person psychological processes may enhance or hinder </a:t>
            </a:r>
            <a:r>
              <a:rPr lang="ar-IQ" sz="2600" dirty="0" smtClean="0">
                <a:effectLst/>
                <a:latin typeface="Times New Roman"/>
                <a:ea typeface="Calibri"/>
                <a:cs typeface="Arial"/>
              </a:rPr>
              <a:t>منع</a:t>
            </a:r>
            <a:r>
              <a:rPr lang="en-US" sz="2600" dirty="0" smtClean="0">
                <a:effectLst/>
                <a:latin typeface="Times New Roman"/>
                <a:ea typeface="Calibri"/>
                <a:cs typeface="Arial"/>
              </a:rPr>
              <a:t> the receiving of messages. </a:t>
            </a:r>
            <a:endParaRPr lang="en-US" sz="2600" dirty="0">
              <a:ea typeface="Calibri"/>
              <a:cs typeface="Arial"/>
            </a:endParaRPr>
          </a:p>
          <a:p>
            <a:pPr marL="109728" indent="0" algn="justLow" rtl="0">
              <a:lnSpc>
                <a:spcPct val="115000"/>
              </a:lnSpc>
              <a:spcAft>
                <a:spcPts val="1000"/>
              </a:spcAft>
              <a:buNone/>
            </a:pPr>
            <a:r>
              <a:rPr lang="en-US" sz="2600" dirty="0" smtClean="0">
                <a:effectLst/>
                <a:latin typeface="Times New Roman"/>
                <a:ea typeface="Calibri"/>
                <a:cs typeface="Arial"/>
              </a:rPr>
              <a:t>For example, anxiety may cause an individual to experience alterations in </a:t>
            </a:r>
            <a:r>
              <a:rPr lang="en-US" sz="2600" b="1" dirty="0" smtClean="0">
                <a:effectLst/>
                <a:latin typeface="Times New Roman"/>
                <a:ea typeface="Calibri"/>
                <a:cs typeface="Arial"/>
              </a:rPr>
              <a:t>hearing </a:t>
            </a:r>
            <a:r>
              <a:rPr lang="en-US" sz="2600" dirty="0" smtClean="0">
                <a:effectLst/>
                <a:latin typeface="Times New Roman"/>
                <a:ea typeface="Calibri"/>
                <a:cs typeface="Arial"/>
              </a:rPr>
              <a:t>( act or power of perceiving sound), vision, or feeling.</a:t>
            </a:r>
            <a:endParaRPr lang="en-US" sz="2600" dirty="0">
              <a:ea typeface="Calibri"/>
              <a:cs typeface="Arial"/>
            </a:endParaRPr>
          </a:p>
          <a:p>
            <a:pPr algn="justLow" rtl="0">
              <a:lnSpc>
                <a:spcPct val="115000"/>
              </a:lnSpc>
              <a:spcAft>
                <a:spcPts val="1000"/>
              </a:spcAft>
            </a:pPr>
            <a:r>
              <a:rPr lang="en-US" sz="2600" dirty="0" smtClean="0">
                <a:effectLst/>
                <a:latin typeface="Times New Roman"/>
                <a:ea typeface="Calibri"/>
                <a:cs typeface="Arial"/>
              </a:rPr>
              <a:t>The cognitive element is the "thinking" part of receiving .</a:t>
            </a:r>
            <a:endParaRPr lang="en-US" sz="2600" dirty="0">
              <a:ea typeface="Calibri"/>
              <a:cs typeface="Arial"/>
            </a:endParaRPr>
          </a:p>
          <a:p>
            <a:pPr algn="justLow" rtl="0">
              <a:lnSpc>
                <a:spcPct val="115000"/>
              </a:lnSpc>
              <a:spcAft>
                <a:spcPts val="1000"/>
              </a:spcAft>
            </a:pPr>
            <a:r>
              <a:rPr lang="en-US" sz="2600" dirty="0" smtClean="0">
                <a:effectLst/>
                <a:latin typeface="Times New Roman"/>
                <a:ea typeface="Calibri"/>
                <a:cs typeface="Arial"/>
              </a:rPr>
              <a:t>It involves interpreting stimuli and converting them into meaning, as in </a:t>
            </a:r>
            <a:r>
              <a:rPr lang="en-US" sz="2600" b="1" dirty="0" smtClean="0">
                <a:effectLst/>
                <a:latin typeface="Times New Roman"/>
                <a:ea typeface="Calibri"/>
                <a:cs typeface="Arial"/>
              </a:rPr>
              <a:t>listening</a:t>
            </a:r>
            <a:r>
              <a:rPr lang="en-US" sz="2600" dirty="0" smtClean="0">
                <a:effectLst/>
                <a:latin typeface="Times New Roman"/>
                <a:ea typeface="Calibri"/>
                <a:cs typeface="Arial"/>
              </a:rPr>
              <a:t> (  interpreting sounds heard and attaching meaning to them).</a:t>
            </a:r>
            <a:endParaRPr lang="en-US" sz="2600" dirty="0">
              <a:ea typeface="Calibri"/>
              <a:cs typeface="Arial"/>
            </a:endParaRPr>
          </a:p>
          <a:p>
            <a:pPr algn="l" rtl="0"/>
            <a:endParaRPr lang="ar-IQ" dirty="0"/>
          </a:p>
        </p:txBody>
      </p:sp>
      <p:pic>
        <p:nvPicPr>
          <p:cNvPr id="4"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703146" y="5719558"/>
            <a:ext cx="1440854" cy="1133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3691901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404664"/>
            <a:ext cx="8229600" cy="5721499"/>
          </a:xfrm>
        </p:spPr>
        <p:txBody>
          <a:bodyPr/>
          <a:lstStyle/>
          <a:p>
            <a:pPr algn="justLow" rtl="0">
              <a:lnSpc>
                <a:spcPct val="115000"/>
              </a:lnSpc>
              <a:spcAft>
                <a:spcPts val="1000"/>
              </a:spcAft>
            </a:pPr>
            <a:r>
              <a:rPr lang="en-US" b="1" dirty="0" smtClean="0">
                <a:effectLst/>
                <a:latin typeface="Times New Roman"/>
                <a:ea typeface="Calibri"/>
                <a:cs typeface="Arial"/>
              </a:rPr>
              <a:t>Feedback</a:t>
            </a:r>
            <a:endParaRPr lang="en-US" sz="2400" dirty="0">
              <a:ea typeface="Calibri"/>
              <a:cs typeface="Arial"/>
            </a:endParaRPr>
          </a:p>
          <a:p>
            <a:pPr algn="justLow" rtl="0">
              <a:lnSpc>
                <a:spcPct val="115000"/>
              </a:lnSpc>
              <a:spcAft>
                <a:spcPts val="1000"/>
              </a:spcAft>
            </a:pPr>
            <a:r>
              <a:rPr lang="en-US" dirty="0" smtClean="0">
                <a:effectLst/>
                <a:latin typeface="Times New Roman"/>
                <a:ea typeface="Calibri"/>
                <a:cs typeface="Arial"/>
              </a:rPr>
              <a:t>Feedback is a response from the receiver that enables the sender to verify that the message received was the message sent . when these are not the same, more messages are sent and received until the receiver understands the message sent by the sender.</a:t>
            </a:r>
            <a:endParaRPr lang="en-US" sz="2400" dirty="0">
              <a:ea typeface="Calibri"/>
              <a:cs typeface="Arial"/>
            </a:endParaRPr>
          </a:p>
          <a:p>
            <a:pPr algn="l" rtl="0"/>
            <a:endParaRPr lang="ar-IQ" dirty="0"/>
          </a:p>
        </p:txBody>
      </p:sp>
      <p:pic>
        <p:nvPicPr>
          <p:cNvPr id="4"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70467" y="90712"/>
            <a:ext cx="1440854" cy="1133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63688" y="3789040"/>
            <a:ext cx="6192688" cy="266429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04769372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548680"/>
            <a:ext cx="8229600" cy="5577483"/>
          </a:xfrm>
        </p:spPr>
        <p:txBody>
          <a:bodyPr>
            <a:normAutofit/>
          </a:bodyPr>
          <a:lstStyle/>
          <a:p>
            <a:pPr algn="justLow" rtl="0">
              <a:lnSpc>
                <a:spcPct val="115000"/>
              </a:lnSpc>
              <a:spcAft>
                <a:spcPts val="1000"/>
              </a:spcAft>
            </a:pPr>
            <a:r>
              <a:rPr lang="en-US" b="1" u="sng" dirty="0" smtClean="0">
                <a:effectLst/>
                <a:latin typeface="Times New Roman"/>
                <a:ea typeface="Calibri"/>
                <a:cs typeface="Arial"/>
              </a:rPr>
              <a:t>Influences</a:t>
            </a:r>
            <a:endParaRPr lang="en-US" sz="2400" dirty="0">
              <a:ea typeface="Calibri"/>
              <a:cs typeface="Arial"/>
            </a:endParaRPr>
          </a:p>
          <a:p>
            <a:pPr algn="justLow" rtl="0">
              <a:lnSpc>
                <a:spcPct val="115000"/>
              </a:lnSpc>
              <a:spcAft>
                <a:spcPts val="1000"/>
              </a:spcAft>
            </a:pPr>
            <a:r>
              <a:rPr lang="en-US" dirty="0" smtClean="0">
                <a:effectLst/>
                <a:latin typeface="Times New Roman"/>
                <a:ea typeface="Calibri"/>
                <a:cs typeface="Arial"/>
              </a:rPr>
              <a:t>Culture, age, emotions, language, and attention influence both the sender and receiver as well as the situation within which they find themselves. All of these elements together are called a person's frame of reference. These influences sometimes help communication, and sometimes they hinder communication.</a:t>
            </a:r>
            <a:endParaRPr lang="en-US" sz="2400" dirty="0">
              <a:ea typeface="Calibri"/>
              <a:cs typeface="Arial"/>
            </a:endParaRPr>
          </a:p>
          <a:p>
            <a:pPr algn="l" rtl="0"/>
            <a:endParaRPr lang="ar-IQ" dirty="0"/>
          </a:p>
        </p:txBody>
      </p:sp>
      <p:pic>
        <p:nvPicPr>
          <p:cNvPr id="4"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703146" y="0"/>
            <a:ext cx="1440854" cy="1133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7922987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89" name="Picture 4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9736" y="620688"/>
            <a:ext cx="8638727" cy="54005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96336" y="54025"/>
            <a:ext cx="1440854" cy="1133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1115005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568600"/>
            <a:ext cx="8229600" cy="1204216"/>
          </a:xfrm>
        </p:spPr>
        <p:txBody>
          <a:bodyPr>
            <a:normAutofit/>
          </a:bodyPr>
          <a:lstStyle/>
          <a:p>
            <a:pPr marL="342900" lvl="0" indent="-342900" rtl="0">
              <a:lnSpc>
                <a:spcPct val="115000"/>
              </a:lnSpc>
              <a:spcBef>
                <a:spcPct val="20000"/>
              </a:spcBef>
              <a:spcAft>
                <a:spcPts val="1000"/>
              </a:spcAft>
            </a:pPr>
            <a:r>
              <a:rPr lang="en-US" sz="2800" b="1" dirty="0">
                <a:solidFill>
                  <a:prstClr val="black"/>
                </a:solidFill>
                <a:highlight>
                  <a:srgbClr val="00FF00"/>
                </a:highlight>
                <a:latin typeface="Times New Roman"/>
                <a:ea typeface="Calibri"/>
                <a:cs typeface="Arial"/>
              </a:rPr>
              <a:t>Methods of communication</a:t>
            </a:r>
            <a:r>
              <a:rPr lang="en-US" sz="2800" dirty="0">
                <a:solidFill>
                  <a:prstClr val="black"/>
                </a:solidFill>
                <a:ea typeface="Calibri"/>
                <a:cs typeface="Arial"/>
              </a:rPr>
              <a:t/>
            </a:r>
            <a:br>
              <a:rPr lang="en-US" sz="2800" dirty="0">
                <a:solidFill>
                  <a:prstClr val="black"/>
                </a:solidFill>
                <a:ea typeface="Calibri"/>
                <a:cs typeface="Arial"/>
              </a:rPr>
            </a:br>
            <a:endParaRPr lang="ar-IQ" sz="2800" dirty="0"/>
          </a:p>
        </p:txBody>
      </p:sp>
      <p:sp>
        <p:nvSpPr>
          <p:cNvPr id="3" name="عنصر نائب للمحتوى 2"/>
          <p:cNvSpPr>
            <a:spLocks noGrp="1"/>
          </p:cNvSpPr>
          <p:nvPr>
            <p:ph idx="1"/>
          </p:nvPr>
        </p:nvSpPr>
        <p:spPr>
          <a:xfrm>
            <a:off x="457200" y="1772816"/>
            <a:ext cx="8229600" cy="4896544"/>
          </a:xfrm>
        </p:spPr>
        <p:txBody>
          <a:bodyPr>
            <a:normAutofit fontScale="25000" lnSpcReduction="20000"/>
          </a:bodyPr>
          <a:lstStyle/>
          <a:p>
            <a:pPr algn="justLow" rtl="0">
              <a:lnSpc>
                <a:spcPct val="115000"/>
              </a:lnSpc>
              <a:spcAft>
                <a:spcPts val="1000"/>
              </a:spcAft>
            </a:pPr>
            <a:r>
              <a:rPr lang="en-US" sz="8000" b="1" dirty="0" smtClean="0">
                <a:latin typeface="Times New Roman"/>
                <a:ea typeface="Calibri"/>
                <a:cs typeface="Arial"/>
              </a:rPr>
              <a:t>There </a:t>
            </a:r>
            <a:r>
              <a:rPr lang="en-US" sz="8000" b="1" dirty="0">
                <a:latin typeface="Times New Roman"/>
                <a:ea typeface="Calibri"/>
                <a:cs typeface="Arial"/>
              </a:rPr>
              <a:t>are two methods of </a:t>
            </a:r>
            <a:r>
              <a:rPr lang="en-US" sz="8000" b="1" dirty="0" smtClean="0">
                <a:latin typeface="Times New Roman"/>
                <a:ea typeface="Calibri"/>
                <a:cs typeface="Arial"/>
              </a:rPr>
              <a:t>communication: </a:t>
            </a:r>
            <a:endParaRPr lang="en-US" sz="8000" b="1" dirty="0">
              <a:ea typeface="Calibri"/>
              <a:cs typeface="Arial"/>
            </a:endParaRPr>
          </a:p>
          <a:p>
            <a:pPr lvl="0" algn="justLow" rtl="0">
              <a:lnSpc>
                <a:spcPct val="115000"/>
              </a:lnSpc>
              <a:spcAft>
                <a:spcPts val="1000"/>
              </a:spcAft>
              <a:buFont typeface="+mj-lt"/>
              <a:buAutoNum type="arabicPeriod"/>
            </a:pPr>
            <a:r>
              <a:rPr lang="en-US" sz="8000" b="1" dirty="0">
                <a:latin typeface="Times New Roman"/>
                <a:ea typeface="Calibri"/>
                <a:cs typeface="Arial"/>
              </a:rPr>
              <a:t>Verbally, and </a:t>
            </a:r>
            <a:endParaRPr lang="en-US" sz="8000" dirty="0">
              <a:ea typeface="Calibri"/>
              <a:cs typeface="Arial"/>
            </a:endParaRPr>
          </a:p>
          <a:p>
            <a:pPr lvl="0" algn="justLow" rtl="0">
              <a:lnSpc>
                <a:spcPct val="115000"/>
              </a:lnSpc>
              <a:spcAft>
                <a:spcPts val="1000"/>
              </a:spcAft>
              <a:buFont typeface="+mj-lt"/>
              <a:buAutoNum type="arabicPeriod"/>
            </a:pPr>
            <a:r>
              <a:rPr lang="en-US" sz="8000" b="1" dirty="0">
                <a:latin typeface="Times New Roman"/>
                <a:ea typeface="Calibri"/>
                <a:cs typeface="Arial"/>
              </a:rPr>
              <a:t>Nonverbally</a:t>
            </a:r>
            <a:endParaRPr lang="en-US" sz="8000" dirty="0">
              <a:ea typeface="Calibri"/>
              <a:cs typeface="Arial"/>
            </a:endParaRPr>
          </a:p>
          <a:p>
            <a:pPr marL="0" indent="0" algn="justLow" rtl="0">
              <a:lnSpc>
                <a:spcPct val="115000"/>
              </a:lnSpc>
              <a:spcAft>
                <a:spcPts val="1000"/>
              </a:spcAft>
              <a:buNone/>
            </a:pPr>
            <a:r>
              <a:rPr lang="en-US" sz="8000" b="1" dirty="0">
                <a:latin typeface="Times New Roman"/>
                <a:ea typeface="Calibri"/>
                <a:cs typeface="Arial"/>
              </a:rPr>
              <a:t> </a:t>
            </a:r>
            <a:endParaRPr lang="en-US" sz="8000" dirty="0">
              <a:ea typeface="Calibri"/>
              <a:cs typeface="Arial"/>
            </a:endParaRPr>
          </a:p>
          <a:p>
            <a:pPr lvl="0" algn="justLow" rtl="0">
              <a:lnSpc>
                <a:spcPct val="115000"/>
              </a:lnSpc>
              <a:spcAft>
                <a:spcPts val="1000"/>
              </a:spcAft>
              <a:buFont typeface="Symbol"/>
              <a:buChar char=""/>
              <a:tabLst>
                <a:tab pos="180340" algn="r"/>
              </a:tabLst>
            </a:pPr>
            <a:r>
              <a:rPr lang="en-US" sz="8000" b="1" u="sng" dirty="0">
                <a:latin typeface="Times New Roman"/>
                <a:ea typeface="Calibri"/>
                <a:cs typeface="Arial"/>
              </a:rPr>
              <a:t>Verbal communication</a:t>
            </a:r>
            <a:endParaRPr lang="en-US" sz="8000" dirty="0">
              <a:ea typeface="Calibri"/>
              <a:cs typeface="Arial"/>
            </a:endParaRPr>
          </a:p>
          <a:p>
            <a:pPr algn="justLow" rtl="0">
              <a:lnSpc>
                <a:spcPct val="115000"/>
              </a:lnSpc>
              <a:spcAft>
                <a:spcPts val="1000"/>
              </a:spcAft>
            </a:pPr>
            <a:r>
              <a:rPr lang="en-US" sz="8000" dirty="0">
                <a:latin typeface="Times New Roman"/>
                <a:ea typeface="Calibri"/>
                <a:cs typeface="Arial"/>
              </a:rPr>
              <a:t>Verbal communication is the use of words, either spoken or written , to send a message. Methods of verbal communication include : </a:t>
            </a:r>
            <a:endParaRPr lang="en-US" sz="8000" dirty="0">
              <a:ea typeface="Calibri"/>
              <a:cs typeface="Arial"/>
            </a:endParaRPr>
          </a:p>
          <a:p>
            <a:pPr lvl="0" algn="justLow" rtl="0">
              <a:lnSpc>
                <a:spcPct val="115000"/>
              </a:lnSpc>
              <a:spcAft>
                <a:spcPts val="1000"/>
              </a:spcAft>
              <a:buFont typeface="Symbol"/>
              <a:buChar char=""/>
            </a:pPr>
            <a:r>
              <a:rPr lang="en-US" sz="8000" b="1" dirty="0">
                <a:latin typeface="Times New Roman"/>
                <a:ea typeface="Calibri"/>
                <a:cs typeface="Arial"/>
              </a:rPr>
              <a:t>Speaking</a:t>
            </a:r>
            <a:endParaRPr lang="en-US" sz="8000" dirty="0">
              <a:ea typeface="Calibri"/>
              <a:cs typeface="Arial"/>
            </a:endParaRPr>
          </a:p>
          <a:p>
            <a:pPr lvl="0" algn="justLow" rtl="0">
              <a:lnSpc>
                <a:spcPct val="115000"/>
              </a:lnSpc>
              <a:spcAft>
                <a:spcPts val="1000"/>
              </a:spcAft>
              <a:buFont typeface="Symbol"/>
              <a:buChar char=""/>
            </a:pPr>
            <a:r>
              <a:rPr lang="en-US" sz="8000" b="1" dirty="0">
                <a:latin typeface="Times New Roman"/>
                <a:ea typeface="Calibri"/>
                <a:cs typeface="Arial"/>
              </a:rPr>
              <a:t>Listening</a:t>
            </a:r>
            <a:endParaRPr lang="en-US" sz="8000" dirty="0">
              <a:ea typeface="Calibri"/>
              <a:cs typeface="Arial"/>
            </a:endParaRPr>
          </a:p>
          <a:p>
            <a:pPr lvl="0" algn="justLow" rtl="0">
              <a:lnSpc>
                <a:spcPct val="115000"/>
              </a:lnSpc>
              <a:spcAft>
                <a:spcPts val="1000"/>
              </a:spcAft>
              <a:buFont typeface="Symbol"/>
              <a:buChar char=""/>
            </a:pPr>
            <a:r>
              <a:rPr lang="en-US" sz="8000" b="1" dirty="0">
                <a:latin typeface="Times New Roman"/>
                <a:ea typeface="Calibri"/>
                <a:cs typeface="Arial"/>
              </a:rPr>
              <a:t>Writing and</a:t>
            </a:r>
            <a:endParaRPr lang="en-US" sz="8000" dirty="0">
              <a:ea typeface="Calibri"/>
              <a:cs typeface="Arial"/>
            </a:endParaRPr>
          </a:p>
          <a:p>
            <a:pPr lvl="0" algn="justLow" rtl="0">
              <a:lnSpc>
                <a:spcPct val="115000"/>
              </a:lnSpc>
              <a:spcAft>
                <a:spcPts val="1000"/>
              </a:spcAft>
              <a:buFont typeface="Symbol"/>
              <a:buChar char=""/>
            </a:pPr>
            <a:r>
              <a:rPr lang="en-US" sz="8000" b="1" dirty="0">
                <a:latin typeface="Times New Roman"/>
                <a:ea typeface="Calibri"/>
                <a:cs typeface="Arial"/>
              </a:rPr>
              <a:t>Reading</a:t>
            </a:r>
            <a:endParaRPr lang="en-US" sz="8000" dirty="0">
              <a:ea typeface="Calibri"/>
              <a:cs typeface="Arial"/>
            </a:endParaRPr>
          </a:p>
          <a:p>
            <a:pPr algn="l" rtl="0"/>
            <a:endParaRPr lang="ar-IQ" dirty="0"/>
          </a:p>
        </p:txBody>
      </p:sp>
      <p:pic>
        <p:nvPicPr>
          <p:cNvPr id="4"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73554" y="1938"/>
            <a:ext cx="1440854" cy="1133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93074087"/>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حضري">
  <a:themeElements>
    <a:clrScheme name="حضري">
      <a:dk1>
        <a:sysClr val="windowText" lastClr="000000"/>
      </a:dk1>
      <a:lt1>
        <a:sysClr val="window" lastClr="FFFFFF"/>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fontScheme name="حضري">
      <a:majorFont>
        <a:latin typeface="Trebuchet MS"/>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eorgia"/>
        <a:ea typeface=""/>
        <a:cs typeface=""/>
        <a:font script="Jpan" typeface="HG明朝B"/>
        <a:font script="Hang" typeface="맑은 고딕"/>
        <a:font script="Hans" typeface="宋体"/>
        <a:font script="Hant" typeface="新細明體"/>
        <a:font script="Arab" typeface="Arial"/>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حضري">
      <a:fillStyleLst>
        <a:solidFill>
          <a:schemeClr val="phClr"/>
        </a:solidFill>
        <a:gradFill rotWithShape="1">
          <a:gsLst>
            <a:gs pos="0">
              <a:schemeClr val="phClr">
                <a:tint val="1000"/>
                <a:satMod val="255000"/>
              </a:schemeClr>
            </a:gs>
            <a:gs pos="55000">
              <a:schemeClr val="phClr">
                <a:tint val="12000"/>
                <a:satMod val="255000"/>
              </a:schemeClr>
            </a:gs>
            <a:gs pos="100000">
              <a:schemeClr val="phClr">
                <a:tint val="45000"/>
                <a:satMod val="250000"/>
              </a:schemeClr>
            </a:gs>
          </a:gsLst>
          <a:path path="circle">
            <a:fillToRect l="-40000" t="-90000" r="140000" b="190000"/>
          </a:path>
        </a:gradFill>
        <a:gradFill rotWithShape="1">
          <a:gsLst>
            <a:gs pos="0">
              <a:schemeClr val="phClr">
                <a:tint val="43000"/>
                <a:satMod val="165000"/>
              </a:schemeClr>
            </a:gs>
            <a:gs pos="55000">
              <a:schemeClr val="phClr">
                <a:tint val="83000"/>
                <a:satMod val="155000"/>
              </a:schemeClr>
            </a:gs>
            <a:gs pos="100000">
              <a:schemeClr val="phClr">
                <a:shade val="85000"/>
              </a:schemeClr>
            </a:gs>
          </a:gsLst>
          <a:path path="circle">
            <a:fillToRect l="-40000" t="-90000" r="140000" b="190000"/>
          </a:path>
        </a:gradFill>
      </a:fillStyleLst>
      <a:lnStyleLst>
        <a:ln w="9525" cap="flat" cmpd="sng" algn="ctr">
          <a:solidFill>
            <a:schemeClr val="phClr"/>
          </a:solidFill>
          <a:prstDash val="solid"/>
        </a:ln>
        <a:ln w="19050" cap="flat" cmpd="sng" algn="ctr">
          <a:solidFill>
            <a:schemeClr val="phClr"/>
          </a:solidFill>
          <a:prstDash val="solid"/>
        </a:ln>
        <a:ln w="31750" cap="flat" cmpd="sng" algn="ctr">
          <a:solidFill>
            <a:schemeClr val="phClr"/>
          </a:solidFill>
          <a:prstDash val="solid"/>
        </a:ln>
      </a:lnStyleLst>
      <a:effectStyleLst>
        <a:effectStyle>
          <a:effectLst>
            <a:outerShdw blurRad="51500" dist="25400" dir="5400000" rotWithShape="0">
              <a:srgbClr val="000000">
                <a:alpha val="40000"/>
              </a:srgbClr>
            </a:outerShdw>
          </a:effectLst>
        </a:effectStyle>
        <a:effectStyle>
          <a:effectLst>
            <a:outerShdw blurRad="50800" dist="25400" dir="5400000" rotWithShape="0">
              <a:srgbClr val="000000">
                <a:alpha val="4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phClr">
                <a:satMod val="115000"/>
              </a:schemeClr>
            </a:contourClr>
          </a:sp3d>
        </a:effectStyle>
      </a:effectStyleLst>
      <a:bgFillStyleLst>
        <a:solidFill>
          <a:schemeClr val="phClr"/>
        </a:solidFill>
        <a:gradFill rotWithShape="1">
          <a:gsLst>
            <a:gs pos="100000">
              <a:schemeClr val="phClr">
                <a:tint val="80000"/>
                <a:satMod val="250000"/>
              </a:schemeClr>
            </a:gs>
            <a:gs pos="60000">
              <a:schemeClr val="phClr">
                <a:shade val="38000"/>
                <a:satMod val="175000"/>
              </a:schemeClr>
            </a:gs>
            <a:gs pos="0">
              <a:schemeClr val="phClr">
                <a:shade val="30000"/>
                <a:satMod val="175000"/>
              </a:schemeClr>
            </a:gs>
          </a:gsLst>
          <a:lin ang="5400000" scaled="0"/>
        </a:gradFill>
        <a:blipFill>
          <a:blip xmlns:r="http://schemas.openxmlformats.org/officeDocument/2006/relationships" r:embed="rId1">
            <a:duotone>
              <a:schemeClr val="phClr">
                <a:shade val="48000"/>
              </a:schemeClr>
              <a:schemeClr val="phClr">
                <a:tint val="96000"/>
                <a:satMod val="150000"/>
              </a:schemeClr>
            </a:duotone>
          </a:blip>
          <a:tile tx="0" ty="0" sx="80000" sy="8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Urban</Template>
  <TotalTime>2385</TotalTime>
  <Words>985</Words>
  <Application>Microsoft Office PowerPoint</Application>
  <PresentationFormat>عرض على الشاشة (3:4)‏</PresentationFormat>
  <Paragraphs>78</Paragraphs>
  <Slides>21</Slides>
  <Notes>0</Notes>
  <HiddenSlides>0</HiddenSlides>
  <MMClips>0</MMClips>
  <ScaleCrop>false</ScaleCrop>
  <HeadingPairs>
    <vt:vector size="4" baseType="variant">
      <vt:variant>
        <vt:lpstr>نسق</vt:lpstr>
      </vt:variant>
      <vt:variant>
        <vt:i4>1</vt:i4>
      </vt:variant>
      <vt:variant>
        <vt:lpstr>عناوين الشرائح</vt:lpstr>
      </vt:variant>
      <vt:variant>
        <vt:i4>21</vt:i4>
      </vt:variant>
    </vt:vector>
  </HeadingPairs>
  <TitlesOfParts>
    <vt:vector size="22" baseType="lpstr">
      <vt:lpstr>حضري</vt:lpstr>
      <vt:lpstr>Communication Part I  </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Methods of communication </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vector>
  </TitlesOfParts>
  <Company>Ahmed-Under</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Communication </dc:title>
  <dc:creator>hp</dc:creator>
  <cp:lastModifiedBy>hp</cp:lastModifiedBy>
  <cp:revision>22</cp:revision>
  <dcterms:created xsi:type="dcterms:W3CDTF">2016-01-01T17:19:45Z</dcterms:created>
  <dcterms:modified xsi:type="dcterms:W3CDTF">2016-01-10T18:15:44Z</dcterms:modified>
</cp:coreProperties>
</file>