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tl="1" saveSubsetFonts="1">
  <p:sldMasterIdLst>
    <p:sldMasterId id="2147483672" r:id="rId1"/>
  </p:sldMasterIdLst>
  <p:notesMasterIdLst>
    <p:notesMasterId r:id="rId14"/>
  </p:notesMasterIdLst>
  <p:handoutMasterIdLst>
    <p:handoutMasterId r:id="rId15"/>
  </p:handoutMasterIdLst>
  <p:sldIdLst>
    <p:sldId id="273" r:id="rId2"/>
    <p:sldId id="256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17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3A88A4F0-2193-42E5-AEB4-79773DA16E2B}" type="datetimeFigureOut">
              <a:rPr lang="ar-IQ" smtClean="0"/>
              <a:t>23/02/1437</a:t>
            </a:fld>
            <a:endParaRPr lang="ar-IQ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A668FE0F-5AAB-492C-8BFB-12E3FD291E25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7354232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BBEF3914-A407-43E5-959E-34F8C1C73AD9}" type="datetimeFigureOut">
              <a:rPr lang="ar-IQ" smtClean="0"/>
              <a:t>23/02/1437</a:t>
            </a:fld>
            <a:endParaRPr lang="ar-IQ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IQ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95F365B6-839F-4B3E-BFA3-F05A221B6B05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23987515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F365B6-839F-4B3E-BFA3-F05A221B6B05}" type="slidenum">
              <a:rPr lang="ar-IQ" smtClean="0"/>
              <a:t>9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9921705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عنوان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16" name="عنصر نائب للتاريخ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9169A-12F4-4DCF-ADA2-767163E59275}" type="datetime1">
              <a:rPr lang="ar-SA" smtClean="0"/>
              <a:t>23/02/1437</a:t>
            </a:fld>
            <a:endParaRPr lang="ar-SA"/>
          </a:p>
        </p:txBody>
      </p:sp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5" name="عنصر نائب لرقم الشريحة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069A3-8D1E-49AE-91E2-421866C5E8C2}" type="datetime1">
              <a:rPr lang="ar-SA" smtClean="0"/>
              <a:t>23/02/1437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917A9-A5C8-4F98-B70C-A91C9BE3D77E}" type="datetime1">
              <a:rPr lang="ar-SA" smtClean="0"/>
              <a:t>23/02/1437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عنوان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7" name="عنصر نائب للمحتوى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5" name="عنصر نائب للتاريخ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C9713-45B4-4A05-9A2B-E1A9C4556C6F}" type="datetime1">
              <a:rPr lang="ar-SA" smtClean="0"/>
              <a:t>23/02/1437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ar-SA"/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عنصر نائب للنص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9" name="عنصر نائب للتاريخ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181F4-60DE-4859-A6B0-B7953736FB42}" type="datetime1">
              <a:rPr lang="ar-SA" smtClean="0"/>
              <a:t>23/02/1437</a:t>
            </a:fld>
            <a:endParaRPr lang="ar-SA"/>
          </a:p>
        </p:txBody>
      </p:sp>
      <p:sp>
        <p:nvSpPr>
          <p:cNvPr id="11" name="عنصر نائب للتذييل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8" name="عنوان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عنوان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4" name="عنصر نائب للمحتوى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1" name="عنصر نائب للتاريخ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32355-08FC-4EE7-896B-A2AA68E030ED}" type="datetime1">
              <a:rPr lang="ar-SA" smtClean="0"/>
              <a:t>23/02/1437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1" name="عنصر نائب لرقم الشريحة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عنوان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25" name="عنصر نائب للنص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8" name="عنصر نائب للمحتوى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FF959-4C5D-40EF-A1A1-772651DF64BE}" type="datetime1">
              <a:rPr lang="ar-SA" smtClean="0"/>
              <a:t>23/02/1437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عنوان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2" name="عنصر نائب للتاريخ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30189-6A16-4EA8-80A1-5DAF75406BE5}" type="datetime1">
              <a:rPr lang="ar-SA" smtClean="0"/>
              <a:t>23/02/1437</a:t>
            </a:fld>
            <a:endParaRPr lang="ar-SA"/>
          </a:p>
        </p:txBody>
      </p:sp>
      <p:sp>
        <p:nvSpPr>
          <p:cNvPr id="21" name="عنصر نائب للتذييل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533C0-4EAE-4AC6-9FBB-1558CDA182FC}" type="datetime1">
              <a:rPr lang="ar-SA" smtClean="0"/>
              <a:t>23/02/1437</a:t>
            </a:fld>
            <a:endParaRPr lang="ar-SA"/>
          </a:p>
        </p:txBody>
      </p:sp>
      <p:sp>
        <p:nvSpPr>
          <p:cNvPr id="24" name="عنصر نائب للتذييل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عنوان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6" name="عنصر نائب للنص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4" name="عنصر نائب للمحتوى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5" name="عنصر نائب للتاريخ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3088C-C2E4-46B8-8456-0183A7B066DC}" type="datetime1">
              <a:rPr lang="ar-SA" smtClean="0"/>
              <a:t>23/02/1437</a:t>
            </a:fld>
            <a:endParaRPr lang="ar-SA"/>
          </a:p>
        </p:txBody>
      </p:sp>
      <p:sp>
        <p:nvSpPr>
          <p:cNvPr id="29" name="عنصر نائب للتذييل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عنصر نائب للصورة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7B463-95EE-460A-BC0E-E1C8B2003B08}" type="datetime1">
              <a:rPr lang="ar-SA" smtClean="0"/>
              <a:t>23/02/1437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1" name="عنصر نائب لرقم الشريحة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17" name="عنوان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6" name="عنصر نائب للنص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عنصر نائب للنص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تاريخ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681AA82-167A-4984-8535-EF0250CB49EE}" type="datetime1">
              <a:rPr lang="ar-SA" smtClean="0"/>
              <a:t>23/02/1437</a:t>
            </a:fld>
            <a:endParaRPr lang="ar-SA"/>
          </a:p>
        </p:txBody>
      </p:sp>
      <p:sp>
        <p:nvSpPr>
          <p:cNvPr id="28" name="عنصر نائب للتذييل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عنصر نائب للعنوان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رابط مستقيم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l" rtl="1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686800" cy="838200"/>
          </a:xfrm>
        </p:spPr>
        <p:txBody>
          <a:bodyPr>
            <a:noAutofit/>
          </a:bodyPr>
          <a:lstStyle/>
          <a:p>
            <a:pPr algn="ctr"/>
            <a:r>
              <a:rPr lang="ar-IQ" sz="5400" dirty="0" smtClean="0">
                <a:solidFill>
                  <a:srgbClr val="FF0000"/>
                </a:solidFill>
                <a:cs typeface="Akhbar MT" pitchFamily="2" charset="-78"/>
              </a:rPr>
              <a:t>مادة التسويق السياحي </a:t>
            </a:r>
            <a:endParaRPr lang="ar-IQ" sz="5400" dirty="0">
              <a:solidFill>
                <a:srgbClr val="FF0000"/>
              </a:solidFill>
              <a:cs typeface="Akhbar MT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611141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lnSpcReduction="1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indent="0" algn="ctr">
              <a:buNone/>
            </a:pPr>
            <a:endParaRPr lang="ar-IQ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0" indent="0" algn="ctr">
              <a:buNone/>
            </a:pPr>
            <a:endParaRPr lang="ar-IQ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ar-IQ" sz="43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المحاضرة بعنوان ( </a:t>
            </a:r>
            <a:r>
              <a:rPr lang="ar-IQ" sz="43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جودة الخدمات والمزيج التسويقي للخدمات)</a:t>
            </a:r>
            <a:endParaRPr lang="ar-IQ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0" indent="0" algn="ctr">
              <a:buNone/>
            </a:pPr>
            <a:endParaRPr lang="ar-IQ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ar-IQ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المدرس المساعد </a:t>
            </a:r>
          </a:p>
          <a:p>
            <a:pPr marL="0" indent="0" algn="ctr">
              <a:buNone/>
            </a:pPr>
            <a:r>
              <a:rPr lang="ar-IQ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عبير محمد مهدي الشمري</a:t>
            </a:r>
          </a:p>
          <a:p>
            <a:pPr marL="0" indent="0" algn="ctr">
              <a:buNone/>
            </a:pPr>
            <a:r>
              <a:rPr lang="ar-IQ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جامعة كربلاء – كلية العلوم السياحية </a:t>
            </a:r>
            <a:endParaRPr lang="ar-IQ" b="1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159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686800" cy="838200"/>
          </a:xfrm>
        </p:spPr>
        <p:txBody>
          <a:bodyPr>
            <a:normAutofit/>
          </a:bodyPr>
          <a:lstStyle/>
          <a:p>
            <a:pPr algn="r"/>
            <a:r>
              <a:rPr lang="ar-IQ" dirty="0" err="1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استرايجية</a:t>
            </a:r>
            <a:r>
              <a:rPr lang="ar-IQ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الترويج :</a:t>
            </a:r>
            <a:endParaRPr lang="ar-IQ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04800" y="1052736"/>
            <a:ext cx="8686800" cy="525658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ar-IQ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انواع استراتيجيات الترويج المستخدمة في تسويق الخدمات :</a:t>
            </a:r>
          </a:p>
          <a:p>
            <a:r>
              <a:rPr lang="ar-IQ" sz="2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1- ابراز النواحي الملموسة : وتعني مدى القدرة على جعل الخدمات غير الملموسة تبدو بصورة ملموسة بشكل اكبر مثل قيام الفندق بتصوير وابراز شكل الغرف ومحتوياتها .</a:t>
            </a:r>
          </a:p>
          <a:p>
            <a:r>
              <a:rPr lang="ar-IQ" sz="2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2- استخدام مصادر المعلومات الشخصية : وتعني استخدام المنظمة الى المشاهير من العلماء ، الفنانين ، لاعبي كرة القدم لتقليل المخاطر المدركة لدى زبائنها بصدد الخدمة التي يتم تسويقها لهم .</a:t>
            </a:r>
          </a:p>
          <a:p>
            <a:r>
              <a:rPr lang="ar-IQ" sz="2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3 - خلق صورة ذهنية عن الشركة : وتعني خلق صورة ذهنية للشركة عن طريق ادارة  ما تملكه من ادلة وبراهين عن جودة خدماتها ، مثل المظهر الجيد للموظفين ، الزي الموحد .</a:t>
            </a:r>
          </a:p>
          <a:p>
            <a:r>
              <a:rPr lang="ar-IQ" sz="2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– استخدام اتصالات ما بعد الشراء : وهي تعني التواصل المستمر مع الزبون حتى بعد اتمام عملية الشراء ، كالمراسلات البريدية ، المكالمات التلفونية للأخذ بمقترحاتهم </a:t>
            </a:r>
            <a:r>
              <a:rPr lang="ar-IQ" sz="2400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وارائهم</a:t>
            </a:r>
            <a:r>
              <a:rPr lang="ar-IQ" sz="2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.</a:t>
            </a:r>
            <a:endParaRPr lang="ar-IQ" sz="24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ar-IQ" sz="24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8218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9512" y="620688"/>
            <a:ext cx="8686800" cy="511256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ar-IQ" sz="28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استراتيجية التسعير :</a:t>
            </a:r>
          </a:p>
          <a:p>
            <a:pPr marL="0" indent="0">
              <a:buNone/>
            </a:pPr>
            <a:r>
              <a:rPr lang="ar-IQ" sz="28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هنالك بعض الخصائص المميزة للخدمات التي تفرض بعض التحديات السعرية مثل :</a:t>
            </a:r>
          </a:p>
          <a:p>
            <a:pPr marL="0" indent="0">
              <a:buNone/>
            </a:pPr>
            <a:r>
              <a:rPr lang="ar-IQ" sz="28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1- تحديد وحدة استهلاك الخدمة : ويقصد بها هل يتم تحديد سعر الخدمة على اساس انهاء المهمة الخاصة بأداء الخدمة ، ام على اساس الوقت </a:t>
            </a:r>
            <a:r>
              <a:rPr lang="ar-IQ" sz="2800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المنقضي</a:t>
            </a:r>
            <a:r>
              <a:rPr lang="ar-IQ" sz="28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في اداء الخدمة ، ام على اساس كمية السلع التي تم استهلاكها اثناء الخدمة </a:t>
            </a:r>
          </a:p>
          <a:p>
            <a:pPr marL="0" indent="0">
              <a:buNone/>
            </a:pPr>
            <a:r>
              <a:rPr lang="ar-IQ" sz="28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2- التسعير الموجه بالعائد : وهو التسعير الذي يركز على تعظيم الدخل الاضافي بعد تغطية التكاليف .</a:t>
            </a:r>
          </a:p>
          <a:p>
            <a:pPr marL="0" indent="0">
              <a:buNone/>
            </a:pPr>
            <a:r>
              <a:rPr lang="ar-IQ" sz="28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– التسعير الموجه بالعمليات : يعمل هذا النوع من التسعير على خلق مستوى من التوفيق بين العرض والطلب ، من خلال تنويع الاسعار التي يتم تحديدها في تقديم الخدمة وذلك استنادا ً الى فترات ارتفاع الطلب ( الذروة ) او فترات انخفاض الطلب ( الركود ) .</a:t>
            </a:r>
            <a:endParaRPr lang="ar-IQ" sz="28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1262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9512" y="620688"/>
            <a:ext cx="8686800" cy="511256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IQ" sz="28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– التسعير الموجه بمراعاة حالة العملاء : ويركز هذا المدخل على تعظيم عدد العملاء ، اذ تختلف الاسعار التي يتم تحديدها لتقديم الخدمات حسب القدرة الشرائية للزبائن وكذلك حسب طرق الدفع التي يتم اعتمادها </a:t>
            </a:r>
            <a:endParaRPr lang="ar-IQ" sz="28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1101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31640" y="2276872"/>
            <a:ext cx="6400800" cy="1802071"/>
          </a:xfrm>
        </p:spPr>
        <p:txBody>
          <a:bodyPr>
            <a:normAutofit/>
          </a:bodyPr>
          <a:lstStyle/>
          <a:p>
            <a:pPr marL="342900" indent="-342900" algn="r">
              <a:buFont typeface="Wingdings" panose="05000000000000000000" pitchFamily="2" charset="2"/>
              <a:buChar char="v"/>
            </a:pPr>
            <a:r>
              <a:rPr lang="ar-IQ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ar-IQ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ان المستهلكين يقومون بتقييم جودة الخدمة من خلال المعايير الآتية :</a:t>
            </a:r>
            <a:endParaRPr lang="ar-IQ" sz="28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r">
              <a:buFont typeface="Wingdings" panose="05000000000000000000" pitchFamily="2" charset="2"/>
              <a:buChar char="v"/>
            </a:pPr>
            <a:endParaRPr lang="ar-IQ" sz="2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r">
              <a:buFont typeface="Wingdings" panose="05000000000000000000" pitchFamily="2" charset="2"/>
              <a:buChar char="v"/>
            </a:pPr>
            <a:endParaRPr lang="ar-IQ" sz="2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مستطيل مستدير الزوايا 3"/>
          <p:cNvSpPr/>
          <p:nvPr/>
        </p:nvSpPr>
        <p:spPr>
          <a:xfrm>
            <a:off x="2267744" y="692696"/>
            <a:ext cx="3456384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IQ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جودة الخدمات</a:t>
            </a:r>
            <a:endParaRPr lang="ar-IQ" sz="4800" dirty="0"/>
          </a:p>
        </p:txBody>
      </p:sp>
    </p:spTree>
    <p:extLst>
      <p:ext uri="{BB962C8B-B14F-4D97-AF65-F5344CB8AC3E}">
        <p14:creationId xmlns:p14="http://schemas.microsoft.com/office/powerpoint/2010/main" val="1368673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475656" y="1484784"/>
            <a:ext cx="6400800" cy="5112568"/>
          </a:xfrm>
        </p:spPr>
        <p:txBody>
          <a:bodyPr>
            <a:normAutofit fontScale="62500" lnSpcReduction="20000"/>
          </a:bodyPr>
          <a:lstStyle/>
          <a:p>
            <a:pPr marL="342900" indent="-342900" algn="r">
              <a:buFont typeface="Wingdings" panose="05000000000000000000" pitchFamily="2" charset="2"/>
              <a:buChar char="v"/>
            </a:pPr>
            <a:r>
              <a:rPr lang="ar-IQ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ar-IQ" sz="38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1- </a:t>
            </a:r>
            <a:r>
              <a:rPr lang="ar-IQ" sz="3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الوثوق والثبات : </a:t>
            </a:r>
            <a:r>
              <a:rPr lang="ar-IQ" sz="38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ويعني القدرة على اداء الخدمة بشكل موثوق فيه وكذلك ادائها بدرجة عالية من الدقة والثبات والتماثل .</a:t>
            </a:r>
          </a:p>
          <a:p>
            <a:pPr marL="342900" indent="-342900" algn="r">
              <a:buFont typeface="Wingdings" panose="05000000000000000000" pitchFamily="2" charset="2"/>
              <a:buChar char="v"/>
            </a:pPr>
            <a:r>
              <a:rPr lang="ar-IQ" sz="38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– </a:t>
            </a:r>
            <a:r>
              <a:rPr lang="ar-IQ" sz="3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التلبية والاستجابة : </a:t>
            </a:r>
            <a:r>
              <a:rPr lang="ar-IQ" sz="38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ويعني القدرة على تقديم خدمة تشبع الحاجات والرغبات بصورة سريعة مثل خدمة تقديم الوجبات السريعة .</a:t>
            </a:r>
          </a:p>
          <a:p>
            <a:pPr marL="342900" indent="-342900" algn="r">
              <a:buFont typeface="Wingdings" panose="05000000000000000000" pitchFamily="2" charset="2"/>
              <a:buChar char="v"/>
            </a:pPr>
            <a:r>
              <a:rPr lang="ar-IQ" sz="38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– </a:t>
            </a:r>
            <a:r>
              <a:rPr lang="ar-IQ" sz="3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الثقة : </a:t>
            </a:r>
            <a:r>
              <a:rPr lang="ar-IQ" sz="38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ويعني مدى امتلاك الموظفين للمعرفة وحسن المعاملة وكذلك قدرتهم على بعث الثقة في نفوس المستفيدين من الخدمة ، وهذا يعني ضرورة امتلاكهم للمهارات التي تجعل تعاملهم يكون مميز مع الاخرين .</a:t>
            </a:r>
          </a:p>
          <a:p>
            <a:pPr marL="342900" indent="-342900" algn="r">
              <a:buFont typeface="Wingdings" panose="05000000000000000000" pitchFamily="2" charset="2"/>
              <a:buChar char="v"/>
            </a:pPr>
            <a:r>
              <a:rPr lang="ar-IQ" sz="38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– </a:t>
            </a:r>
            <a:r>
              <a:rPr lang="ar-IQ" sz="3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التعاطف : </a:t>
            </a:r>
            <a:r>
              <a:rPr lang="ar-IQ" sz="38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ويعني هذا العناية بالعملاء واعطاء كل منهم الاهتمام الكافي بصورة شخصية ، اي التعرف على اسم كل عميل واجراء اتصالات مستمرة معهم ، معرفة تفصيلية لحاجاتهم ومتطلباتهم الخاصة .</a:t>
            </a:r>
            <a:endParaRPr lang="ar-IQ" sz="38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r">
              <a:buFont typeface="Wingdings" panose="05000000000000000000" pitchFamily="2" charset="2"/>
              <a:buChar char="v"/>
            </a:pPr>
            <a:endParaRPr lang="ar-IQ" sz="38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r">
              <a:buFont typeface="Wingdings" panose="05000000000000000000" pitchFamily="2" charset="2"/>
              <a:buChar char="v"/>
            </a:pPr>
            <a:endParaRPr lang="ar-IQ" sz="2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r">
              <a:buFont typeface="Wingdings" panose="05000000000000000000" pitchFamily="2" charset="2"/>
              <a:buChar char="v"/>
            </a:pPr>
            <a:endParaRPr lang="ar-IQ" sz="2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1841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IQ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5 – </a:t>
            </a:r>
            <a:r>
              <a:rPr lang="ar-IQ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الجوانب الملموسة : </a:t>
            </a:r>
            <a:r>
              <a:rPr lang="ar-IQ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ويشير الى الدليل المادي للخدمة ، اذ تنطوي الخدمة على بعض المكونات او الاجزاء الملموسة كالتسهيلات المادية والادوات المستخدمة في ادائها وتقديمها للزبون مثل تجهيزات الفنادق .</a:t>
            </a:r>
            <a:endParaRPr lang="ar-IQ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463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1520" y="764704"/>
            <a:ext cx="8686800" cy="583264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ar-IQ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نموذج الفجوة الخاصة بجودة الخدمة :</a:t>
            </a:r>
          </a:p>
          <a:p>
            <a:r>
              <a:rPr lang="ar-IQ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هنالك خمسة انواع من الفجوات يمكنها ان تسبب مشاكل في تقديم الخدمة وفي تقييم الزبون لجودتها :</a:t>
            </a:r>
          </a:p>
          <a:p>
            <a:r>
              <a:rPr lang="ar-IQ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الفجوة الاولى : </a:t>
            </a:r>
            <a:r>
              <a:rPr lang="ar-IQ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وهي الفجوة بين ما يرغبه الزبائن وبين ما </a:t>
            </a:r>
            <a:r>
              <a:rPr lang="ar-IQ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تعتقده</a:t>
            </a:r>
            <a:r>
              <a:rPr lang="ar-IQ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الادارة عن ما يرغبه هؤلاء الزبائن ، وتنتج هذه الفجوة بسبب النقص في فهم او سوء تفسير حاجات ورغبات الزبائن .</a:t>
            </a:r>
          </a:p>
          <a:p>
            <a:r>
              <a:rPr lang="ar-IQ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الفجوة الثانية : </a:t>
            </a:r>
            <a:r>
              <a:rPr lang="ar-IQ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وهي تلك الفجوة الموجودة بين ما </a:t>
            </a:r>
            <a:r>
              <a:rPr lang="ar-IQ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تعتقده</a:t>
            </a:r>
            <a:r>
              <a:rPr lang="ar-IQ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الادارة عن رغبات الزبائن وبين المواصفات او شروط الجودة التي يتم تحديدها لتقديم الخدمة ، والسبب في ظهور هذه الفجوة هو عدم قدرة الادارة على ترجمة حاجات الادارة الى نظم جيدة لتقديم الخدمة .</a:t>
            </a:r>
          </a:p>
          <a:p>
            <a:r>
              <a:rPr lang="ar-IQ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الفجوة الثالثة : </a:t>
            </a:r>
            <a:r>
              <a:rPr lang="ar-IQ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وهي الفجوة بين المواصفات والشروط الموضوعة لجودة الخدمة وبين المواصفات الفعلية التي تحققت اثناء تقديم الخدمة ، ويلاحظ ان التدريب غير الفعال وعدم توافر الحماس لدى الموظفين والعاملين من الاسباب الرئيسة لحدوث مثل هذه الفجوة .</a:t>
            </a:r>
            <a:endParaRPr lang="ar-IQ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ar-IQ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ar-IQ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323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395536" y="1052736"/>
            <a:ext cx="8424936" cy="456952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342900" indent="-342900" algn="r">
              <a:buFont typeface="Wingdings" panose="05000000000000000000" pitchFamily="2" charset="2"/>
              <a:buChar char="v"/>
            </a:pPr>
            <a:r>
              <a:rPr lang="ar-IQ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ar-IQ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الفجوة الرابعة : </a:t>
            </a:r>
            <a:r>
              <a:rPr lang="ar-IQ" sz="28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وهي الفجوة بين ما تقدمه الشركة بالفعل من خدمات وبين ما تخبر به زبائنها عن ما تقدمه من خدمات ، وقد تنطوي على استخدام حملات اعلانية خادعة او مظللة تعمل على اعطاء الزبائن وعود اكبر مما يمكن للشركة تقديمه من الخدمات .</a:t>
            </a:r>
          </a:p>
          <a:p>
            <a:pPr marL="342900" indent="-342900" algn="r">
              <a:buFont typeface="Wingdings" panose="05000000000000000000" pitchFamily="2" charset="2"/>
              <a:buChar char="v"/>
            </a:pPr>
            <a:r>
              <a:rPr lang="ar-IQ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الفجوة الخامسة : </a:t>
            </a:r>
            <a:r>
              <a:rPr lang="ar-IQ" sz="28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وهي الفجوة بين الخدمة التي حصل عليها الزبائن بالفعل وبين الخدمة التي كانوا يرغبون في الحصول عليها .</a:t>
            </a:r>
            <a:endParaRPr lang="ar-IQ" sz="28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r">
              <a:buFont typeface="Wingdings" panose="05000000000000000000" pitchFamily="2" charset="2"/>
              <a:buChar char="v"/>
            </a:pPr>
            <a:endParaRPr lang="ar-IQ" sz="28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r">
              <a:buFont typeface="Wingdings" panose="05000000000000000000" pitchFamily="2" charset="2"/>
              <a:buChar char="v"/>
            </a:pPr>
            <a:endParaRPr lang="ar-IQ" sz="2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r">
              <a:buFont typeface="Wingdings" panose="05000000000000000000" pitchFamily="2" charset="2"/>
              <a:buChar char="v"/>
            </a:pPr>
            <a:endParaRPr lang="ar-IQ" sz="2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3612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395536" y="332656"/>
            <a:ext cx="8424936" cy="604867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342900" indent="-342900" algn="r">
              <a:buFont typeface="Wingdings" panose="05000000000000000000" pitchFamily="2" charset="2"/>
              <a:buChar char="v"/>
            </a:pPr>
            <a:r>
              <a:rPr lang="ar-IQ" sz="3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المزيج التسويقي للخدمات :</a:t>
            </a:r>
          </a:p>
          <a:p>
            <a:pPr marL="342900" indent="-342900" algn="r">
              <a:buFont typeface="Wingdings" panose="05000000000000000000" pitchFamily="2" charset="2"/>
              <a:buChar char="v"/>
            </a:pPr>
            <a:r>
              <a:rPr lang="ar-IQ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استراتيجية المنتج ( الخدمة ) : يتطلب تطوير وتنمية استراتيجية المنتج في مجال تسويق الخدمات القيام بالتخطيط الذي يركز على عملية تقديم الخدمة وتأخذ عملية اداء الخدمة ثلاثة انماط مختلفة هي :</a:t>
            </a:r>
          </a:p>
          <a:p>
            <a:pPr marL="342900" indent="-342900" algn="r">
              <a:buFont typeface="Wingdings" panose="05000000000000000000" pitchFamily="2" charset="2"/>
              <a:buChar char="v"/>
            </a:pPr>
            <a:r>
              <a:rPr lang="ar-IQ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1- </a:t>
            </a:r>
            <a:r>
              <a:rPr lang="ar-IQ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اداء الخدمة القائم على الافراد : </a:t>
            </a:r>
            <a:r>
              <a:rPr lang="ar-IQ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وهي تعني ان الزبون يكون له دور كبير في توجيه عملية تقديم الخدمة مثل خدمات النقل والخدمات التي تقدمها النوادي .</a:t>
            </a:r>
          </a:p>
          <a:p>
            <a:pPr marL="342900" indent="-342900" algn="r">
              <a:buFont typeface="Wingdings" panose="05000000000000000000" pitchFamily="2" charset="2"/>
              <a:buChar char="v"/>
            </a:pPr>
            <a:r>
              <a:rPr lang="ar-IQ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2- </a:t>
            </a:r>
            <a:r>
              <a:rPr lang="ar-IQ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اداء الخدمة القائم على ما يمتلكه الزبون : </a:t>
            </a:r>
            <a:r>
              <a:rPr lang="ar-IQ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وتعني ان الخدمة في تقديمها تعتمد على الاشياء التي يمتلكها الزبون ويتم اداء الخدمة عليها ، كخدمات العناية بالحدائق وصيانة السيارات .</a:t>
            </a:r>
          </a:p>
          <a:p>
            <a:pPr marL="342900" indent="-342900" algn="r">
              <a:buFont typeface="Wingdings" panose="05000000000000000000" pitchFamily="2" charset="2"/>
              <a:buChar char="v"/>
            </a:pPr>
            <a:r>
              <a:rPr lang="ar-IQ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3- </a:t>
            </a:r>
            <a:r>
              <a:rPr lang="ar-IQ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اداء الخدمة القائم على المعلومات : </a:t>
            </a:r>
            <a:r>
              <a:rPr lang="ar-IQ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يتضمن اداء تلك النوعية من الخدمات استخدام التكنولوجيا كالحاسبات  في العديد من الخدمات منها المحاسبية والتعليمية .</a:t>
            </a:r>
          </a:p>
          <a:p>
            <a:pPr marL="342900" indent="-342900" algn="r">
              <a:buFont typeface="Wingdings" panose="05000000000000000000" pitchFamily="2" charset="2"/>
              <a:buChar char="v"/>
            </a:pPr>
            <a:endParaRPr lang="ar-IQ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r">
              <a:buFont typeface="Wingdings" panose="05000000000000000000" pitchFamily="2" charset="2"/>
              <a:buChar char="v"/>
            </a:pPr>
            <a:endParaRPr lang="ar-IQ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1394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611560" y="1124744"/>
            <a:ext cx="7632848" cy="5544616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marL="342900" indent="-342900" algn="r">
              <a:buFont typeface="Wingdings" panose="05000000000000000000" pitchFamily="2" charset="2"/>
              <a:buChar char="v"/>
            </a:pPr>
            <a:r>
              <a:rPr lang="ar-IQ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ar-IQ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يجب ان تركز استراتيجيات التوزيع للمنظمات التي تقدم الخدمات على بعض القضايا منها :</a:t>
            </a:r>
          </a:p>
          <a:p>
            <a:pPr marL="342900" indent="-342900" algn="r">
              <a:buFont typeface="Wingdings" panose="05000000000000000000" pitchFamily="2" charset="2"/>
              <a:buChar char="v"/>
            </a:pPr>
            <a:r>
              <a:rPr lang="ar-IQ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1- </a:t>
            </a:r>
            <a:r>
              <a:rPr lang="ar-IQ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كيفية توفير الراحة واليسر في تلقي الخدمة .</a:t>
            </a:r>
          </a:p>
          <a:p>
            <a:pPr marL="342900" indent="-342900" algn="r">
              <a:buFont typeface="Wingdings" panose="05000000000000000000" pitchFamily="2" charset="2"/>
              <a:buChar char="v"/>
            </a:pPr>
            <a:r>
              <a:rPr lang="ar-IQ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2- </a:t>
            </a:r>
            <a:r>
              <a:rPr lang="ar-IQ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عدد المنافذ التي تقدم الخدمة : </a:t>
            </a:r>
            <a:r>
              <a:rPr lang="ar-IQ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اي عدد المنافذ التي ينبغي فتحها خلال اوقات محددة ، فامتلاك عدد قليل من منافذ التوزيع قد يؤدي الى عدم توفير الراحة واليسر للزبائن .</a:t>
            </a:r>
          </a:p>
          <a:p>
            <a:pPr marL="342900" indent="-342900" algn="r">
              <a:buFont typeface="Wingdings" panose="05000000000000000000" pitchFamily="2" charset="2"/>
              <a:buChar char="v"/>
            </a:pPr>
            <a:r>
              <a:rPr lang="ar-IQ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3- </a:t>
            </a:r>
            <a:r>
              <a:rPr lang="ar-IQ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هل يكون التوزيع مباشر او غير مباشر : </a:t>
            </a:r>
            <a:r>
              <a:rPr lang="ar-IQ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اي هل يكون التوزيع مباشر من قبل المنظمة نفسها او غير مباشر من خلال شركات اخرى ، ونتيجة للطبيعة غير الملموسة للخدمة تقوم المنظمات </a:t>
            </a:r>
            <a:r>
              <a:rPr lang="ar-IQ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بأستخدام</a:t>
            </a:r>
            <a:r>
              <a:rPr lang="ar-IQ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التوزيع المباشر او استخدام حقوق الامتياز ، كذلك قد تستخدم التسويق الالكتروني لتقليل التكاليف والتواصل المباشر مع الزبون . </a:t>
            </a:r>
            <a:endParaRPr lang="ar-IQ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r">
              <a:buFont typeface="Wingdings" panose="05000000000000000000" pitchFamily="2" charset="2"/>
              <a:buChar char="v"/>
            </a:pPr>
            <a:endParaRPr lang="ar-IQ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r">
              <a:buFont typeface="Wingdings" panose="05000000000000000000" pitchFamily="2" charset="2"/>
              <a:buChar char="v"/>
            </a:pPr>
            <a:endParaRPr lang="ar-IQ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r">
              <a:buFont typeface="Wingdings" panose="05000000000000000000" pitchFamily="2" charset="2"/>
              <a:buChar char="v"/>
            </a:pPr>
            <a:endParaRPr lang="ar-IQ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مستطيل مستدير الزوايا 3"/>
          <p:cNvSpPr/>
          <p:nvPr/>
        </p:nvSpPr>
        <p:spPr>
          <a:xfrm>
            <a:off x="1691680" y="155622"/>
            <a:ext cx="6264696" cy="753098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IQ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استراتيجية التوزيع :</a:t>
            </a:r>
            <a:endParaRPr lang="ar-IQ" sz="3200" dirty="0"/>
          </a:p>
        </p:txBody>
      </p:sp>
    </p:spTree>
    <p:extLst>
      <p:ext uri="{BB962C8B-B14F-4D97-AF65-F5344CB8AC3E}">
        <p14:creationId xmlns:p14="http://schemas.microsoft.com/office/powerpoint/2010/main" val="359320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611560" y="1124744"/>
            <a:ext cx="7776864" cy="4392488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342900" indent="-342900" algn="r">
              <a:buFont typeface="Wingdings" panose="05000000000000000000" pitchFamily="2" charset="2"/>
              <a:buChar char="v"/>
            </a:pPr>
            <a:r>
              <a:rPr lang="ar-IQ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ar-IQ" sz="28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– </a:t>
            </a:r>
            <a:r>
              <a:rPr lang="ar-IQ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موقع او مكان تقديم الخدمة : </a:t>
            </a:r>
            <a:r>
              <a:rPr lang="ar-IQ" sz="28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اذ تعكس مدى الاهمية الاستراتيجية لموقع سوقي معين للمنظمة ، كأن تقوم البنوك بتقديم خدماتها من خلال فتح عدد كبير من الفروع في اماكن جغرافية مختلفة للتدليل على اهمية هذا الموقع في توزيع خدمات البنك .</a:t>
            </a:r>
          </a:p>
          <a:p>
            <a:pPr marL="342900" indent="-342900" algn="r">
              <a:buFont typeface="Wingdings" panose="05000000000000000000" pitchFamily="2" charset="2"/>
              <a:buChar char="v"/>
            </a:pPr>
            <a:r>
              <a:rPr lang="ar-IQ" sz="28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 – </a:t>
            </a:r>
            <a:r>
              <a:rPr lang="ar-IQ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الجدول الزمني لتوفير الخدمة : </a:t>
            </a:r>
            <a:r>
              <a:rPr lang="ar-IQ" sz="28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وهو يعتبر ذات اهمية كبيرة خصوصا ً لمقدمي الخدمات التي تعتمد على الوقت الذي يؤدى فيه الخدمة مثل شركات الطيران .</a:t>
            </a:r>
            <a:endParaRPr lang="ar-IQ" sz="2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r">
              <a:buFont typeface="Wingdings" panose="05000000000000000000" pitchFamily="2" charset="2"/>
              <a:buChar char="v"/>
            </a:pPr>
            <a:endParaRPr lang="ar-IQ" sz="2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r">
              <a:buFont typeface="Wingdings" panose="05000000000000000000" pitchFamily="2" charset="2"/>
              <a:buChar char="v"/>
            </a:pPr>
            <a:endParaRPr lang="ar-IQ" sz="2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5182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رحلة">
  <a:themeElements>
    <a:clrScheme name="رحلة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رحلة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رحلة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357</TotalTime>
  <Words>979</Words>
  <Application>Microsoft Office PowerPoint</Application>
  <PresentationFormat>عرض على الشاشة (3:4)‏</PresentationFormat>
  <Paragraphs>50</Paragraphs>
  <Slides>12</Slides>
  <Notes>1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12</vt:i4>
      </vt:variant>
    </vt:vector>
  </HeadingPairs>
  <TitlesOfParts>
    <vt:vector size="13" baseType="lpstr">
      <vt:lpstr>رحلة</vt:lpstr>
      <vt:lpstr>مادة التسويق السياحي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استرايجية الترويج :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karar</dc:creator>
  <cp:lastModifiedBy>karar</cp:lastModifiedBy>
  <cp:revision>39</cp:revision>
  <dcterms:created xsi:type="dcterms:W3CDTF">2015-11-14T14:54:40Z</dcterms:created>
  <dcterms:modified xsi:type="dcterms:W3CDTF">2015-12-05T17:09:53Z</dcterms:modified>
</cp:coreProperties>
</file>