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93D5E2-9031-48E1-959D-5D6CD74CFD05}" type="datetimeFigureOut">
              <a:rPr lang="ar-IQ" smtClean="0"/>
              <a:t>24/03/1437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IQ" smtClean="0"/>
              <a:t>المدرس المساعد عبير محمد مهدي الشمري</a:t>
            </a:r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AA1810-2290-449C-8448-204291F6554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736006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9F915F-0E90-4A6A-A5F8-8BFF1972C93D}" type="datetimeFigureOut">
              <a:rPr lang="ar-IQ" smtClean="0"/>
              <a:t>24/03/1437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IQ" smtClean="0"/>
              <a:t>المدرس المساعد عبير محمد مهدي الشمري</a:t>
            </a:r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6B29E49-74E6-423D-BDC4-EE6D44E211A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7723561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29E49-74E6-423D-BDC4-EE6D44E211AD}" type="slidenum">
              <a:rPr lang="ar-IQ" smtClean="0"/>
              <a:t>5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المدرس المساعد عبير محمد مهدي الشمري</a:t>
            </a:r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0929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D6CD07-2BA5-44DF-B4E9-1ADEEC1D1905}" type="datetime1">
              <a:rPr lang="ar-SA" smtClean="0"/>
              <a:t>24/03/1437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98FFA-1931-4EDB-96A7-A47B62A2888A}" type="datetime1">
              <a:rPr lang="ar-SA" smtClean="0"/>
              <a:t>24/03/1437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DD75A5-1AAF-42AE-9ACC-879FA6BFAD96}" type="datetime1">
              <a:rPr lang="ar-SA" smtClean="0"/>
              <a:t>24/03/1437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3528-25CF-44CD-8093-C13EB8CAA121}" type="datetime1">
              <a:rPr lang="ar-SA" smtClean="0"/>
              <a:t>24/03/1437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0D38D8-349E-450C-B74A-8F7879C0AA67}" type="datetime1">
              <a:rPr lang="ar-SA" smtClean="0"/>
              <a:t>24/03/1437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EFDEA-938E-4ECD-92CD-6CD640A92F86}" type="datetime1">
              <a:rPr lang="ar-SA" smtClean="0"/>
              <a:t>24/03/1437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BFC2E3-692E-451A-A513-F72DB4822A96}" type="datetime1">
              <a:rPr lang="ar-SA" smtClean="0"/>
              <a:t>24/03/1437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CBFBC-CD4B-4966-9DDC-AB709384A9FA}" type="datetime1">
              <a:rPr lang="ar-SA" smtClean="0"/>
              <a:t>24/03/1437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B9D2E-74C6-4D18-8FCD-84B9F303469F}" type="datetime1">
              <a:rPr lang="ar-SA" smtClean="0"/>
              <a:t>24/03/1437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DED7ECF-76C1-4E3B-B0D9-75D6886A7901}" type="datetime1">
              <a:rPr lang="ar-SA" smtClean="0"/>
              <a:t>24/03/1437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6F138F-A5F8-473F-8740-022F7C65CF4D}" type="datetime1">
              <a:rPr lang="ar-SA" smtClean="0"/>
              <a:t>24/03/1437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D132959-05A5-4C73-A3EA-E48AE01C3814}" type="datetime1">
              <a:rPr lang="ar-SA" smtClean="0"/>
              <a:t>24/03/1437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603232" cy="2595025"/>
          </a:xfrm>
        </p:spPr>
        <p:txBody>
          <a:bodyPr>
            <a:normAutofit/>
          </a:bodyPr>
          <a:lstStyle/>
          <a:p>
            <a:pPr algn="ctr"/>
            <a:r>
              <a:rPr lang="ar-IQ" dirty="0" smtClean="0">
                <a:solidFill>
                  <a:srgbClr val="FFC000"/>
                </a:solidFill>
              </a:rPr>
              <a:t>مادة </a:t>
            </a:r>
            <a:r>
              <a:rPr lang="ar-IQ" dirty="0" smtClean="0">
                <a:solidFill>
                  <a:srgbClr val="FFC000"/>
                </a:solidFill>
              </a:rPr>
              <a:t>التسويق السياحي </a:t>
            </a:r>
            <a:br>
              <a:rPr lang="ar-IQ" dirty="0" smtClean="0">
                <a:solidFill>
                  <a:srgbClr val="FFC000"/>
                </a:solidFill>
              </a:rPr>
            </a:br>
            <a:r>
              <a:rPr lang="ar-IQ" dirty="0" smtClean="0">
                <a:solidFill>
                  <a:srgbClr val="FFC000"/>
                </a:solidFill>
              </a:rPr>
              <a:t>( ما هو مفهوم التسويق </a:t>
            </a:r>
            <a:r>
              <a:rPr lang="ar-IQ" dirty="0" smtClean="0">
                <a:solidFill>
                  <a:srgbClr val="FFC000"/>
                </a:solidFill>
              </a:rPr>
              <a:t>)</a:t>
            </a:r>
            <a:br>
              <a:rPr lang="ar-IQ" dirty="0" smtClean="0">
                <a:solidFill>
                  <a:srgbClr val="FFC000"/>
                </a:solidFill>
              </a:rPr>
            </a:br>
            <a:endParaRPr lang="ar-IQ" dirty="0">
              <a:solidFill>
                <a:srgbClr val="FFC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835696" y="3645024"/>
            <a:ext cx="604867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>
                <a:solidFill>
                  <a:srgbClr val="FF0000"/>
                </a:solidFill>
              </a:rPr>
              <a:t>المدرس المساعد عبير محمد مهدي الشمري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936344" cy="365125"/>
          </a:xfrm>
        </p:spPr>
        <p:txBody>
          <a:bodyPr/>
          <a:lstStyle/>
          <a:p>
            <a:r>
              <a:rPr lang="ar-SA" dirty="0" smtClean="0"/>
              <a:t>المدرس المساعد عبير محمد مهدي الشمري - كلية العلوم السياحية - جامعة كربلاء 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671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3900509"/>
          </a:xfrm>
        </p:spPr>
        <p:txBody>
          <a:bodyPr>
            <a:normAutofit fontScale="90000"/>
          </a:bodyPr>
          <a:lstStyle/>
          <a:p>
            <a:pPr marL="571500" indent="-571500" algn="r">
              <a:buFont typeface="Wingdings" panose="05000000000000000000" pitchFamily="2" charset="2"/>
              <a:buChar char="v"/>
            </a:pPr>
            <a:r>
              <a:rPr lang="ar-IQ" u="sng" dirty="0" smtClean="0">
                <a:solidFill>
                  <a:srgbClr val="FF0000"/>
                </a:solidFill>
              </a:rPr>
              <a:t>الفرق بين مفهوم المستهلك ومفهوم المستخدم</a:t>
            </a: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>
                <a:solidFill>
                  <a:srgbClr val="FF0000"/>
                </a:solidFill>
              </a:rPr>
              <a:t>المستهلك :</a:t>
            </a:r>
            <a:r>
              <a:rPr lang="ar-IQ" dirty="0" smtClean="0"/>
              <a:t> هو الفرد او الاسرة او الوحدة الاستهلاكية التي تحصل على السلعة بهدف استهلاكها </a:t>
            </a:r>
            <a:br>
              <a:rPr lang="ar-IQ" dirty="0" smtClean="0"/>
            </a:br>
            <a:r>
              <a:rPr lang="ar-IQ" dirty="0" smtClean="0">
                <a:solidFill>
                  <a:srgbClr val="FF0000"/>
                </a:solidFill>
              </a:rPr>
              <a:t>اما المستخدم : </a:t>
            </a:r>
            <a:r>
              <a:rPr lang="ar-IQ" dirty="0" smtClean="0"/>
              <a:t>هو الذي يشتري السلعة بهدف اعادة بيعها او استخدامها كمادة اولية في العمليات الانتاجية لغرض تحقيق الارباح</a:t>
            </a:r>
            <a:endParaRPr lang="ar-IQ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28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844824"/>
            <a:ext cx="7315200" cy="3539527"/>
          </a:xfrm>
        </p:spPr>
        <p:txBody>
          <a:bodyPr>
            <a:noAutofit/>
          </a:bodyPr>
          <a:lstStyle/>
          <a:p>
            <a:r>
              <a:rPr lang="ar-IQ" sz="3600" dirty="0" smtClean="0">
                <a:solidFill>
                  <a:schemeClr val="accent2"/>
                </a:solidFill>
              </a:rPr>
              <a:t>العملية التي من خلالها يتم خلق المنفعة المكانية والزمانية والمنفعة </a:t>
            </a:r>
            <a:r>
              <a:rPr lang="ar-IQ" sz="3600" dirty="0" err="1" smtClean="0">
                <a:solidFill>
                  <a:schemeClr val="accent2"/>
                </a:solidFill>
              </a:rPr>
              <a:t>الحيازية</a:t>
            </a:r>
            <a:r>
              <a:rPr lang="ar-IQ" sz="3600" dirty="0" smtClean="0">
                <a:solidFill>
                  <a:schemeClr val="accent2"/>
                </a:solidFill>
              </a:rPr>
              <a:t>  والشكلية </a:t>
            </a:r>
          </a:p>
          <a:p>
            <a:r>
              <a:rPr lang="ar-IQ" sz="3600" dirty="0" smtClean="0">
                <a:solidFill>
                  <a:schemeClr val="accent2"/>
                </a:solidFill>
              </a:rPr>
              <a:t>جميع الانشطة التي تعمل على انسياب السلع والخدمات من المنتج الى المستهلك النهائي</a:t>
            </a:r>
          </a:p>
          <a:p>
            <a:r>
              <a:rPr lang="ar-IQ" sz="3600" dirty="0" smtClean="0">
                <a:solidFill>
                  <a:schemeClr val="accent2"/>
                </a:solidFill>
              </a:rPr>
              <a:t>عملية تشتمل على التخطيط والتنفيذ للمنتج او الخدمة والتسعير والتوزيع بما يحقق عملية التبادل وخلق قيمة للزبائن وبما يحقق اهداف المنظمة .</a:t>
            </a:r>
            <a:endParaRPr lang="ar-IQ" sz="3600" dirty="0">
              <a:solidFill>
                <a:schemeClr val="accent2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15200" cy="1154097"/>
          </a:xfrm>
        </p:spPr>
        <p:txBody>
          <a:bodyPr/>
          <a:lstStyle/>
          <a:p>
            <a:pPr algn="r"/>
            <a:r>
              <a:rPr lang="ar-IQ" dirty="0" smtClean="0"/>
              <a:t>ما لمقصود بالتسويق :</a:t>
            </a:r>
            <a:endParaRPr lang="ar-IQ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695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IQ" dirty="0" smtClean="0">
                <a:solidFill>
                  <a:schemeClr val="accent2"/>
                </a:solidFill>
              </a:rPr>
              <a:t>المنفعة المكانية للسلعة :</a:t>
            </a:r>
            <a:r>
              <a:rPr lang="ar-IQ" dirty="0" smtClean="0"/>
              <a:t>هي توجيه تدفق السلعة وتواجدها في الاماكن التي يرغب بها المستهلك .</a:t>
            </a:r>
            <a:br>
              <a:rPr lang="ar-IQ" dirty="0" smtClean="0"/>
            </a:br>
            <a:r>
              <a:rPr lang="ar-IQ" dirty="0" smtClean="0">
                <a:solidFill>
                  <a:schemeClr val="accent2"/>
                </a:solidFill>
              </a:rPr>
              <a:t>المنفعة الزمانية للسلعة : </a:t>
            </a:r>
            <a:r>
              <a:rPr lang="ar-IQ" dirty="0" smtClean="0"/>
              <a:t>هي تواجد السلعة في الوقت الذي يرغب به المستهلك .</a:t>
            </a:r>
            <a:br>
              <a:rPr lang="ar-IQ" dirty="0" smtClean="0"/>
            </a:br>
            <a:r>
              <a:rPr lang="ar-IQ" dirty="0" smtClean="0">
                <a:solidFill>
                  <a:schemeClr val="accent2"/>
                </a:solidFill>
              </a:rPr>
              <a:t>المنفعة </a:t>
            </a:r>
            <a:r>
              <a:rPr lang="ar-IQ" dirty="0" err="1" smtClean="0">
                <a:solidFill>
                  <a:schemeClr val="accent2"/>
                </a:solidFill>
              </a:rPr>
              <a:t>الحيازية</a:t>
            </a:r>
            <a:r>
              <a:rPr lang="ar-IQ" dirty="0" smtClean="0">
                <a:solidFill>
                  <a:schemeClr val="accent2"/>
                </a:solidFill>
              </a:rPr>
              <a:t> : </a:t>
            </a:r>
            <a:r>
              <a:rPr lang="ar-IQ" dirty="0" smtClean="0"/>
              <a:t>هي تذليل عقبات نقل ملكية وحيازة السلعة من قبل المستهلك .</a:t>
            </a:r>
            <a:br>
              <a:rPr lang="ar-IQ" dirty="0" smtClean="0"/>
            </a:br>
            <a:r>
              <a:rPr lang="ar-IQ" dirty="0" smtClean="0">
                <a:solidFill>
                  <a:schemeClr val="accent2"/>
                </a:solidFill>
              </a:rPr>
              <a:t>المنفعة الشكلية : </a:t>
            </a:r>
            <a:r>
              <a:rPr lang="ar-IQ" dirty="0" smtClean="0"/>
              <a:t>هي مزج العمليات التسويقية والانتاجية لإبراز منتوج ملائم للزبائن والاسواق.</a:t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529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قرار تسويقي يجب ان يكون مبنيا ً على جمع المعلومات الدقيقة عن الزبائن والتعرف على احتياجاتهم ورغباتهم لتقديم منتوج يلبي طموحاتهم .</a:t>
            </a:r>
          </a:p>
          <a:p>
            <a:endParaRPr lang="ar-IQ" dirty="0"/>
          </a:p>
          <a:p>
            <a:pPr marL="109728" indent="0">
              <a:spcBef>
                <a:spcPct val="0"/>
              </a:spcBef>
              <a:buNone/>
            </a:pPr>
            <a:r>
              <a:rPr lang="ar-IQ" sz="4100" b="1" dirty="0">
                <a:solidFill>
                  <a:schemeClr val="accent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كيف </a:t>
            </a:r>
            <a:r>
              <a:rPr lang="ar-IQ" sz="4100" b="1" dirty="0" smtClean="0">
                <a:solidFill>
                  <a:schemeClr val="accent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ننتج :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ar-IQ" dirty="0" smtClean="0"/>
              <a:t>قرار يخضع لاعتبارات فنية وهندسية تختص بها ادارة الانتاج</a:t>
            </a:r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>
                <a:solidFill>
                  <a:schemeClr val="accent2"/>
                </a:solidFill>
              </a:rPr>
              <a:t>ماذا ننتج :</a:t>
            </a:r>
            <a:endParaRPr lang="ar-IQ" dirty="0">
              <a:solidFill>
                <a:schemeClr val="accent2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49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>
            <a:normAutofit fontScale="92500" lnSpcReduction="20000"/>
          </a:bodyPr>
          <a:lstStyle/>
          <a:p>
            <a:r>
              <a:rPr lang="ar-IQ" dirty="0" smtClean="0">
                <a:solidFill>
                  <a:schemeClr val="accent2"/>
                </a:solidFill>
              </a:rPr>
              <a:t>الفجوة الزمانية : </a:t>
            </a:r>
            <a:r>
              <a:rPr lang="ar-IQ" dirty="0" smtClean="0"/>
              <a:t>هي انتاج السلعة في وقت عدم احتياج المستهلك لها ... اذ يجب القيام بعملية التخزين لسد هذه الفجوة .</a:t>
            </a:r>
          </a:p>
          <a:p>
            <a:r>
              <a:rPr lang="ar-IQ" dirty="0" smtClean="0">
                <a:solidFill>
                  <a:schemeClr val="accent2"/>
                </a:solidFill>
              </a:rPr>
              <a:t>الفجوة المكانية : </a:t>
            </a:r>
            <a:r>
              <a:rPr lang="ar-IQ" dirty="0" smtClean="0"/>
              <a:t>هي تواجد المنتج و المستهلك في اماكن متفرقة .. اذ لابد من القيام بتجميع ، نقل ، تجزئة السلع والخدمات .. او نقل السلع او الخدمة لمكان تواجد المستهلك ... او انتقال المستهلك لمكان تواجد المنتج</a:t>
            </a:r>
          </a:p>
          <a:p>
            <a:r>
              <a:rPr lang="ar-IQ" dirty="0" smtClean="0">
                <a:solidFill>
                  <a:schemeClr val="accent2"/>
                </a:solidFill>
              </a:rPr>
              <a:t>الفجوة الادراكية : </a:t>
            </a:r>
            <a:r>
              <a:rPr lang="ar-IQ" dirty="0" smtClean="0"/>
              <a:t>هي تباين الادراك والمعرفة بين كلا ً من المنتج والمستهلك ... فالمستهلك لا يعرف طبيعة عمل المنتج ولا بد من القيام بحملات ترويجية واعلانية من قبل المنتج ... او المنتج لا يعرف طبيعة المستهلك ، رغباته ، احتياجاته .... وهنا لا بد من اجراء بحوث التسويق او الاستخبارات التسويقية لجمع المعلومات الوافية عن المستهلكين .</a:t>
            </a: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IQ" dirty="0" smtClean="0">
                <a:solidFill>
                  <a:schemeClr val="accent2"/>
                </a:solidFill>
              </a:rPr>
              <a:t>ان ادارة التسويق تعمل على الغاء الفجوة بين كلا ً من المنتج والمستهلك من خلال عدة انشطة متخصصة .. ويمكن توضيح ابعاد الفجوة بـــ :</a:t>
            </a:r>
            <a:endParaRPr lang="ar-IQ" dirty="0">
              <a:solidFill>
                <a:schemeClr val="accent2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5116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>
                <a:solidFill>
                  <a:schemeClr val="accent2"/>
                </a:solidFill>
              </a:rPr>
              <a:t>فجوة القيمة : </a:t>
            </a:r>
            <a:r>
              <a:rPr lang="ar-IQ" dirty="0" smtClean="0"/>
              <a:t>تتعلق بإكمال عملية التبادل ، والتعرف على مقدار قيمة السلعة وتحديدها بالاتفاق بين المنتج والمستهلك ... اذ يتم سد هذه الفجوة من خلال تحديد شروط التبادل و سعر السلعة .. والذي بدوره يخضع لعدة اعتبارات تنافسية او زيادة مقدار مبيعات السلعة ، مستوى جودة السلعة ، مقدار المنافع المتحققة للمستهلك جراء استخدامها ...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فجوة الحيازة : </a:t>
            </a:r>
            <a:r>
              <a:rPr lang="ar-IQ" dirty="0" smtClean="0"/>
              <a:t>وهي عملية نقل ملكية السلعة او الخدمة من المنتج الى المستهلك ، من خلال تحديد نظام مقبول للطرفين وتوثيقها وضمان عملية الصيانة والاداء ... وتتمثل عمليات نقل الملكية المفاوضات والمساومات او البيع بالآجل </a:t>
            </a:r>
            <a:r>
              <a:rPr lang="ar-IQ" dirty="0" err="1" smtClean="0"/>
              <a:t>لاتمام</a:t>
            </a:r>
            <a:r>
              <a:rPr lang="ar-IQ" dirty="0" smtClean="0"/>
              <a:t> عملية البيع ...</a:t>
            </a:r>
            <a:endParaRPr lang="ar-IQ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5456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4000" dirty="0" smtClean="0">
                <a:solidFill>
                  <a:srgbClr val="FF0000"/>
                </a:solidFill>
              </a:rPr>
              <a:t>الوظائف التسويقية :</a:t>
            </a:r>
          </a:p>
          <a:p>
            <a:r>
              <a:rPr lang="ar-IQ" sz="4000" dirty="0" smtClean="0">
                <a:solidFill>
                  <a:srgbClr val="FF0000"/>
                </a:solidFill>
              </a:rPr>
              <a:t>التخزين  /  لسد الفجوة الزمانية</a:t>
            </a:r>
          </a:p>
          <a:p>
            <a:r>
              <a:rPr lang="ar-IQ" sz="4000" dirty="0" smtClean="0">
                <a:solidFill>
                  <a:srgbClr val="FF0000"/>
                </a:solidFill>
              </a:rPr>
              <a:t>النقل   / لسد الفجوة المكانية </a:t>
            </a:r>
          </a:p>
          <a:p>
            <a:r>
              <a:rPr lang="ar-IQ" sz="4000" dirty="0" smtClean="0">
                <a:solidFill>
                  <a:srgbClr val="FF0000"/>
                </a:solidFill>
              </a:rPr>
              <a:t>بحوث التسويق  /  لسد الفجوة الادراكية </a:t>
            </a:r>
          </a:p>
          <a:p>
            <a:r>
              <a:rPr lang="ar-IQ" sz="4000" dirty="0" smtClean="0">
                <a:solidFill>
                  <a:srgbClr val="FF0000"/>
                </a:solidFill>
              </a:rPr>
              <a:t>التفاوض والمساومة  / لسد فجوة الحيازة </a:t>
            </a:r>
            <a:endParaRPr lang="ar-IQ" sz="4000" dirty="0">
              <a:solidFill>
                <a:srgbClr val="FF000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 smtClean="0"/>
              <a:t>ملخص :</a:t>
            </a:r>
            <a:endParaRPr lang="ar-IQ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المدرس المساعد عبير محمد مهدي الشمري - كلية العلوم السياحية - جامعة كربلاء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624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505</Words>
  <Application>Microsoft Office PowerPoint</Application>
  <PresentationFormat>عرض على الشاشة (3:4)‏</PresentationFormat>
  <Paragraphs>43</Paragraphs>
  <Slides>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ملتقى</vt:lpstr>
      <vt:lpstr>مادة التسويق السياحي  ( ما هو مفهوم التسويق ) </vt:lpstr>
      <vt:lpstr>الفرق بين مفهوم المستهلك ومفهوم المستخدم المستهلك : هو الفرد او الاسرة او الوحدة الاستهلاكية التي تحصل على السلعة بهدف استهلاكها  اما المستخدم : هو الذي يشتري السلعة بهدف اعادة بيعها او استخدامها كمادة اولية في العمليات الانتاجية لغرض تحقيق الارباح</vt:lpstr>
      <vt:lpstr>ما لمقصود بالتسويق :</vt:lpstr>
      <vt:lpstr>المنفعة المكانية للسلعة :هي توجيه تدفق السلعة وتواجدها في الاماكن التي يرغب بها المستهلك . المنفعة الزمانية للسلعة : هي تواجد السلعة في الوقت الذي يرغب به المستهلك . المنفعة الحيازية : هي تذليل عقبات نقل ملكية وحيازة السلعة من قبل المستهلك . المنفعة الشكلية : هي مزج العمليات التسويقية والانتاجية لإبراز منتوج ملائم للزبائن والاسواق.   </vt:lpstr>
      <vt:lpstr>ماذا ننتج :</vt:lpstr>
      <vt:lpstr>ان ادارة التسويق تعمل على الغاء الفجوة بين كلا ً من المنتج والمستهلك من خلال عدة انشطة متخصصة .. ويمكن توضيح ابعاد الفجوة بـــ :</vt:lpstr>
      <vt:lpstr>عرض تقديمي في PowerPoint</vt:lpstr>
      <vt:lpstr>ملخص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الاولى في مادة التسويق السياحي  ما هو مفهوم التسويق</dc:title>
  <dc:creator>karar</dc:creator>
  <cp:lastModifiedBy>karar</cp:lastModifiedBy>
  <cp:revision>6</cp:revision>
  <dcterms:created xsi:type="dcterms:W3CDTF">2015-10-04T15:37:25Z</dcterms:created>
  <dcterms:modified xsi:type="dcterms:W3CDTF">2016-01-04T16:05:52Z</dcterms:modified>
</cp:coreProperties>
</file>