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94EDB7D-4238-4E7D-8A40-425640E196FB}" type="datetimeFigureOut">
              <a:rPr lang="ar-IQ" smtClean="0"/>
              <a:t>23/03/1437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13278A-1354-46EF-A93A-08291D3D4B2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5392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3278A-1354-46EF-A93A-08291D3D4B28}" type="slidenum">
              <a:rPr lang="ar-IQ" smtClean="0"/>
              <a:t>3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3557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23/03/1437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Regional nerve bock of trunk of cattle</a:t>
            </a:r>
            <a:endParaRPr lang="ar-IQ" b="1" i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268760"/>
            <a:ext cx="9252520" cy="511256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b="1" i="1" dirty="0">
                <a:solidFill>
                  <a:srgbClr val="FF0000"/>
                </a:solidFill>
              </a:rPr>
              <a:t>Indications</a:t>
            </a:r>
            <a:r>
              <a:rPr lang="en-US" b="1" i="1" dirty="0" smtClean="0">
                <a:solidFill>
                  <a:srgbClr val="FF0000"/>
                </a:solidFill>
              </a:rPr>
              <a:t>: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/>
              <a:t>It is commonly used for such procedures as surgery of the digestive tract(</a:t>
            </a:r>
            <a:r>
              <a:rPr lang="en-US" b="1" i="1" dirty="0" err="1"/>
              <a:t>abomasopexy</a:t>
            </a:r>
            <a:r>
              <a:rPr lang="en-US" b="1" i="1" dirty="0"/>
              <a:t>, </a:t>
            </a:r>
            <a:r>
              <a:rPr lang="en-US" b="1" i="1" dirty="0" err="1" smtClean="0"/>
              <a:t>rumenotomy</a:t>
            </a:r>
            <a:r>
              <a:rPr lang="en-US" b="1" i="1" dirty="0"/>
              <a:t>, </a:t>
            </a:r>
            <a:r>
              <a:rPr lang="en-US" b="1" i="1" dirty="0" smtClean="0"/>
              <a:t>volvulus), </a:t>
            </a:r>
            <a:r>
              <a:rPr lang="en-US" b="1" i="1" dirty="0"/>
              <a:t>cesarean section</a:t>
            </a:r>
            <a:r>
              <a:rPr lang="en-US" b="1" i="1" dirty="0" smtClean="0"/>
              <a:t>, </a:t>
            </a:r>
            <a:r>
              <a:rPr lang="en-US" b="1" i="1" dirty="0" err="1" smtClean="0"/>
              <a:t>ovariectomy</a:t>
            </a:r>
            <a:r>
              <a:rPr lang="en-US" b="1" i="1" dirty="0" smtClean="0"/>
              <a:t> </a:t>
            </a:r>
            <a:r>
              <a:rPr lang="en-US" b="1" i="1" dirty="0"/>
              <a:t>and liver and kidney biopsy. The most commonly used techniques </a:t>
            </a:r>
            <a:r>
              <a:rPr lang="en-US" b="1" i="1" dirty="0" smtClean="0"/>
              <a:t>are: 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Proximal</a:t>
            </a:r>
            <a:r>
              <a:rPr lang="en-US" b="1" i="1" dirty="0">
                <a:solidFill>
                  <a:srgbClr val="FF0000"/>
                </a:solidFill>
              </a:rPr>
              <a:t> paravertebral </a:t>
            </a:r>
            <a:r>
              <a:rPr lang="en-US" b="1" i="1" dirty="0" smtClean="0">
                <a:solidFill>
                  <a:srgbClr val="FF0000"/>
                </a:solidFill>
              </a:rPr>
              <a:t>block (</a:t>
            </a:r>
            <a:r>
              <a:rPr lang="en-US" b="1" i="1" dirty="0" err="1" smtClean="0">
                <a:solidFill>
                  <a:srgbClr val="FF0000"/>
                </a:solidFill>
              </a:rPr>
              <a:t>farguharson’s</a:t>
            </a:r>
            <a:r>
              <a:rPr lang="en-US" b="1" i="1" dirty="0" smtClean="0">
                <a:solidFill>
                  <a:srgbClr val="FF0000"/>
                </a:solidFill>
              </a:rPr>
              <a:t> method</a:t>
            </a:r>
            <a:r>
              <a:rPr lang="en-US" b="1" i="1" dirty="0" smtClean="0">
                <a:solidFill>
                  <a:srgbClr val="FF0000"/>
                </a:solidFill>
              </a:rPr>
              <a:t>) </a:t>
            </a:r>
          </a:p>
          <a:p>
            <a:pPr marL="0" indent="0" algn="l" rtl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Distal </a:t>
            </a:r>
            <a:r>
              <a:rPr lang="en-US" b="1" i="1" dirty="0">
                <a:solidFill>
                  <a:srgbClr val="FF0000"/>
                </a:solidFill>
              </a:rPr>
              <a:t>paravertebral block </a:t>
            </a:r>
            <a:r>
              <a:rPr lang="en-US" b="1" i="1" dirty="0" smtClean="0">
                <a:solidFill>
                  <a:srgbClr val="FF0000"/>
                </a:solidFill>
              </a:rPr>
              <a:t>(Magda </a:t>
            </a:r>
            <a:r>
              <a:rPr lang="en-US" b="1" i="1" dirty="0">
                <a:solidFill>
                  <a:srgbClr val="FF0000"/>
                </a:solidFill>
              </a:rPr>
              <a:t>technique). </a:t>
            </a:r>
            <a:endParaRPr lang="ar-IQ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4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8892480" cy="635670"/>
          </a:xfrm>
        </p:spPr>
        <p:txBody>
          <a:bodyPr>
            <a:noAutofit/>
          </a:bodyPr>
          <a:lstStyle/>
          <a:p>
            <a:pPr algn="ctr"/>
            <a:r>
              <a:rPr lang="en-US" sz="2400" i="1" dirty="0">
                <a:solidFill>
                  <a:srgbClr val="FF0000"/>
                </a:solidFill>
                <a:latin typeface="ff12"/>
              </a:rPr>
              <a:t>Proximal </a:t>
            </a:r>
            <a:r>
              <a:rPr lang="en-US" sz="2400" i="1" dirty="0" smtClean="0">
                <a:solidFill>
                  <a:srgbClr val="FF0000"/>
                </a:solidFill>
                <a:latin typeface="ff12"/>
              </a:rPr>
              <a:t>paraver</a:t>
            </a:r>
            <a:r>
              <a:rPr lang="en-US" sz="2400" i="1" dirty="0" smtClean="0">
                <a:solidFill>
                  <a:srgbClr val="FF0000"/>
                </a:solidFill>
                <a:latin typeface="ff4"/>
              </a:rPr>
              <a:t>tebral </a:t>
            </a:r>
            <a:r>
              <a:rPr lang="en-US" sz="2400" i="1" dirty="0">
                <a:solidFill>
                  <a:srgbClr val="FF0000"/>
                </a:solidFill>
                <a:latin typeface="ff4"/>
              </a:rPr>
              <a:t>nerve block (</a:t>
            </a:r>
            <a:r>
              <a:rPr lang="en-US" sz="2400" i="1" dirty="0" err="1" smtClean="0">
                <a:solidFill>
                  <a:srgbClr val="FF0000"/>
                </a:solidFill>
                <a:latin typeface="ff4"/>
              </a:rPr>
              <a:t>Farguharson’</a:t>
            </a:r>
            <a:r>
              <a:rPr lang="en-US" sz="2400" i="1" dirty="0" err="1" smtClean="0">
                <a:solidFill>
                  <a:srgbClr val="FF0000"/>
                </a:solidFill>
                <a:latin typeface="ff12"/>
              </a:rPr>
              <a:t>s</a:t>
            </a:r>
            <a:r>
              <a:rPr lang="en-US" sz="2400" i="1" dirty="0" smtClean="0">
                <a:solidFill>
                  <a:srgbClr val="FF0000"/>
                </a:solidFill>
                <a:latin typeface="ff12"/>
              </a:rPr>
              <a:t> method)</a:t>
            </a:r>
            <a:endParaRPr lang="en-US" sz="2400" i="1" dirty="0">
              <a:solidFill>
                <a:srgbClr val="FF0000"/>
              </a:solidFill>
              <a:effectLst/>
              <a:latin typeface="Sofia Pro"/>
            </a:endParaRP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23528" y="1556792"/>
            <a:ext cx="4032448" cy="4569371"/>
          </a:xfrm>
        </p:spPr>
        <p:txBody>
          <a:bodyPr>
            <a:noAutofit/>
          </a:bodyPr>
          <a:lstStyle/>
          <a:p>
            <a:pPr algn="l" rtl="0"/>
            <a:r>
              <a:rPr lang="en-US" sz="2800" b="1" i="1" dirty="0"/>
              <a:t>The proximal paravertebral nerve block desensitizes the dorsal and ventral nerve roots of the </a:t>
            </a:r>
            <a:r>
              <a:rPr lang="en-US" sz="2800" b="1" i="1" dirty="0" smtClean="0"/>
              <a:t>last thoracic </a:t>
            </a:r>
            <a:r>
              <a:rPr lang="en-US" sz="2800" b="1" i="1" dirty="0"/>
              <a:t>(T13) and first and second lumbar (L1 and L2) spinal nerves as they emerge from </a:t>
            </a:r>
            <a:r>
              <a:rPr lang="en-US" sz="2800" b="1" i="1" dirty="0" smtClean="0"/>
              <a:t>the intervertebral </a:t>
            </a:r>
            <a:r>
              <a:rPr lang="en-US" sz="2800" b="1" i="1" dirty="0"/>
              <a:t>foramina</a:t>
            </a:r>
            <a:endParaRPr lang="ar-IQ" sz="2800" b="1" i="1" dirty="0"/>
          </a:p>
        </p:txBody>
      </p:sp>
      <p:pic>
        <p:nvPicPr>
          <p:cNvPr id="1026" name="Picture 2" descr="C:\Users\waf\Desktop\Ch02_image002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44824"/>
            <a:ext cx="453650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73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491654"/>
          </a:xfrm>
        </p:spPr>
        <p:txBody>
          <a:bodyPr>
            <a:normAutofit/>
          </a:bodyPr>
          <a:lstStyle/>
          <a:p>
            <a:pPr algn="ctr"/>
            <a:r>
              <a:rPr lang="en-US" sz="2400" i="1" dirty="0">
                <a:solidFill>
                  <a:srgbClr val="FF0000"/>
                </a:solidFill>
                <a:latin typeface="ff4"/>
              </a:rPr>
              <a:t>Distal paravertebral nerve block (Magda method)</a:t>
            </a:r>
            <a:endParaRPr lang="ar-IQ" sz="2400" i="1" dirty="0">
              <a:solidFill>
                <a:srgbClr val="FF0000"/>
              </a:solidFill>
              <a:latin typeface="ff4"/>
            </a:endParaRP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23528" y="1052736"/>
            <a:ext cx="3816424" cy="5616624"/>
          </a:xfrm>
        </p:spPr>
        <p:txBody>
          <a:bodyPr>
            <a:noAutofit/>
          </a:bodyPr>
          <a:lstStyle/>
          <a:p>
            <a:pPr algn="l" rtl="0"/>
            <a:r>
              <a:rPr lang="en-US" sz="2800" b="1" i="1" dirty="0" smtClean="0"/>
              <a:t>The </a:t>
            </a:r>
            <a:r>
              <a:rPr lang="en-US" sz="2800" b="1" i="1" dirty="0"/>
              <a:t>distal paravertebral nerve block desensitizes the </a:t>
            </a:r>
            <a:r>
              <a:rPr lang="en-US" sz="2800" b="1" i="1" dirty="0" smtClean="0"/>
              <a:t>dorsal and </a:t>
            </a:r>
            <a:r>
              <a:rPr lang="en-US" sz="2800" b="1" i="1" dirty="0"/>
              <a:t>ventral </a:t>
            </a:r>
            <a:r>
              <a:rPr lang="en-US" sz="2800" b="1" i="1" dirty="0" smtClean="0"/>
              <a:t>of </a:t>
            </a:r>
            <a:r>
              <a:rPr lang="en-US" sz="2800" b="1" i="1" dirty="0"/>
              <a:t>the spinal nerves T13, L1, and L2 at the distal ends of the </a:t>
            </a:r>
            <a:r>
              <a:rPr lang="en-US" sz="2800" b="1" i="1" dirty="0" smtClean="0"/>
              <a:t>transverse Processes </a:t>
            </a:r>
            <a:r>
              <a:rPr lang="en-US" sz="2800" b="1" i="1" dirty="0"/>
              <a:t>of L1, L2, and L4, respectively. 10 ml 2% Lignocaine is injected to desensitize </a:t>
            </a:r>
            <a:r>
              <a:rPr lang="en-US" sz="2800" b="1" i="1" dirty="0" smtClean="0"/>
              <a:t>the region</a:t>
            </a:r>
            <a:endParaRPr lang="en-US" sz="2800" b="1" i="1" dirty="0"/>
          </a:p>
          <a:p>
            <a:pPr algn="l" rtl="0"/>
            <a:endParaRPr lang="ar-IQ" sz="2400" b="1" i="1" dirty="0"/>
          </a:p>
        </p:txBody>
      </p:sp>
      <p:pic>
        <p:nvPicPr>
          <p:cNvPr id="5" name="Picture 2" descr="C:\Users\waf\Desktop\Ch02_image002[1]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1412776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5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7504" y="273050"/>
            <a:ext cx="8640960" cy="635670"/>
          </a:xfrm>
        </p:spPr>
        <p:txBody>
          <a:bodyPr>
            <a:noAutofit/>
          </a:bodyPr>
          <a:lstStyle/>
          <a:p>
            <a:pPr algn="ctr" rtl="0"/>
            <a:r>
              <a:rPr lang="en-US" sz="4400" i="1" dirty="0">
                <a:solidFill>
                  <a:srgbClr val="FF0000"/>
                </a:solidFill>
              </a:rPr>
              <a:t>Caudal epidural anesthesia</a:t>
            </a:r>
            <a:endParaRPr lang="ar-IQ" sz="4400" i="1" dirty="0">
              <a:solidFill>
                <a:srgbClr val="FF0000"/>
              </a:solidFill>
            </a:endParaRP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512" y="1268760"/>
            <a:ext cx="3960440" cy="4896544"/>
          </a:xfrm>
        </p:spPr>
        <p:txBody>
          <a:bodyPr>
            <a:noAutofit/>
          </a:bodyPr>
          <a:lstStyle/>
          <a:p>
            <a:pPr algn="l"/>
            <a:r>
              <a:rPr lang="en-US" sz="3600" b="1" dirty="0"/>
              <a:t>When </a:t>
            </a:r>
            <a:r>
              <a:rPr lang="en-US" sz="3600" b="1" dirty="0" smtClean="0"/>
              <a:t>the anesthesia </a:t>
            </a:r>
            <a:r>
              <a:rPr lang="en-US" sz="3600" b="1" dirty="0"/>
              <a:t>is injected within the canal but outside the durra matter, it is called </a:t>
            </a:r>
            <a:r>
              <a:rPr lang="en-US" sz="3600" b="1" dirty="0" smtClean="0"/>
              <a:t>epidural anesthesia</a:t>
            </a:r>
            <a:r>
              <a:rPr lang="en-US" sz="3600" b="1" dirty="0"/>
              <a:t>.</a:t>
            </a:r>
            <a:endParaRPr lang="ar-IQ" sz="3600" b="1" dirty="0"/>
          </a:p>
        </p:txBody>
      </p:sp>
      <p:pic>
        <p:nvPicPr>
          <p:cNvPr id="2050" name="Picture 2" descr="C:\Users\waf\Desktop\f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84784"/>
            <a:ext cx="48965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12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779686"/>
          </a:xfrm>
        </p:spPr>
        <p:txBody>
          <a:bodyPr/>
          <a:lstStyle/>
          <a:p>
            <a:pPr algn="ctr"/>
            <a:r>
              <a:rPr lang="en-US" sz="4400" i="1" dirty="0">
                <a:solidFill>
                  <a:srgbClr val="FF0000"/>
                </a:solidFill>
              </a:rPr>
              <a:t>Caudal epidural anesthesia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3968" y="1844824"/>
            <a:ext cx="4402832" cy="4281339"/>
          </a:xfrm>
        </p:spPr>
        <p:txBody>
          <a:bodyPr/>
          <a:lstStyle/>
          <a:p>
            <a:endParaRPr lang="ar-IQ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512" y="1700808"/>
            <a:ext cx="3384375" cy="4425355"/>
          </a:xfrm>
        </p:spPr>
        <p:txBody>
          <a:bodyPr>
            <a:normAutofit/>
          </a:bodyPr>
          <a:lstStyle/>
          <a:p>
            <a:pPr algn="l"/>
            <a:r>
              <a:rPr lang="en-US" sz="3200" b="1" i="1" dirty="0"/>
              <a:t>It mostly produces the desensitization of sacral region, tail, anus, vulva perineum, and </a:t>
            </a:r>
            <a:r>
              <a:rPr lang="en-US" sz="3200" b="1" i="1" dirty="0" smtClean="0"/>
              <a:t>caudal aspect </a:t>
            </a:r>
            <a:r>
              <a:rPr lang="en-US" sz="3200" b="1" i="1" dirty="0"/>
              <a:t>of the femoral region.</a:t>
            </a:r>
          </a:p>
          <a:p>
            <a:pPr algn="l" rtl="0"/>
            <a:endParaRPr lang="ar-IQ" sz="2400" dirty="0"/>
          </a:p>
        </p:txBody>
      </p:sp>
      <p:pic>
        <p:nvPicPr>
          <p:cNvPr id="3074" name="Picture 2" descr="D:\جاسم 2\محضرات رابع عملي\anesthesa\صور تخدير\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1700808"/>
            <a:ext cx="489654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066130"/>
          </a:xfrm>
        </p:spPr>
        <p:txBody>
          <a:bodyPr>
            <a:normAutofit/>
          </a:bodyPr>
          <a:lstStyle/>
          <a:p>
            <a:pPr rtl="0"/>
            <a:r>
              <a:rPr lang="en-US" sz="3100" b="1" i="1" dirty="0" smtClean="0">
                <a:solidFill>
                  <a:srgbClr val="FF0000"/>
                </a:solidFill>
              </a:rPr>
              <a:t>paravertebral</a:t>
            </a:r>
            <a:r>
              <a:rPr lang="en-US" sz="3100" b="1" i="1" dirty="0">
                <a:solidFill>
                  <a:srgbClr val="FF0000"/>
                </a:solidFill>
              </a:rPr>
              <a:t> </a:t>
            </a:r>
            <a:r>
              <a:rPr lang="en-US" sz="3100" b="1" i="1" dirty="0" smtClean="0">
                <a:solidFill>
                  <a:srgbClr val="FF0000"/>
                </a:solidFill>
              </a:rPr>
              <a:t>block and</a:t>
            </a:r>
            <a:r>
              <a:rPr lang="en-US" sz="3100" i="1" dirty="0">
                <a:solidFill>
                  <a:srgbClr val="FF0000"/>
                </a:solidFill>
              </a:rPr>
              <a:t> </a:t>
            </a:r>
            <a:r>
              <a:rPr lang="en-US" sz="3100" b="1" i="1" dirty="0">
                <a:solidFill>
                  <a:srgbClr val="FF0000"/>
                </a:solidFill>
              </a:rPr>
              <a:t>Caudal epidural anesthesia</a:t>
            </a:r>
            <a:endParaRPr lang="ar-IQ" sz="31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 algn="l" rtl="0">
              <a:buNone/>
            </a:pPr>
            <a:endParaRPr lang="ar-IQ" dirty="0"/>
          </a:p>
        </p:txBody>
      </p:sp>
      <p:pic>
        <p:nvPicPr>
          <p:cNvPr id="4098" name="Picture 2" descr="C:\Users\waf\Desktop\spinal%20nerve%20innervation%20to%20udder%20&amp;%20lumbar%20regio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6409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245194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201</Words>
  <Application>Microsoft Office PowerPoint</Application>
  <PresentationFormat>عرض على الشاشة (3:4)‏</PresentationFormat>
  <Paragraphs>15</Paragraphs>
  <Slides>6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Regional nerve bock of trunk of cattle</vt:lpstr>
      <vt:lpstr>Proximal paravertebral nerve block (Farguharson’s method)</vt:lpstr>
      <vt:lpstr>Distal paravertebral nerve block (Magda method)</vt:lpstr>
      <vt:lpstr>Caudal epidural anesthesia</vt:lpstr>
      <vt:lpstr>Caudal epidural anesthesia</vt:lpstr>
      <vt:lpstr>paravertebral block and Caudal epidural anesthesia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nerve bock of trunk of cattle</dc:title>
  <dc:creator>Jassim</dc:creator>
  <cp:lastModifiedBy>waf</cp:lastModifiedBy>
  <cp:revision>12</cp:revision>
  <dcterms:created xsi:type="dcterms:W3CDTF">2016-01-03T17:26:56Z</dcterms:created>
  <dcterms:modified xsi:type="dcterms:W3CDTF">2016-01-04T06:17:43Z</dcterms:modified>
</cp:coreProperties>
</file>